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</p:sldMasterIdLst>
  <p:notesMasterIdLst>
    <p:notesMasterId r:id="rId70"/>
  </p:notesMasterIdLst>
  <p:handoutMasterIdLst>
    <p:handoutMasterId r:id="rId71"/>
  </p:handoutMasterIdLst>
  <p:sldIdLst>
    <p:sldId id="257" r:id="rId2"/>
    <p:sldId id="258" r:id="rId3"/>
    <p:sldId id="393" r:id="rId4"/>
    <p:sldId id="335" r:id="rId5"/>
    <p:sldId id="398" r:id="rId6"/>
    <p:sldId id="339" r:id="rId7"/>
    <p:sldId id="282" r:id="rId8"/>
    <p:sldId id="259" r:id="rId9"/>
    <p:sldId id="400" r:id="rId10"/>
    <p:sldId id="331" r:id="rId11"/>
    <p:sldId id="334" r:id="rId12"/>
    <p:sldId id="261" r:id="rId13"/>
    <p:sldId id="332" r:id="rId14"/>
    <p:sldId id="317" r:id="rId15"/>
    <p:sldId id="262" r:id="rId16"/>
    <p:sldId id="369" r:id="rId17"/>
    <p:sldId id="368" r:id="rId18"/>
    <p:sldId id="260" r:id="rId19"/>
    <p:sldId id="283" r:id="rId20"/>
    <p:sldId id="284" r:id="rId21"/>
    <p:sldId id="263" r:id="rId22"/>
    <p:sldId id="264" r:id="rId23"/>
    <p:sldId id="320" r:id="rId24"/>
    <p:sldId id="286" r:id="rId25"/>
    <p:sldId id="361" r:id="rId26"/>
    <p:sldId id="362" r:id="rId27"/>
    <p:sldId id="268" r:id="rId28"/>
    <p:sldId id="265" r:id="rId29"/>
    <p:sldId id="270" r:id="rId30"/>
    <p:sldId id="269" r:id="rId31"/>
    <p:sldId id="344" r:id="rId32"/>
    <p:sldId id="271" r:id="rId33"/>
    <p:sldId id="345" r:id="rId34"/>
    <p:sldId id="272" r:id="rId35"/>
    <p:sldId id="291" r:id="rId36"/>
    <p:sldId id="347" r:id="rId37"/>
    <p:sldId id="273" r:id="rId38"/>
    <p:sldId id="348" r:id="rId39"/>
    <p:sldId id="274" r:id="rId40"/>
    <p:sldId id="279" r:id="rId41"/>
    <p:sldId id="350" r:id="rId42"/>
    <p:sldId id="292" r:id="rId43"/>
    <p:sldId id="266" r:id="rId44"/>
    <p:sldId id="297" r:id="rId45"/>
    <p:sldId id="299" r:id="rId46"/>
    <p:sldId id="305" r:id="rId47"/>
    <p:sldId id="304" r:id="rId48"/>
    <p:sldId id="326" r:id="rId49"/>
    <p:sldId id="340" r:id="rId50"/>
    <p:sldId id="319" r:id="rId51"/>
    <p:sldId id="337" r:id="rId52"/>
    <p:sldId id="328" r:id="rId53"/>
    <p:sldId id="293" r:id="rId54"/>
    <p:sldId id="341" r:id="rId55"/>
    <p:sldId id="401" r:id="rId56"/>
    <p:sldId id="296" r:id="rId57"/>
    <p:sldId id="309" r:id="rId58"/>
    <p:sldId id="399" r:id="rId59"/>
    <p:sldId id="314" r:id="rId60"/>
    <p:sldId id="349" r:id="rId61"/>
    <p:sldId id="307" r:id="rId62"/>
    <p:sldId id="315" r:id="rId63"/>
    <p:sldId id="338" r:id="rId64"/>
    <p:sldId id="308" r:id="rId65"/>
    <p:sldId id="311" r:id="rId66"/>
    <p:sldId id="312" r:id="rId67"/>
    <p:sldId id="316" r:id="rId68"/>
    <p:sldId id="294" r:id="rId6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700" autoAdjust="0"/>
  </p:normalViewPr>
  <p:slideViewPr>
    <p:cSldViewPr>
      <p:cViewPr>
        <p:scale>
          <a:sx n="81" d="100"/>
          <a:sy n="81" d="100"/>
        </p:scale>
        <p:origin x="-9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7" rIns="92296" bIns="46147" numCol="1" anchor="t" anchorCtr="0" compatLnSpc="1">
            <a:prstTxWarp prst="textNoShape">
              <a:avLst/>
            </a:prstTxWarp>
          </a:bodyPr>
          <a:lstStyle>
            <a:lvl1pPr defTabSz="923186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0"/>
            <a:ext cx="2972097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7" rIns="92296" bIns="46147" numCol="1" anchor="t" anchorCtr="0" compatLnSpc="1">
            <a:prstTxWarp prst="textNoShape">
              <a:avLst/>
            </a:prstTxWarp>
          </a:bodyPr>
          <a:lstStyle>
            <a:lvl1pPr algn="r" defTabSz="923186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8"/>
            <a:ext cx="2972098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7" rIns="92296" bIns="46147" numCol="1" anchor="b" anchorCtr="0" compatLnSpc="1">
            <a:prstTxWarp prst="textNoShape">
              <a:avLst/>
            </a:prstTxWarp>
          </a:bodyPr>
          <a:lstStyle>
            <a:lvl1pPr defTabSz="923186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0658"/>
            <a:ext cx="2972097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7" rIns="92296" bIns="46147" numCol="1" anchor="b" anchorCtr="0" compatLnSpc="1">
            <a:prstTxWarp prst="textNoShape">
              <a:avLst/>
            </a:prstTxWarp>
          </a:bodyPr>
          <a:lstStyle>
            <a:lvl1pPr algn="r" defTabSz="923186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66F6CD6-F891-4792-B51A-FF6F92268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16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85EBA79C-606A-4A35-9647-4D305C77F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3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48CE0-4814-4165-8C98-61C6B122C65E}" type="slidenum">
              <a:rPr lang="en-US" smtClean="0">
                <a:latin typeface="Times New Roman" pitchFamily="48" charset="0"/>
              </a:rPr>
              <a:pPr/>
              <a:t>1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FB7A0-E491-4021-B223-10B14EA40992}" type="slidenum">
              <a:rPr lang="en-US" smtClean="0">
                <a:latin typeface="Times New Roman" pitchFamily="48" charset="0"/>
              </a:rPr>
              <a:pPr/>
              <a:t>12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48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1B34E-2C17-40F6-9AD2-52F4650F436A}" type="slidenum">
              <a:rPr lang="en-US" smtClean="0">
                <a:latin typeface="Times New Roman" pitchFamily="48" charset="0"/>
              </a:rPr>
              <a:pPr/>
              <a:t>14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06991-FBEC-47CA-851D-023A07EDA486}" type="slidenum">
              <a:rPr lang="en-US" smtClean="0">
                <a:latin typeface="Times New Roman" pitchFamily="48" charset="0"/>
              </a:rPr>
              <a:pPr/>
              <a:t>15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29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60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239FA-81BB-4090-BBE9-32C5A19CCCE1}" type="slidenum">
              <a:rPr lang="en-US" smtClean="0">
                <a:latin typeface="Times New Roman" pitchFamily="48" charset="0"/>
              </a:rPr>
              <a:pPr/>
              <a:t>18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DB832-31EC-46A4-9154-9227FA73D516}" type="slidenum">
              <a:rPr lang="en-US" smtClean="0">
                <a:latin typeface="Times New Roman" pitchFamily="48" charset="0"/>
              </a:rPr>
              <a:pPr/>
              <a:t>19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4414E-C8BF-4A43-AA51-C4335B6AC0E7}" type="slidenum">
              <a:rPr lang="en-US" smtClean="0">
                <a:latin typeface="Times New Roman" pitchFamily="48" charset="0"/>
              </a:rPr>
              <a:pPr/>
              <a:t>2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6AFCE-1C10-4433-8683-E4FFDACE73B8}" type="slidenum">
              <a:rPr lang="en-US" smtClean="0">
                <a:latin typeface="Times New Roman" pitchFamily="48" charset="0"/>
              </a:rPr>
              <a:pPr/>
              <a:t>20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7B2D0-6E6F-48C1-BE72-0DDCD5F25D74}" type="slidenum">
              <a:rPr lang="en-US" smtClean="0">
                <a:latin typeface="Times New Roman" pitchFamily="48" charset="0"/>
              </a:rPr>
              <a:pPr/>
              <a:t>21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EF7CD-E30F-4023-94C8-E66921D32DFA}" type="slidenum">
              <a:rPr lang="en-US" smtClean="0">
                <a:latin typeface="Times New Roman" pitchFamily="48" charset="0"/>
              </a:rPr>
              <a:pPr/>
              <a:t>22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E96CF-0A4B-48F3-8366-CD79608D8570}" type="slidenum">
              <a:rPr lang="en-US" smtClean="0">
                <a:latin typeface="Times New Roman" pitchFamily="48" charset="0"/>
              </a:rPr>
              <a:pPr/>
              <a:t>23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62BC6-5030-460B-ACA6-FBEA0ACA66A8}" type="slidenum">
              <a:rPr lang="en-US" smtClean="0">
                <a:latin typeface="Times New Roman" pitchFamily="48" charset="0"/>
              </a:rPr>
              <a:pPr/>
              <a:t>24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98F0E-4AB2-4DCB-B95F-EB4335969A33}" type="slidenum">
              <a:rPr lang="en-US" smtClean="0">
                <a:latin typeface="Times New Roman" pitchFamily="48" charset="0"/>
              </a:rPr>
              <a:pPr/>
              <a:t>25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88CE5-544B-40AF-B570-31EE67665F61}" type="slidenum">
              <a:rPr lang="en-US" smtClean="0">
                <a:latin typeface="Times New Roman" pitchFamily="48" charset="0"/>
              </a:rPr>
              <a:pPr/>
              <a:t>27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BEF95-8B5C-4B5C-AA5A-0603606C723B}" type="slidenum">
              <a:rPr lang="en-US" smtClean="0">
                <a:latin typeface="Times New Roman" pitchFamily="48" charset="0"/>
              </a:rPr>
              <a:pPr/>
              <a:t>28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1A5EB-9471-4611-9C21-6EA3CB66E1FD}" type="slidenum">
              <a:rPr lang="en-US" smtClean="0">
                <a:latin typeface="Times New Roman" pitchFamily="48" charset="0"/>
              </a:rPr>
              <a:pPr/>
              <a:t>29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0B4DE-66A1-44A3-86B0-88B1AD6BC39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83F8D-EA14-4643-B5FF-3A01CD97C99B}" type="slidenum">
              <a:rPr lang="en-US" smtClean="0">
                <a:latin typeface="Times New Roman" pitchFamily="48" charset="0"/>
              </a:rPr>
              <a:pPr/>
              <a:t>30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22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939EA-2E49-41F9-902D-9AB9E9BFFCB9}" type="slidenum">
              <a:rPr lang="en-US" smtClean="0">
                <a:latin typeface="Times New Roman" pitchFamily="48" charset="0"/>
              </a:rPr>
              <a:pPr/>
              <a:t>32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39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8E926-B082-4D7E-93DD-89B061D40EA2}" type="slidenum">
              <a:rPr lang="en-US" smtClean="0">
                <a:latin typeface="Times New Roman" pitchFamily="48" charset="0"/>
              </a:rPr>
              <a:pPr/>
              <a:t>34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D7507-EC2E-4C86-AC77-96330FBB4BC4}" type="slidenum">
              <a:rPr lang="en-US" smtClean="0">
                <a:latin typeface="Times New Roman" pitchFamily="48" charset="0"/>
              </a:rPr>
              <a:pPr/>
              <a:t>35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676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B30B6-4F56-4307-9174-CCF0CAC860D0}" type="slidenum">
              <a:rPr lang="en-US" smtClean="0">
                <a:latin typeface="Times New Roman" pitchFamily="48" charset="0"/>
              </a:rPr>
              <a:pPr/>
              <a:t>37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59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4B33E-0E38-4675-B515-52FB8639D413}" type="slidenum">
              <a:rPr lang="en-US" smtClean="0">
                <a:latin typeface="Times New Roman" pitchFamily="48" charset="0"/>
              </a:rPr>
              <a:pPr/>
              <a:t>39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4F6ED-CAE5-4C69-B07E-2E535327BDAC}" type="slidenum">
              <a:rPr lang="en-US" smtClean="0">
                <a:latin typeface="Times New Roman" pitchFamily="48" charset="0"/>
              </a:rPr>
              <a:pPr/>
              <a:t>40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448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31783-30DA-425B-B4C0-861996075C47}" type="slidenum">
              <a:rPr lang="en-US" smtClean="0">
                <a:latin typeface="Times New Roman" pitchFamily="48" charset="0"/>
              </a:rPr>
              <a:pPr/>
              <a:t>42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6A3FBF-1BD0-4B41-9B78-E81EF94A913B}" type="slidenum">
              <a:rPr lang="en-US" smtClean="0">
                <a:latin typeface="Times New Roman" pitchFamily="48" charset="0"/>
              </a:rPr>
              <a:pPr/>
              <a:t>43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128A2-6291-45B2-8A69-1867325141F3}" type="slidenum">
              <a:rPr lang="en-US" smtClean="0">
                <a:latin typeface="Times New Roman" pitchFamily="48" charset="0"/>
              </a:rPr>
              <a:pPr/>
              <a:t>44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16EAC-EBA1-400D-967B-6CC8F25FA9EA}" type="slidenum">
              <a:rPr lang="en-US" smtClean="0">
                <a:latin typeface="Times New Roman" pitchFamily="48" charset="0"/>
              </a:rPr>
              <a:pPr/>
              <a:t>45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D051B-D79D-4516-B71E-C2FD89B27A80}" type="slidenum">
              <a:rPr lang="en-US" smtClean="0">
                <a:latin typeface="Times New Roman" pitchFamily="48" charset="0"/>
              </a:rPr>
              <a:pPr/>
              <a:t>46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3E4E-FAFB-4EBD-B142-BC0D1BD82A94}" type="slidenum">
              <a:rPr lang="en-US" smtClean="0">
                <a:latin typeface="Times New Roman" pitchFamily="48" charset="0"/>
              </a:rPr>
              <a:pPr/>
              <a:t>47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3E4E-FAFB-4EBD-B142-BC0D1BD82A94}" type="slidenum">
              <a:rPr lang="en-US" smtClean="0">
                <a:latin typeface="Times New Roman" pitchFamily="48" charset="0"/>
              </a:rPr>
              <a:pPr/>
              <a:t>48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96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6FAB5-7D23-4B91-A01D-143C2C72319C}" type="slidenum">
              <a:rPr lang="en-US" smtClean="0">
                <a:latin typeface="Times New Roman" pitchFamily="48" charset="0"/>
              </a:rPr>
              <a:pPr/>
              <a:t>50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ABDA3-8763-44A3-A066-42E213918A96}" type="slidenum">
              <a:rPr lang="en-US" smtClean="0">
                <a:latin typeface="Times New Roman" pitchFamily="48" charset="0"/>
              </a:rPr>
              <a:pPr/>
              <a:t>53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952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05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17844-5D21-45A9-A2C5-5F48CE1E6FD0}" type="slidenum">
              <a:rPr lang="en-US" smtClean="0">
                <a:latin typeface="Times New Roman" pitchFamily="48" charset="0"/>
              </a:rPr>
              <a:pPr/>
              <a:t>56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416099"/>
            <a:ext cx="5027414" cy="4182457"/>
          </a:xfrm>
          <a:noFill/>
          <a:ln/>
        </p:spPr>
        <p:txBody>
          <a:bodyPr lIns="92286" tIns="46144" rIns="92286" bIns="46144"/>
          <a:lstStyle/>
          <a:p>
            <a:pPr eaLnBrk="1" hangingPunct="1"/>
            <a:r>
              <a:rPr lang="en-US" smtClean="0">
                <a:latin typeface="Times New Roman" pitchFamily="48" charset="0"/>
              </a:rPr>
              <a:t>Brief Opening- this represents work that I did ………………</a:t>
            </a:r>
          </a:p>
          <a:p>
            <a:pPr eaLnBrk="1" hangingPunct="1"/>
            <a:r>
              <a:rPr lang="en-US" smtClean="0">
                <a:latin typeface="Times New Roman" pitchFamily="48" charset="0"/>
              </a:rPr>
              <a:t>Don’t give away results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CC4D9-0899-480E-8A6D-F80DAC138F5B}" type="slidenum">
              <a:rPr lang="en-US" smtClean="0">
                <a:latin typeface="Times New Roman" pitchFamily="48" charset="0"/>
              </a:rPr>
              <a:pPr/>
              <a:t>57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E91A0-D025-414E-B369-5AD89D8101E1}" type="slidenum">
              <a:rPr lang="en-US" smtClean="0">
                <a:latin typeface="Times New Roman" pitchFamily="48" charset="0"/>
              </a:rPr>
              <a:pPr/>
              <a:t>58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416099"/>
            <a:ext cx="5027414" cy="4182457"/>
          </a:xfrm>
          <a:noFill/>
          <a:ln/>
        </p:spPr>
        <p:txBody>
          <a:bodyPr lIns="92286" tIns="46144" rIns="92286" bIns="46144"/>
          <a:lstStyle/>
          <a:p>
            <a:pPr eaLnBrk="1" hangingPunct="1"/>
            <a:r>
              <a:rPr lang="en-US" smtClean="0">
                <a:latin typeface="Times New Roman" pitchFamily="48" charset="0"/>
              </a:rPr>
              <a:t>Brief Opening- this represents work that I did ………………</a:t>
            </a:r>
          </a:p>
          <a:p>
            <a:pPr eaLnBrk="1" hangingPunct="1"/>
            <a:r>
              <a:rPr lang="en-US" smtClean="0">
                <a:latin typeface="Times New Roman" pitchFamily="48" charset="0"/>
              </a:rPr>
              <a:t>Don’t give away results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788D2-0B94-4931-8EAE-F70FB30CEF9F}" type="slidenum">
              <a:rPr lang="en-US" smtClean="0">
                <a:latin typeface="Times New Roman" pitchFamily="48" charset="0"/>
              </a:rPr>
              <a:pPr/>
              <a:t>59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7962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0E46E-FD2A-4EF5-8671-1B9D76A6ECFF}" type="slidenum">
              <a:rPr lang="en-US" smtClean="0">
                <a:latin typeface="Times New Roman" pitchFamily="48" charset="0"/>
              </a:rPr>
              <a:pPr/>
              <a:t>61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BE227-64B5-45A7-9EDB-DEA84AFB4040}" type="slidenum">
              <a:rPr lang="en-US" smtClean="0">
                <a:latin typeface="Times New Roman" pitchFamily="48" charset="0"/>
              </a:rPr>
              <a:pPr/>
              <a:t>62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6EFA8-23F8-4609-BA9B-2D0A04812BB4}" type="slidenum">
              <a:rPr lang="en-US" smtClean="0">
                <a:latin typeface="Times New Roman" pitchFamily="48" charset="0"/>
              </a:rPr>
              <a:pPr/>
              <a:t>64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9CA36-9D75-4503-83DC-1769E723FDB2}" type="slidenum">
              <a:rPr lang="en-US" smtClean="0">
                <a:latin typeface="Times New Roman" pitchFamily="48" charset="0"/>
              </a:rPr>
              <a:pPr/>
              <a:t>65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C3AC1-1112-4E02-BD80-B3AC610CE55C}" type="slidenum">
              <a:rPr lang="en-US" smtClean="0">
                <a:latin typeface="Times New Roman" pitchFamily="48" charset="0"/>
              </a:rPr>
              <a:pPr/>
              <a:t>66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EFA51-1AD3-4CD3-9E6E-65B69C84E724}" type="slidenum">
              <a:rPr lang="en-US" smtClean="0">
                <a:latin typeface="Times New Roman" pitchFamily="48" charset="0"/>
              </a:rPr>
              <a:pPr/>
              <a:t>67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707B0-2E0F-42D8-82D7-30233DA94B4D}" type="slidenum">
              <a:rPr lang="en-US" smtClean="0">
                <a:latin typeface="Times New Roman" pitchFamily="48" charset="0"/>
              </a:rPr>
              <a:pPr/>
              <a:t>68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4E37C-7517-4F57-89B3-E977FD4BB5BF}" type="slidenum">
              <a:rPr lang="en-US" smtClean="0">
                <a:latin typeface="Times New Roman" pitchFamily="48" charset="0"/>
              </a:rPr>
              <a:pPr/>
              <a:t>7</a:t>
            </a:fld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E5399-A7DD-4235-9C42-9246741C8034}" type="slidenum">
              <a:rPr lang="en-US" smtClean="0">
                <a:latin typeface="Times New Roman" pitchFamily="48" charset="0"/>
              </a:rPr>
              <a:pPr/>
              <a:t>8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9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66418-A731-4E6C-B9CD-3E07D29CE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7DB32-FBFD-441A-AB2B-7B8C5169EA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38A5E-809E-42B3-A4FF-945883236C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FE279-48B4-43DD-906A-ABDA8153B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7AE72-1983-4074-AC0A-56AB02FA8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7B1AC-1F9F-4DA0-A4E0-91E058CAEC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45150-328E-42F5-A596-5510BA6413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C0C1F-C540-4FA8-9704-13020402CE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2EA81-033E-4777-8B4C-87C47D6A19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B0343-1844-417E-A42D-34F954D4DA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AE407-19C1-49C6-B2FE-8DD1F761DD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38FDB-DDCE-4328-980B-76AD7B80D5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2DF71-9A8F-47A3-9CB0-FB31EC9788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A037D1-2391-4204-AC10-900E2545FB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rcms.org/index.php/abstracts-posters/presentation-guidelin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rcms.org/documents/11_Judging_Rubric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mc.edu/SAH/OTEd/jradel/Poster_Presentations/PstrStart.html" TargetMode="External"/><Relationship Id="rId3" Type="http://schemas.openxmlformats.org/officeDocument/2006/relationships/hyperlink" Target="http://www.abrcms.org/posterguidelines.asp" TargetMode="External"/><Relationship Id="rId7" Type="http://schemas.openxmlformats.org/officeDocument/2006/relationships/hyperlink" Target="http://ublib.buffalo.edu/libraries/units/sel/bio/poster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4.ncsu.edu/~grhess/posters/" TargetMode="External"/><Relationship Id="rId5" Type="http://schemas.openxmlformats.org/officeDocument/2006/relationships/hyperlink" Target="http://courses.washington.edu/~hs590a/weblinks/poster.html" TargetMode="External"/><Relationship Id="rId4" Type="http://schemas.openxmlformats.org/officeDocument/2006/relationships/hyperlink" Target="http://www.swarthmore.edu/NatSci/cpurrin1/posteradvice.ht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meo.com/396835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nature/authors/gta/Letter_bold_para.doc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ergenius.com/cms/index.php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groups/688685@N24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swarthmore.edu/NatSci/cpurrin1/posteradvice.htm" TargetMode="Externa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warthmore.edu/NatSci/cpurrin1/posteradvice.htm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posters.f1000.com/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sa.edu/mbrs/resources.htm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sters.f1000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eposters.ne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Scientific Posters</a:t>
            </a:r>
            <a:r>
              <a:rPr lang="en-US" dirty="0" smtClean="0"/>
              <a:t>: Introduction to Mastery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00600"/>
            <a:ext cx="646176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Dr. Gail P. Taylor</a:t>
            </a:r>
          </a:p>
          <a:p>
            <a:r>
              <a:rPr lang="en-US" dirty="0" smtClean="0"/>
              <a:t>Associate Director of STEM Initiatives</a:t>
            </a:r>
          </a:p>
          <a:p>
            <a:r>
              <a:rPr lang="en-US" dirty="0" smtClean="0"/>
              <a:t>Asst. PD MBRS-RISE</a:t>
            </a:r>
          </a:p>
          <a:p>
            <a:r>
              <a:rPr lang="en-US" dirty="0" smtClean="0"/>
              <a:t>Research Training Programs</a:t>
            </a:r>
          </a:p>
          <a:p>
            <a:r>
              <a:rPr lang="en-US" dirty="0" smtClean="0"/>
              <a:t>University of Texas at San Antonio</a:t>
            </a:r>
          </a:p>
          <a:p>
            <a:r>
              <a:rPr lang="en-US" dirty="0" smtClean="0"/>
              <a:t>Rev 9/2012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Poster 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066800"/>
            <a:ext cx="6553200" cy="550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964519"/>
            <a:ext cx="3982487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1184" y="914400"/>
            <a:ext cx="2476783" cy="1865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686300"/>
            <a:ext cx="3078722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9" descr="sample_post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1680" y="687072"/>
            <a:ext cx="300117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pospp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4800600"/>
            <a:ext cx="2857806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warr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061" y="3565566"/>
            <a:ext cx="2102060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NIMH_Retreat_poster_v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" y="914400"/>
            <a:ext cx="283464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planet-post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84106" y="2964519"/>
            <a:ext cx="1905000" cy="1428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687072"/>
          </a:xfrm>
        </p:spPr>
        <p:txBody>
          <a:bodyPr/>
          <a:lstStyle/>
          <a:p>
            <a:r>
              <a:rPr lang="en-US" dirty="0" smtClean="0"/>
              <a:t>Which is a “Correct” Poster?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Approaching Posters</a:t>
            </a:r>
            <a:endParaRPr lang="en-US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Characteristic sections with expected information</a:t>
            </a:r>
          </a:p>
          <a:p>
            <a:r>
              <a:rPr lang="en-US" dirty="0" smtClean="0"/>
              <a:t>Consult rules of conference/rubrics</a:t>
            </a:r>
          </a:p>
          <a:p>
            <a:r>
              <a:rPr lang="en-US" dirty="0" smtClean="0"/>
              <a:t>Work in collaboration w research mentor</a:t>
            </a:r>
          </a:p>
          <a:p>
            <a:r>
              <a:rPr lang="en-US" dirty="0" smtClean="0"/>
              <a:t>Decide on experiments to include</a:t>
            </a:r>
          </a:p>
          <a:p>
            <a:r>
              <a:rPr lang="en-US" dirty="0" smtClean="0"/>
              <a:t>Create a storyboard/plan</a:t>
            </a:r>
          </a:p>
          <a:p>
            <a:pPr lvl="1"/>
            <a:r>
              <a:rPr lang="en-US" dirty="0" smtClean="0"/>
              <a:t>Visually appealing</a:t>
            </a:r>
          </a:p>
          <a:p>
            <a:pPr lvl="1"/>
            <a:r>
              <a:rPr lang="en-US" dirty="0" smtClean="0"/>
              <a:t>Primarily image driven but stand alone</a:t>
            </a:r>
          </a:p>
          <a:p>
            <a:pPr lvl="1"/>
            <a:r>
              <a:rPr lang="en-US" dirty="0" smtClean="0"/>
              <a:t>Simply and tightly written</a:t>
            </a:r>
          </a:p>
          <a:p>
            <a:pPr lvl="1"/>
            <a:r>
              <a:rPr lang="en-US" dirty="0" smtClean="0"/>
              <a:t>Know what to say for each figure</a:t>
            </a:r>
          </a:p>
          <a:p>
            <a:pPr lvl="1"/>
            <a:r>
              <a:rPr lang="en-US" dirty="0" smtClean="0"/>
              <a:t>Transitions between sections</a:t>
            </a:r>
          </a:p>
          <a:p>
            <a:r>
              <a:rPr lang="en-US" dirty="0" smtClean="0"/>
              <a:t>Practice for your audience</a:t>
            </a:r>
          </a:p>
          <a:p>
            <a:r>
              <a:rPr lang="en-US" dirty="0" smtClean="0"/>
              <a:t>KNOW all details of project</a:t>
            </a:r>
          </a:p>
          <a:p>
            <a:r>
              <a:rPr lang="en-US" dirty="0" smtClean="0"/>
              <a:t>Master questions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be Personalized…</a:t>
            </a:r>
            <a:endParaRPr lang="en-US" dirty="0"/>
          </a:p>
        </p:txBody>
      </p:sp>
      <p:pic>
        <p:nvPicPr>
          <p:cNvPr id="4" name="Content Placeholder 3" descr="pinkpo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76412" y="2133600"/>
            <a:ext cx="4981575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- Content</a:t>
            </a:r>
            <a:endParaRPr lang="en-US" dirty="0"/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Title</a:t>
            </a:r>
          </a:p>
          <a:p>
            <a:r>
              <a:rPr lang="en-US" dirty="0" smtClean="0"/>
              <a:t>Names and Affiliations</a:t>
            </a:r>
          </a:p>
          <a:p>
            <a:r>
              <a:rPr lang="en-US" dirty="0" smtClean="0"/>
              <a:t>(sometimes extra email contacts)</a:t>
            </a:r>
          </a:p>
          <a:p>
            <a:r>
              <a:rPr lang="en-US" dirty="0" smtClean="0"/>
              <a:t>Abstract * (SAME AS SUBMITTED)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Purpose/Hypothesis/Goal 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Discussion/Conclusions/Future Directions</a:t>
            </a:r>
          </a:p>
          <a:p>
            <a:r>
              <a:rPr lang="en-US" dirty="0" smtClean="0"/>
              <a:t>References *</a:t>
            </a:r>
          </a:p>
          <a:p>
            <a:r>
              <a:rPr lang="en-US" dirty="0" smtClean="0"/>
              <a:t>Acknowledgements *</a:t>
            </a:r>
          </a:p>
          <a:p>
            <a:pPr lvl="1">
              <a:buNone/>
            </a:pPr>
            <a:r>
              <a:rPr lang="en-US" dirty="0" smtClean="0"/>
              <a:t>                               *Can use smaller font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Consult Rules of Conference</a:t>
            </a:r>
            <a:endParaRPr lang="en-US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www.abrcms.org/index.php/abstracts-posters/presentation-guidelines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Size Max (board size) </a:t>
            </a:r>
            <a:r>
              <a:rPr lang="en-US" dirty="0" err="1" smtClean="0"/>
              <a:t>vs</a:t>
            </a:r>
            <a:r>
              <a:rPr lang="en-US" dirty="0" smtClean="0"/>
              <a:t> Size Requirement</a:t>
            </a:r>
          </a:p>
          <a:p>
            <a:pPr lvl="1"/>
            <a:r>
              <a:rPr lang="en-US" dirty="0" smtClean="0"/>
              <a:t>36”x54” COS Research Conference</a:t>
            </a:r>
          </a:p>
          <a:p>
            <a:r>
              <a:rPr lang="en-US" dirty="0" smtClean="0"/>
              <a:t>Possible “sentence case” in titles</a:t>
            </a:r>
          </a:p>
          <a:p>
            <a:r>
              <a:rPr lang="en-US" dirty="0" smtClean="0"/>
              <a:t>Abstract number</a:t>
            </a:r>
          </a:p>
          <a:p>
            <a:r>
              <a:rPr lang="en-US" dirty="0" smtClean="0"/>
              <a:t>Abstract included or not</a:t>
            </a:r>
          </a:p>
          <a:p>
            <a:r>
              <a:rPr lang="en-US" dirty="0" smtClean="0"/>
              <a:t>Contact Information (extra?)</a:t>
            </a:r>
          </a:p>
          <a:p>
            <a:r>
              <a:rPr lang="en-US" dirty="0" smtClean="0"/>
              <a:t>Section headings (Abstract, Intro,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Font size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with Mentor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Represents their laboratory</a:t>
            </a:r>
          </a:p>
          <a:p>
            <a:r>
              <a:rPr lang="en-US" sz="2400" dirty="0" smtClean="0"/>
              <a:t>They need to be involved </a:t>
            </a:r>
          </a:p>
          <a:p>
            <a:pPr lvl="1"/>
            <a:r>
              <a:rPr lang="en-US" sz="2400" dirty="0" smtClean="0"/>
              <a:t>New data available – what should be included?</a:t>
            </a:r>
          </a:p>
          <a:p>
            <a:pPr lvl="1"/>
            <a:r>
              <a:rPr lang="en-US" sz="2400" dirty="0" smtClean="0"/>
              <a:t>Will want to make revisions (several times)</a:t>
            </a:r>
          </a:p>
          <a:p>
            <a:pPr lvl="1"/>
            <a:r>
              <a:rPr lang="en-US" sz="2400" dirty="0" smtClean="0"/>
              <a:t>Need final approval EVERY submission</a:t>
            </a:r>
          </a:p>
          <a:p>
            <a:r>
              <a:rPr lang="en-US" sz="2600" dirty="0" smtClean="0"/>
              <a:t>You should also arrange to practice w lab!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399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RUBRIC if possible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Published expectations</a:t>
            </a:r>
          </a:p>
          <a:p>
            <a:r>
              <a:rPr lang="en-US" dirty="0" smtClean="0"/>
              <a:t>Usually with student competitions</a:t>
            </a:r>
          </a:p>
          <a:p>
            <a:r>
              <a:rPr lang="en-US" dirty="0" smtClean="0"/>
              <a:t>Assists Judges to judge fairly</a:t>
            </a:r>
          </a:p>
          <a:p>
            <a:r>
              <a:rPr lang="en-US" dirty="0" smtClean="0">
                <a:hlinkClick r:id="rId3"/>
              </a:rPr>
              <a:t>http://www.abrcms.org/documents/11_Judging_Rubric.pdf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Emphasis on 6 areas:</a:t>
            </a:r>
          </a:p>
          <a:p>
            <a:pPr lvl="1"/>
            <a:r>
              <a:rPr lang="en-US" dirty="0" err="1" smtClean="0"/>
              <a:t>Posterboard</a:t>
            </a:r>
            <a:r>
              <a:rPr lang="en-US" dirty="0" smtClean="0"/>
              <a:t> or </a:t>
            </a:r>
            <a:r>
              <a:rPr lang="en-US" dirty="0" err="1" smtClean="0"/>
              <a:t>Powerpoint</a:t>
            </a:r>
            <a:endParaRPr lang="en-US" dirty="0" smtClean="0"/>
          </a:p>
          <a:p>
            <a:pPr lvl="1"/>
            <a:r>
              <a:rPr lang="en-US" dirty="0" smtClean="0"/>
              <a:t>Hypothesis/Purpose and statement of problem (INTRO)</a:t>
            </a:r>
          </a:p>
          <a:p>
            <a:pPr lvl="1"/>
            <a:r>
              <a:rPr lang="en-US" dirty="0" smtClean="0"/>
              <a:t>Methods and controls/comparison (METHODS)</a:t>
            </a:r>
          </a:p>
          <a:p>
            <a:pPr lvl="1"/>
            <a:r>
              <a:rPr lang="en-US" dirty="0" smtClean="0"/>
              <a:t>Results (RESULTS)</a:t>
            </a:r>
          </a:p>
          <a:p>
            <a:pPr lvl="1"/>
            <a:r>
              <a:rPr lang="en-US" dirty="0" smtClean="0"/>
              <a:t>Conclusion and future work (DISCUSSION)</a:t>
            </a:r>
          </a:p>
          <a:p>
            <a:pPr lvl="1"/>
            <a:r>
              <a:rPr lang="en-US" dirty="0" smtClean="0"/>
              <a:t>Overall Presentation and handling questions</a:t>
            </a:r>
          </a:p>
        </p:txBody>
      </p:sp>
    </p:spTree>
    <p:extLst>
      <p:ext uri="{BB962C8B-B14F-4D97-AF65-F5344CB8AC3E}">
        <p14:creationId xmlns:p14="http://schemas.microsoft.com/office/powerpoint/2010/main" val="2468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Your Audience?</a:t>
            </a:r>
            <a:endParaRPr lang="en-US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in your field</a:t>
            </a:r>
          </a:p>
          <a:p>
            <a:pPr lvl="1"/>
            <a:r>
              <a:rPr lang="en-US" dirty="0" smtClean="0"/>
              <a:t>Will read even if bad</a:t>
            </a:r>
          </a:p>
          <a:p>
            <a:r>
              <a:rPr lang="en-US" dirty="0" smtClean="0"/>
              <a:t>Researchers in related fields</a:t>
            </a:r>
          </a:p>
          <a:p>
            <a:pPr lvl="1"/>
            <a:r>
              <a:rPr lang="en-US" dirty="0" smtClean="0"/>
              <a:t>Easily persuaded to view </a:t>
            </a:r>
          </a:p>
          <a:p>
            <a:r>
              <a:rPr lang="en-US" dirty="0" smtClean="0"/>
              <a:t>Previously uninterested passers by</a:t>
            </a:r>
          </a:p>
          <a:p>
            <a:pPr lvl="1"/>
            <a:r>
              <a:rPr lang="en-US" dirty="0" smtClean="0"/>
              <a:t>Can be attracted by a good poster</a:t>
            </a:r>
          </a:p>
          <a:p>
            <a:pPr lvl="1"/>
            <a:r>
              <a:rPr lang="en-US" dirty="0" smtClean="0"/>
              <a:t>***You want to attract these people!***</a:t>
            </a:r>
          </a:p>
          <a:p>
            <a:r>
              <a:rPr lang="en-US" dirty="0" smtClean="0"/>
              <a:t>Perhaps Freshmen?</a:t>
            </a:r>
          </a:p>
          <a:p>
            <a:endParaRPr lang="en-US" dirty="0" smtClean="0"/>
          </a:p>
          <a:p>
            <a:r>
              <a:rPr lang="en-US" dirty="0" smtClean="0"/>
              <a:t>Don’t vary content, vary explanation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Poster’s Appearance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Make rough plan of your poster</a:t>
            </a:r>
          </a:p>
          <a:p>
            <a:r>
              <a:rPr lang="en-US" dirty="0" smtClean="0"/>
              <a:t>Will have “standard” headings</a:t>
            </a:r>
          </a:p>
          <a:p>
            <a:r>
              <a:rPr lang="en-US" dirty="0" smtClean="0"/>
              <a:t>Poster provides visual aids as you talk</a:t>
            </a:r>
          </a:p>
          <a:p>
            <a:pPr lvl="1"/>
            <a:r>
              <a:rPr lang="en-US" dirty="0" smtClean="0"/>
              <a:t>Picture worth 1K words</a:t>
            </a:r>
          </a:p>
          <a:p>
            <a:pPr lvl="1"/>
            <a:r>
              <a:rPr lang="en-US" dirty="0" smtClean="0"/>
              <a:t>Carry information with colorful images and figures</a:t>
            </a:r>
          </a:p>
          <a:p>
            <a:r>
              <a:rPr lang="en-US" dirty="0" smtClean="0"/>
              <a:t>Estimate space that will be needed – </a:t>
            </a:r>
          </a:p>
          <a:p>
            <a:pPr lvl="1"/>
            <a:r>
              <a:rPr lang="en-US" dirty="0" smtClean="0"/>
              <a:t>How many experiments reported</a:t>
            </a:r>
          </a:p>
          <a:p>
            <a:pPr lvl="1"/>
            <a:r>
              <a:rPr lang="en-US" dirty="0" smtClean="0"/>
              <a:t>How many figures needed?</a:t>
            </a:r>
          </a:p>
          <a:p>
            <a:pPr lvl="1"/>
            <a:r>
              <a:rPr lang="en-US" dirty="0" smtClean="0"/>
              <a:t>What types of figures?</a:t>
            </a:r>
          </a:p>
          <a:p>
            <a:pPr lvl="1"/>
            <a:r>
              <a:rPr lang="en-US" dirty="0" smtClean="0"/>
              <a:t>How much text to explain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 or 4 Column Poster</a:t>
            </a:r>
          </a:p>
          <a:p>
            <a:r>
              <a:rPr lang="en-US" dirty="0" smtClean="0"/>
              <a:t>Space for text</a:t>
            </a:r>
          </a:p>
          <a:p>
            <a:pPr lvl="1"/>
            <a:r>
              <a:rPr lang="en-US" dirty="0" smtClean="0"/>
              <a:t>Poster must be “stand alone” (understandable in halls, unmanned)</a:t>
            </a:r>
          </a:p>
          <a:p>
            <a:pPr lvl="1"/>
            <a:r>
              <a:rPr lang="en-US" dirty="0" smtClean="0"/>
              <a:t>Has to have words </a:t>
            </a:r>
          </a:p>
          <a:p>
            <a:pPr lvl="1"/>
            <a:r>
              <a:rPr lang="en-US" dirty="0" smtClean="0"/>
              <a:t>Word amount varies with field</a:t>
            </a:r>
          </a:p>
          <a:p>
            <a:r>
              <a:rPr lang="en-US" dirty="0" smtClean="0"/>
              <a:t>Balance your text and images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/>
          </a:p>
        </p:txBody>
      </p:sp>
      <p:sp>
        <p:nvSpPr>
          <p:cNvPr id="11266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ABRCMS poster Guidelines. </a:t>
            </a:r>
            <a:r>
              <a:rPr lang="en-US" smtClean="0">
                <a:hlinkClick r:id="rId3"/>
              </a:rPr>
              <a:t>http://www.abrcms.org/posterguidelines.asp</a:t>
            </a:r>
            <a:endParaRPr lang="en-US" smtClean="0"/>
          </a:p>
          <a:p>
            <a:r>
              <a:rPr lang="en-US" smtClean="0"/>
              <a:t>Colin Purrington: Advice for designing scientific posters. </a:t>
            </a:r>
            <a:r>
              <a:rPr lang="en-US" smtClean="0">
                <a:hlinkClick r:id="rId4"/>
              </a:rPr>
              <a:t>http://www.swarthmore.edu/NatSci/cpurrin1/posteradvice.htm</a:t>
            </a:r>
            <a:endParaRPr lang="en-US" smtClean="0"/>
          </a:p>
          <a:p>
            <a:r>
              <a:rPr lang="en-US" smtClean="0"/>
              <a:t>Knowledge Management in Health Services; HSERV 590A:  Creating a Poster Using MS PowerPoint – University of Washington </a:t>
            </a:r>
            <a:r>
              <a:rPr lang="en-US" smtClean="0">
                <a:hlinkClick r:id="rId5"/>
              </a:rPr>
              <a:t>http://courses.washington.edu/~hs590a/weblinks/poster.html</a:t>
            </a:r>
            <a:endParaRPr lang="en-US" smtClean="0"/>
          </a:p>
          <a:p>
            <a:r>
              <a:rPr lang="en-US" smtClean="0"/>
              <a:t>Creating Effective Poster Presentations – Hess and Liegel. </a:t>
            </a:r>
            <a:r>
              <a:rPr lang="en-US" smtClean="0">
                <a:hlinkClick r:id="rId6"/>
              </a:rPr>
              <a:t>http://www4.ncsu.edu/~grhess/posters/</a:t>
            </a:r>
            <a:endParaRPr lang="en-US" smtClean="0"/>
          </a:p>
          <a:p>
            <a:r>
              <a:rPr lang="en-US" smtClean="0"/>
              <a:t>University of Buffalo- Designing effective poster presentations </a:t>
            </a:r>
            <a:r>
              <a:rPr lang="en-US" smtClean="0">
                <a:hlinkClick r:id="rId7"/>
              </a:rPr>
              <a:t>http://ublib.buffalo.edu/libraries/units/sel/bio/posters.html</a:t>
            </a:r>
            <a:endParaRPr lang="en-US" smtClean="0"/>
          </a:p>
          <a:p>
            <a:r>
              <a:rPr lang="en-US" smtClean="0"/>
              <a:t>University of Kansas- Jeff Radel </a:t>
            </a:r>
            <a:r>
              <a:rPr lang="en-US" smtClean="0">
                <a:hlinkClick r:id="rId8"/>
              </a:rPr>
              <a:t>http://www.kumc.edu/SAH/OTEd/jradel/Poster_Presentations/PstrStart.html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 2</a:t>
            </a:r>
            <a:endParaRPr lang="en-US" dirty="0"/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(or design) figures/bullets.  </a:t>
            </a:r>
          </a:p>
          <a:p>
            <a:pPr lvl="1"/>
            <a:r>
              <a:rPr lang="en-US" dirty="0" smtClean="0"/>
              <a:t>Where do you need help explaining something? (napkin?)</a:t>
            </a:r>
          </a:p>
          <a:p>
            <a:pPr lvl="1"/>
            <a:r>
              <a:rPr lang="en-US" dirty="0" smtClean="0"/>
              <a:t>Intro - Can have image of existing model, or eye catching photo</a:t>
            </a:r>
          </a:p>
          <a:p>
            <a:pPr lvl="1"/>
            <a:r>
              <a:rPr lang="en-US" dirty="0" smtClean="0"/>
              <a:t>Methods - can be a flow chart</a:t>
            </a:r>
          </a:p>
          <a:p>
            <a:pPr lvl="1"/>
            <a:r>
              <a:rPr lang="en-US" dirty="0" smtClean="0"/>
              <a:t>Results – Figures, Line Graphs common.  </a:t>
            </a:r>
          </a:p>
          <a:p>
            <a:pPr lvl="1"/>
            <a:r>
              <a:rPr lang="en-US" dirty="0" smtClean="0"/>
              <a:t>Discussion – Often bulleted</a:t>
            </a:r>
          </a:p>
          <a:p>
            <a:r>
              <a:rPr lang="en-US" dirty="0" smtClean="0"/>
              <a:t>Select number of columns</a:t>
            </a:r>
          </a:p>
          <a:p>
            <a:pPr lvl="1"/>
            <a:r>
              <a:rPr lang="en-US" dirty="0" smtClean="0"/>
              <a:t>Average 4 (range 3-5)</a:t>
            </a:r>
          </a:p>
          <a:p>
            <a:pPr lvl="2"/>
            <a:r>
              <a:rPr lang="en-US" dirty="0" smtClean="0"/>
              <a:t>36”x54” good for 4 column (have results)</a:t>
            </a:r>
          </a:p>
          <a:p>
            <a:pPr lvl="2"/>
            <a:r>
              <a:rPr lang="en-US" dirty="0" smtClean="0"/>
              <a:t>36”x48” good for 3 column (Proposal or one experiment).</a:t>
            </a:r>
          </a:p>
          <a:p>
            <a:pPr lvl="2"/>
            <a:r>
              <a:rPr lang="en-US" dirty="0" smtClean="0"/>
              <a:t>&gt;42” tall is quite big- can be used if not enough room.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 3</a:t>
            </a:r>
            <a:endParaRPr lang="en-US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Visually Appealing</a:t>
            </a:r>
          </a:p>
          <a:p>
            <a:r>
              <a:rPr lang="en-US" dirty="0" smtClean="0"/>
              <a:t>Understand reader “gravity”</a:t>
            </a:r>
          </a:p>
          <a:p>
            <a:pPr lvl="1"/>
            <a:r>
              <a:rPr lang="en-US" dirty="0" smtClean="0"/>
              <a:t>Top left to bottom</a:t>
            </a:r>
          </a:p>
          <a:p>
            <a:pPr lvl="1"/>
            <a:r>
              <a:rPr lang="en-US" dirty="0" smtClean="0"/>
              <a:t>Left to right</a:t>
            </a:r>
          </a:p>
          <a:p>
            <a:r>
              <a:rPr lang="en-US" dirty="0" smtClean="0"/>
              <a:t>Have an obvious flow</a:t>
            </a:r>
          </a:p>
          <a:p>
            <a:pPr lvl="1"/>
            <a:r>
              <a:rPr lang="en-US" dirty="0" smtClean="0"/>
              <a:t>Headings</a:t>
            </a:r>
          </a:p>
          <a:p>
            <a:pPr lvl="1"/>
            <a:r>
              <a:rPr lang="en-US" dirty="0" smtClean="0"/>
              <a:t>Numbers</a:t>
            </a:r>
          </a:p>
          <a:p>
            <a:r>
              <a:rPr lang="en-US" dirty="0" smtClean="0"/>
              <a:t>Use “white space” or color frames to organize</a:t>
            </a:r>
          </a:p>
          <a:p>
            <a:r>
              <a:rPr lang="en-US" dirty="0" smtClean="0"/>
              <a:t>Unobtrusive/Neutral backgrounds</a:t>
            </a:r>
          </a:p>
          <a:p>
            <a:pPr lvl="1"/>
            <a:r>
              <a:rPr lang="en-US" dirty="0" smtClean="0"/>
              <a:t>White</a:t>
            </a:r>
          </a:p>
          <a:p>
            <a:pPr lvl="1"/>
            <a:r>
              <a:rPr lang="en-US" dirty="0" smtClean="0"/>
              <a:t>Lt grey</a:t>
            </a:r>
          </a:p>
          <a:p>
            <a:pPr lvl="1"/>
            <a:r>
              <a:rPr lang="en-US" dirty="0" smtClean="0"/>
              <a:t>Lt beige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 4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very large font for title (~90 pt)</a:t>
            </a:r>
          </a:p>
          <a:p>
            <a:r>
              <a:rPr lang="en-US" dirty="0" smtClean="0"/>
              <a:t>Fairly large for names (~72 pt)</a:t>
            </a:r>
          </a:p>
          <a:p>
            <a:r>
              <a:rPr lang="en-US" dirty="0" smtClean="0"/>
              <a:t>Use at least 20 (24 better) pt text for body text</a:t>
            </a:r>
          </a:p>
          <a:p>
            <a:pPr lvl="1"/>
            <a:r>
              <a:rPr lang="en-US" dirty="0" smtClean="0"/>
              <a:t>Read ~4/5 feet away</a:t>
            </a:r>
          </a:p>
          <a:p>
            <a:pPr lvl="1"/>
            <a:r>
              <a:rPr lang="en-US" dirty="0" smtClean="0"/>
              <a:t>Figure lettering must also be large enough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Visually Appealing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3590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 descr="sample_pos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407330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ABSTRACT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 and Affiliations</a:t>
            </a:r>
            <a:endParaRPr lang="en-US" dirty="0"/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Names/Authorship (always more than you as student)</a:t>
            </a:r>
          </a:p>
          <a:p>
            <a:r>
              <a:rPr lang="en-US" dirty="0" smtClean="0"/>
              <a:t>Department, University, Centers, etc</a:t>
            </a:r>
          </a:p>
          <a:p>
            <a:r>
              <a:rPr lang="en-US" dirty="0" smtClean="0"/>
              <a:t>Address of Univ. (option)</a:t>
            </a:r>
          </a:p>
          <a:p>
            <a:r>
              <a:rPr lang="en-US" dirty="0" smtClean="0"/>
              <a:t>Email Address (may be required)</a:t>
            </a:r>
          </a:p>
          <a:p>
            <a:r>
              <a:rPr lang="en-US" dirty="0" smtClean="0"/>
              <a:t>Logos for Universities, </a:t>
            </a:r>
            <a:r>
              <a:rPr lang="en-US" dirty="0" err="1" smtClean="0"/>
              <a:t>Depts</a:t>
            </a:r>
            <a:r>
              <a:rPr lang="en-US" dirty="0" smtClean="0"/>
              <a:t>, Centers</a:t>
            </a:r>
          </a:p>
          <a:p>
            <a:r>
              <a:rPr lang="en-US" dirty="0" smtClean="0"/>
              <a:t>Use superscripts to match person to place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7" y="4724400"/>
            <a:ext cx="7866063" cy="108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7876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6" descr="JrSr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3581400"/>
            <a:ext cx="506746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88" y="314551"/>
            <a:ext cx="5552849" cy="555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on Logos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or High Resolution</a:t>
            </a:r>
          </a:p>
          <a:p>
            <a:pPr lvl="1"/>
            <a:r>
              <a:rPr lang="en-US" dirty="0" smtClean="0"/>
              <a:t>not Jaggy when print!</a:t>
            </a:r>
          </a:p>
          <a:p>
            <a:r>
              <a:rPr lang="en-US" dirty="0" smtClean="0"/>
              <a:t>Near 300 DPI </a:t>
            </a:r>
          </a:p>
          <a:p>
            <a:r>
              <a:rPr lang="en-US" dirty="0" smtClean="0"/>
              <a:t>&gt; 1 MB</a:t>
            </a:r>
          </a:p>
          <a:p>
            <a:r>
              <a:rPr lang="en-US" dirty="0" smtClean="0"/>
              <a:t>~6 Inches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22412" r="4787" b="24697"/>
          <a:stretch/>
        </p:blipFill>
        <p:spPr>
          <a:xfrm>
            <a:off x="4457868" y="4419600"/>
            <a:ext cx="4497355" cy="23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people insert entire abstract in upper first column</a:t>
            </a:r>
          </a:p>
          <a:p>
            <a:r>
              <a:rPr lang="en-US" dirty="0" smtClean="0"/>
              <a:t>Can reduce font size if needed</a:t>
            </a:r>
          </a:p>
          <a:p>
            <a:r>
              <a:rPr lang="en-US" dirty="0" smtClean="0"/>
              <a:t>Does NOT replace the normal Introduction</a:t>
            </a:r>
          </a:p>
          <a:p>
            <a:pPr lvl="1"/>
            <a:r>
              <a:rPr lang="en-US" dirty="0" smtClean="0"/>
              <a:t>Unless your mentor says 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Simply and Tightly Written</a:t>
            </a:r>
            <a:endParaRPr lang="en-US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figure legends/captions as text (not additional narrative)</a:t>
            </a:r>
          </a:p>
          <a:p>
            <a:r>
              <a:rPr lang="en-US" dirty="0" smtClean="0"/>
              <a:t>Assess every sentence and word</a:t>
            </a:r>
          </a:p>
          <a:p>
            <a:pPr lvl="1"/>
            <a:r>
              <a:rPr lang="en-US" dirty="0" smtClean="0"/>
              <a:t>Avoid long sentences and paragraphs</a:t>
            </a:r>
          </a:p>
          <a:p>
            <a:pPr lvl="1"/>
            <a:r>
              <a:rPr lang="en-US" dirty="0" smtClean="0"/>
              <a:t>Combine very short sentences</a:t>
            </a:r>
          </a:p>
          <a:p>
            <a:r>
              <a:rPr lang="en-US" dirty="0" smtClean="0"/>
              <a:t>Put related text and images near one another</a:t>
            </a:r>
          </a:p>
          <a:p>
            <a:r>
              <a:rPr lang="en-US" dirty="0" smtClean="0"/>
              <a:t>Typos reflect badly on you and your mentor</a:t>
            </a:r>
          </a:p>
          <a:p>
            <a:r>
              <a:rPr lang="en-US" dirty="0" smtClean="0"/>
              <a:t>There is no good writing, only good rewriting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Background</a:t>
            </a:r>
          </a:p>
          <a:p>
            <a:r>
              <a:rPr lang="en-US" dirty="0" smtClean="0"/>
              <a:t>YOU SAY IT…</a:t>
            </a:r>
          </a:p>
          <a:p>
            <a:r>
              <a:rPr lang="en-US" dirty="0" smtClean="0"/>
              <a:t>If you are there, they won’t read!</a:t>
            </a:r>
          </a:p>
          <a:p>
            <a:r>
              <a:rPr lang="en-US" dirty="0" smtClean="0"/>
              <a:t>Get viewers interested</a:t>
            </a:r>
          </a:p>
          <a:p>
            <a:r>
              <a:rPr lang="en-US" dirty="0" smtClean="0"/>
              <a:t>This is separate from your abstract!</a:t>
            </a:r>
          </a:p>
          <a:p>
            <a:r>
              <a:rPr lang="en-US" dirty="0" smtClean="0"/>
              <a:t>Reason you chose to study</a:t>
            </a:r>
          </a:p>
          <a:p>
            <a:pPr lvl="1"/>
            <a:r>
              <a:rPr lang="en-US" dirty="0" smtClean="0"/>
              <a:t>Foundation for your work (Models)</a:t>
            </a:r>
          </a:p>
          <a:p>
            <a:pPr lvl="1"/>
            <a:r>
              <a:rPr lang="en-US" dirty="0" smtClean="0"/>
              <a:t>General topics to specific </a:t>
            </a:r>
          </a:p>
          <a:p>
            <a:r>
              <a:rPr lang="en-US" dirty="0" smtClean="0"/>
              <a:t>Equivalent to 1 double spaced 12 pt page</a:t>
            </a:r>
          </a:p>
          <a:p>
            <a:r>
              <a:rPr lang="en-US" dirty="0" smtClean="0"/>
              <a:t>Usually contain citations/references (cite!)</a:t>
            </a:r>
          </a:p>
          <a:p>
            <a:r>
              <a:rPr lang="en-US" dirty="0" smtClean="0"/>
              <a:t>May have Purpose and Hypothesis embedded</a:t>
            </a:r>
          </a:p>
          <a:p>
            <a:r>
              <a:rPr lang="en-US" dirty="0" smtClean="0"/>
              <a:t>Generally completes first column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917" y="77560"/>
            <a:ext cx="2235200" cy="245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895600"/>
            <a:ext cx="270143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117" y="0"/>
            <a:ext cx="16383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 - Abstracts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How-To Presentation from SACNAS</a:t>
            </a:r>
          </a:p>
          <a:p>
            <a:pPr lvl="1"/>
            <a:r>
              <a:rPr lang="en-US" dirty="0" smtClean="0">
                <a:hlinkClick r:id="rId3"/>
              </a:rPr>
              <a:t>http://www.vimeo.com/3968357</a:t>
            </a:r>
            <a:endParaRPr lang="en-US" dirty="0" smtClean="0"/>
          </a:p>
          <a:p>
            <a:r>
              <a:rPr lang="en-US" dirty="0" smtClean="0"/>
              <a:t> How to construct a </a:t>
            </a:r>
            <a:r>
              <a:rPr lang="en-US" i="1" dirty="0" smtClean="0"/>
              <a:t>Nature</a:t>
            </a:r>
            <a:r>
              <a:rPr lang="en-US" dirty="0" smtClean="0"/>
              <a:t> summary paragraph</a:t>
            </a:r>
          </a:p>
          <a:p>
            <a:pPr lvl="1"/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www.nature.com/nature/authors/gta/Letter_bold_para.doc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518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&amp; Hypothesis</a:t>
            </a:r>
            <a:endParaRPr lang="en-US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a separate section, to emphasize</a:t>
            </a:r>
          </a:p>
          <a:p>
            <a:r>
              <a:rPr lang="en-US" dirty="0" smtClean="0"/>
              <a:t>Purpose or…Objective, Aim, Goal, etc., </a:t>
            </a:r>
          </a:p>
          <a:p>
            <a:pPr lvl="1"/>
            <a:r>
              <a:rPr lang="en-US" dirty="0" smtClean="0"/>
              <a:t>Why you did experiment</a:t>
            </a:r>
          </a:p>
          <a:p>
            <a:pPr lvl="1"/>
            <a:r>
              <a:rPr lang="en-US" dirty="0" smtClean="0"/>
              <a:t>The purpose of this project…</a:t>
            </a:r>
          </a:p>
          <a:p>
            <a:pPr lvl="1"/>
            <a:r>
              <a:rPr lang="en-US" dirty="0" smtClean="0"/>
              <a:t>Good for Student Conference </a:t>
            </a:r>
          </a:p>
          <a:p>
            <a:pPr lvl="1"/>
            <a:r>
              <a:rPr lang="en-US" dirty="0" smtClean="0"/>
              <a:t>(Promotes solid judging)</a:t>
            </a:r>
          </a:p>
          <a:p>
            <a:r>
              <a:rPr lang="en-US" dirty="0" smtClean="0"/>
              <a:t>Hypothesis</a:t>
            </a:r>
          </a:p>
          <a:p>
            <a:pPr lvl="1"/>
            <a:r>
              <a:rPr lang="en-US" dirty="0" smtClean="0"/>
              <a:t>Same as for abstract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RUBRIC:  HYPOTHESIS AND/OR STATEMENT OF PROBLEM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 Maximal Impact/Points:</a:t>
            </a:r>
          </a:p>
          <a:p>
            <a:endParaRPr lang="en-US" dirty="0" smtClean="0"/>
          </a:p>
          <a:p>
            <a:r>
              <a:rPr lang="en-US" dirty="0" smtClean="0"/>
              <a:t>A logical hypothesis/statement of problem was presented clearly</a:t>
            </a:r>
          </a:p>
          <a:p>
            <a:r>
              <a:rPr lang="en-US" dirty="0" smtClean="0"/>
              <a:t>Background information was relevant and summarized well. Connections to previous literature and broader issues were clear</a:t>
            </a:r>
          </a:p>
          <a:p>
            <a:r>
              <a:rPr lang="en-US" dirty="0" smtClean="0"/>
              <a:t>Goal of project was stated clearly and concisely; showed clear relevance beyond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70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Materials/Methods</a:t>
            </a:r>
            <a:endParaRPr lang="en-US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with subheadings</a:t>
            </a:r>
          </a:p>
          <a:p>
            <a:r>
              <a:rPr lang="en-US" dirty="0" smtClean="0"/>
              <a:t>Can include a flow chart to summarize</a:t>
            </a:r>
          </a:p>
          <a:p>
            <a:r>
              <a:rPr lang="en-US" dirty="0" smtClean="0"/>
              <a:t>May include citations</a:t>
            </a:r>
          </a:p>
          <a:p>
            <a:r>
              <a:rPr lang="en-US" dirty="0" smtClean="0"/>
              <a:t>Make sure to include:</a:t>
            </a:r>
          </a:p>
          <a:p>
            <a:pPr lvl="1"/>
            <a:r>
              <a:rPr lang="en-US" dirty="0" smtClean="0"/>
              <a:t>subjects</a:t>
            </a:r>
          </a:p>
          <a:p>
            <a:pPr lvl="1"/>
            <a:r>
              <a:rPr lang="en-US" dirty="0" smtClean="0"/>
              <a:t>experimental design</a:t>
            </a:r>
          </a:p>
          <a:p>
            <a:pPr lvl="1"/>
            <a:r>
              <a:rPr lang="en-US" dirty="0" smtClean="0"/>
              <a:t>drugs and equipment used</a:t>
            </a:r>
          </a:p>
          <a:p>
            <a:pPr lvl="1"/>
            <a:r>
              <a:rPr lang="en-US" dirty="0" smtClean="0"/>
              <a:t>statistical methods</a:t>
            </a:r>
          </a:p>
          <a:p>
            <a:pPr lvl="1"/>
            <a:r>
              <a:rPr lang="en-US" dirty="0" smtClean="0"/>
              <a:t>Why you chose the method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588" y="228600"/>
            <a:ext cx="308846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971800"/>
            <a:ext cx="375623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RUBRIC!  METHODS AND</a:t>
            </a:r>
            <a:br>
              <a:rPr lang="en-US" sz="4400" dirty="0" smtClean="0"/>
            </a:br>
            <a:r>
              <a:rPr lang="en-US" sz="4400" dirty="0" smtClean="0"/>
              <a:t>CONTROLS/COMPARISON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Maximize Impact/Points!</a:t>
            </a:r>
          </a:p>
          <a:p>
            <a:endParaRPr lang="en-US" dirty="0" smtClean="0"/>
          </a:p>
          <a:p>
            <a:r>
              <a:rPr lang="en-US" dirty="0" smtClean="0"/>
              <a:t>Clear discussion of controls or comparative groups; all appropriate controls or comparative groups were included</a:t>
            </a:r>
          </a:p>
          <a:p>
            <a:r>
              <a:rPr lang="en-US" dirty="0" smtClean="0"/>
              <a:t>Thorough explanation of why particular methods were chosen </a:t>
            </a:r>
          </a:p>
        </p:txBody>
      </p:sp>
    </p:spTree>
    <p:extLst>
      <p:ext uri="{BB962C8B-B14F-4D97-AF65-F5344CB8AC3E}">
        <p14:creationId xmlns:p14="http://schemas.microsoft.com/office/powerpoint/2010/main" val="1982845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section</a:t>
            </a:r>
          </a:p>
          <a:p>
            <a:r>
              <a:rPr lang="en-US" dirty="0" smtClean="0"/>
              <a:t>Vary with field </a:t>
            </a:r>
          </a:p>
          <a:p>
            <a:r>
              <a:rPr lang="en-US" dirty="0" smtClean="0"/>
              <a:t>Often two middle columns</a:t>
            </a:r>
          </a:p>
          <a:p>
            <a:r>
              <a:rPr lang="en-US" dirty="0" smtClean="0"/>
              <a:t>Experiments- what you found  </a:t>
            </a:r>
          </a:p>
          <a:p>
            <a:r>
              <a:rPr lang="en-US" dirty="0" smtClean="0"/>
              <a:t>Don’t present raw data</a:t>
            </a:r>
          </a:p>
          <a:p>
            <a:r>
              <a:rPr lang="en-US" dirty="0" smtClean="0"/>
              <a:t>Make Image-based; use few words</a:t>
            </a:r>
          </a:p>
          <a:p>
            <a:r>
              <a:rPr lang="en-US" dirty="0" smtClean="0"/>
              <a:t>Maximize use of Figures</a:t>
            </a:r>
          </a:p>
          <a:p>
            <a:pPr lvl="1"/>
            <a:r>
              <a:rPr lang="en-US" dirty="0" smtClean="0"/>
              <a:t>Make them simple</a:t>
            </a:r>
          </a:p>
          <a:p>
            <a:pPr lvl="1"/>
            <a:r>
              <a:rPr lang="en-US" dirty="0" smtClean="0"/>
              <a:t>Must be easily seen</a:t>
            </a:r>
          </a:p>
          <a:p>
            <a:pPr lvl="1"/>
            <a:r>
              <a:rPr lang="en-US" dirty="0" smtClean="0"/>
              <a:t>Make all lines wide enough</a:t>
            </a:r>
          </a:p>
          <a:p>
            <a:pPr lvl="1"/>
            <a:r>
              <a:rPr lang="en-US" dirty="0" smtClean="0"/>
              <a:t>All text large enough!</a:t>
            </a:r>
          </a:p>
          <a:p>
            <a:pPr lvl="1"/>
            <a:r>
              <a:rPr lang="en-US" dirty="0" smtClean="0"/>
              <a:t>Consistent axes across poster</a:t>
            </a:r>
            <a:endParaRPr lang="en-US"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3360738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038600"/>
            <a:ext cx="3390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Cont:</a:t>
            </a:r>
            <a:endParaRPr lang="en-US" dirty="0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use of tables</a:t>
            </a:r>
          </a:p>
          <a:p>
            <a:pPr lvl="1"/>
            <a:r>
              <a:rPr lang="en-US" dirty="0" smtClean="0"/>
              <a:t>Difficult to grasp quickly</a:t>
            </a:r>
          </a:p>
          <a:p>
            <a:r>
              <a:rPr lang="en-US" dirty="0" smtClean="0"/>
              <a:t>Use figure legends/captions as text</a:t>
            </a:r>
          </a:p>
          <a:p>
            <a:r>
              <a:rPr lang="en-US" dirty="0" smtClean="0"/>
              <a:t>Put text near figure it’s describing</a:t>
            </a:r>
          </a:p>
          <a:p>
            <a:r>
              <a:rPr lang="en-US" dirty="0" smtClean="0"/>
              <a:t>~1 paragraph per image/image group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10000"/>
            <a:ext cx="3390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29200" y="5181600"/>
            <a:ext cx="1066800" cy="11430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RUBRIC!  RESULTS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Maximal Impact/Points from:</a:t>
            </a:r>
          </a:p>
          <a:p>
            <a:endParaRPr lang="en-US" dirty="0" smtClean="0"/>
          </a:p>
          <a:p>
            <a:r>
              <a:rPr lang="en-US" dirty="0" smtClean="0"/>
              <a:t>Substantial amounts of high quality data were presented sufficient to address the hypothesis</a:t>
            </a:r>
          </a:p>
          <a:p>
            <a:r>
              <a:rPr lang="en-US" dirty="0" smtClean="0"/>
              <a:t>Presentation of data was clear, thorough, and logical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91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Conclusions/Discussion</a:t>
            </a:r>
            <a:endParaRPr lang="en-US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discussion or summary</a:t>
            </a:r>
          </a:p>
          <a:p>
            <a:r>
              <a:rPr lang="en-US" dirty="0" smtClean="0"/>
              <a:t>Very few words</a:t>
            </a:r>
          </a:p>
          <a:p>
            <a:r>
              <a:rPr lang="en-US" dirty="0" smtClean="0"/>
              <a:t>Bullets good</a:t>
            </a:r>
          </a:p>
          <a:p>
            <a:r>
              <a:rPr lang="en-US" dirty="0" smtClean="0"/>
              <a:t>Bigger font if needed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*Summarize “take home” results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*How did hypothesis work out?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*Tie back to real world problem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*Why Important/Implications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0638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800600"/>
            <a:ext cx="3625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RUBRIC! CONCLUSION AND FUTURE 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Highest Impact/Score if:</a:t>
            </a:r>
          </a:p>
          <a:p>
            <a:endParaRPr lang="en-US" dirty="0" smtClean="0"/>
          </a:p>
          <a:p>
            <a:r>
              <a:rPr lang="en-US" dirty="0" smtClean="0"/>
              <a:t>Reasonable conclusions were given and strongly supported with evidence</a:t>
            </a:r>
          </a:p>
          <a:p>
            <a:r>
              <a:rPr lang="en-US" dirty="0" smtClean="0"/>
              <a:t>Conclusions were compared to hypothesis and their relevance in a wider context was discussed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24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someone’s work is cited (usually in introduction), you must include a reference</a:t>
            </a:r>
          </a:p>
          <a:p>
            <a:r>
              <a:rPr lang="en-US" dirty="0" smtClean="0"/>
              <a:t>Generally “short” (title optional)</a:t>
            </a:r>
          </a:p>
          <a:p>
            <a:r>
              <a:rPr lang="en-US" dirty="0" smtClean="0"/>
              <a:t>Can use smaller font if needed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419600"/>
            <a:ext cx="57626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2" y="228600"/>
            <a:ext cx="8940785" cy="612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6064" y="2057400"/>
            <a:ext cx="5029200" cy="19812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sz="6600" dirty="0" smtClean="0">
                <a:solidFill>
                  <a:srgbClr val="C00000"/>
                </a:solidFill>
              </a:rPr>
              <a:t>The Scientific Poster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included</a:t>
            </a:r>
          </a:p>
          <a:p>
            <a:r>
              <a:rPr lang="en-US" dirty="0" smtClean="0"/>
              <a:t>Thank people</a:t>
            </a:r>
          </a:p>
          <a:p>
            <a:pPr lvl="1"/>
            <a:r>
              <a:rPr lang="en-US" dirty="0" smtClean="0"/>
              <a:t>Mentor</a:t>
            </a:r>
          </a:p>
          <a:p>
            <a:pPr lvl="1"/>
            <a:r>
              <a:rPr lang="en-US" dirty="0" smtClean="0"/>
              <a:t>Lab Mates</a:t>
            </a:r>
          </a:p>
          <a:p>
            <a:pPr lvl="1"/>
            <a:r>
              <a:rPr lang="en-US" dirty="0" smtClean="0"/>
              <a:t>Technical assistance, etc.</a:t>
            </a:r>
          </a:p>
          <a:p>
            <a:r>
              <a:rPr lang="en-US" dirty="0" smtClean="0"/>
              <a:t>Reveal possible conflicts of interest</a:t>
            </a:r>
          </a:p>
          <a:p>
            <a:r>
              <a:rPr lang="en-US" dirty="0" smtClean="0"/>
              <a:t>Identify funding utilized </a:t>
            </a:r>
          </a:p>
          <a:p>
            <a:pPr lvl="1"/>
            <a:r>
              <a:rPr lang="en-US" dirty="0" smtClean="0"/>
              <a:t>Ex. NIH/NIGMS MARC U*STAR GM007717 </a:t>
            </a:r>
          </a:p>
          <a:p>
            <a:r>
              <a:rPr lang="en-US" dirty="0" smtClean="0"/>
              <a:t>Font can be smaller than rest of text</a:t>
            </a:r>
            <a:endParaRPr lang="en-US" dirty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52600"/>
            <a:ext cx="4152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181600"/>
            <a:ext cx="3508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RUBRIC!  POSTER BOARD OR POWERPOINT PRESENTATION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Highest possible Impact/score when:</a:t>
            </a:r>
          </a:p>
          <a:p>
            <a:endParaRPr lang="en-US" dirty="0" smtClean="0"/>
          </a:p>
          <a:p>
            <a:r>
              <a:rPr lang="en-US" dirty="0" smtClean="0"/>
              <a:t>All expected components are present, clearly laid out, and easy to follow in the absence of presenter</a:t>
            </a:r>
          </a:p>
          <a:p>
            <a:r>
              <a:rPr lang="en-US" dirty="0" smtClean="0"/>
              <a:t>The text is concise, legible, and consistently free of spelling or typographical errors; the background is unobtrusive</a:t>
            </a:r>
          </a:p>
          <a:p>
            <a:r>
              <a:rPr lang="en-US" dirty="0" smtClean="0"/>
              <a:t>The figures and tables are appropriate and consistently labeled correctly</a:t>
            </a:r>
          </a:p>
          <a:p>
            <a:r>
              <a:rPr lang="en-US" dirty="0" smtClean="0"/>
              <a:t>Photographs/tables/graphs improve understanding and enhance the visual appeal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78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057400"/>
            <a:ext cx="5943600" cy="2544762"/>
          </a:xfrm>
        </p:spPr>
        <p:txBody>
          <a:bodyPr/>
          <a:lstStyle/>
          <a:p>
            <a:r>
              <a:rPr lang="en-US" b="1" dirty="0" smtClean="0"/>
              <a:t>Creating the Poster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Actual layout:</a:t>
            </a:r>
          </a:p>
          <a:p>
            <a:pPr lvl="1"/>
            <a:r>
              <a:rPr lang="en-US" dirty="0" err="1" smtClean="0"/>
              <a:t>Powerpoint</a:t>
            </a:r>
            <a:r>
              <a:rPr lang="en-US" dirty="0" smtClean="0"/>
              <a:t> (one big slide)</a:t>
            </a:r>
          </a:p>
          <a:p>
            <a:pPr lvl="1"/>
            <a:r>
              <a:rPr lang="en-US" dirty="0" err="1" smtClean="0"/>
              <a:t>Pagemaker</a:t>
            </a:r>
            <a:endParaRPr lang="en-US" dirty="0" smtClean="0"/>
          </a:p>
          <a:p>
            <a:pPr lvl="1"/>
            <a:r>
              <a:rPr lang="en-US" dirty="0" smtClean="0"/>
              <a:t>Canvas</a:t>
            </a:r>
          </a:p>
          <a:p>
            <a:pPr lvl="1"/>
            <a:r>
              <a:rPr lang="en-US" dirty="0" smtClean="0"/>
              <a:t>Illustrator</a:t>
            </a:r>
          </a:p>
          <a:p>
            <a:pPr lvl="1"/>
            <a:r>
              <a:rPr lang="en-US" dirty="0" smtClean="0"/>
              <a:t>Quark</a:t>
            </a:r>
          </a:p>
          <a:p>
            <a:pPr lvl="1"/>
            <a:r>
              <a:rPr lang="en-US" dirty="0" err="1" smtClean="0"/>
              <a:t>Postergenius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http://www.postergenius.com/cms/index.php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Ask print shop about requirements</a:t>
            </a:r>
          </a:p>
          <a:p>
            <a:pPr lvl="1"/>
            <a:r>
              <a:rPr lang="en-US" dirty="0" smtClean="0"/>
              <a:t>Print directly or convert to pdf</a:t>
            </a:r>
          </a:p>
          <a:p>
            <a:r>
              <a:rPr lang="en-US" dirty="0" smtClean="0"/>
              <a:t>Images (compatible with printer driver!)</a:t>
            </a:r>
          </a:p>
          <a:p>
            <a:pPr lvl="1"/>
            <a:r>
              <a:rPr lang="en-US" dirty="0" smtClean="0"/>
              <a:t>Photoshop</a:t>
            </a:r>
          </a:p>
          <a:p>
            <a:pPr lvl="1"/>
            <a:r>
              <a:rPr lang="en-US" dirty="0" smtClean="0"/>
              <a:t>MS Photo editor</a:t>
            </a:r>
          </a:p>
          <a:p>
            <a:r>
              <a:rPr lang="en-US" dirty="0" smtClean="0"/>
              <a:t>Tables/Graphs</a:t>
            </a:r>
          </a:p>
          <a:p>
            <a:pPr lvl="1"/>
            <a:r>
              <a:rPr lang="en-US" dirty="0" smtClean="0"/>
              <a:t>Directly from Office (Excel or Word)</a:t>
            </a:r>
          </a:p>
          <a:p>
            <a:r>
              <a:rPr lang="en-US" dirty="0" smtClean="0"/>
              <a:t>For PRINTING:  PowerPoint or full sized PDF.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PowerPoint	</a:t>
            </a:r>
            <a:endParaRPr lang="en-US" dirty="0"/>
          </a:p>
        </p:txBody>
      </p:sp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Has 56” maximum dimension</a:t>
            </a:r>
          </a:p>
          <a:p>
            <a:r>
              <a:rPr lang="en-US" smtClean="0"/>
              <a:t>Create at full size (or nearly so) to prevent pixelation</a:t>
            </a:r>
          </a:p>
          <a:p>
            <a:r>
              <a:rPr lang="en-US" smtClean="0"/>
              <a:t>Set page size to desired size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76600"/>
            <a:ext cx="63436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Pictures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standard formats</a:t>
            </a:r>
          </a:p>
          <a:p>
            <a:pPr lvl="1"/>
            <a:r>
              <a:rPr lang="en-US" dirty="0" smtClean="0"/>
              <a:t>.jpg, .gif, .tiff, .</a:t>
            </a:r>
            <a:r>
              <a:rPr lang="en-US" dirty="0" err="1" smtClean="0"/>
              <a:t>tif</a:t>
            </a:r>
            <a:r>
              <a:rPr lang="en-US" dirty="0" smtClean="0"/>
              <a:t>, .bmp  </a:t>
            </a:r>
          </a:p>
          <a:p>
            <a:r>
              <a:rPr lang="en-US" dirty="0" smtClean="0"/>
              <a:t>Watch resolution of photos</a:t>
            </a:r>
          </a:p>
          <a:p>
            <a:pPr lvl="1"/>
            <a:r>
              <a:rPr lang="en-US" dirty="0" smtClean="0"/>
              <a:t>72 dpi </a:t>
            </a:r>
            <a:r>
              <a:rPr lang="en-US" dirty="0" err="1" smtClean="0"/>
              <a:t>vs</a:t>
            </a:r>
            <a:r>
              <a:rPr lang="en-US" dirty="0" smtClean="0"/>
              <a:t> 300</a:t>
            </a:r>
          </a:p>
          <a:p>
            <a:r>
              <a:rPr lang="en-US" dirty="0" smtClean="0"/>
              <a:t>72 dpi will look </a:t>
            </a:r>
            <a:r>
              <a:rPr lang="en-US" dirty="0" err="1" smtClean="0"/>
              <a:t>pixelated</a:t>
            </a:r>
            <a:r>
              <a:rPr lang="en-US" dirty="0" smtClean="0"/>
              <a:t> on a poster</a:t>
            </a:r>
          </a:p>
          <a:p>
            <a:r>
              <a:rPr lang="en-US" dirty="0" smtClean="0"/>
              <a:t>230 dpi prints like a photo</a:t>
            </a:r>
          </a:p>
          <a:p>
            <a:r>
              <a:rPr lang="en-US" dirty="0" smtClean="0"/>
              <a:t>Insert high dpi photos</a:t>
            </a:r>
          </a:p>
          <a:p>
            <a:r>
              <a:rPr lang="en-US" dirty="0" smtClean="0"/>
              <a:t>Make them relatively large</a:t>
            </a:r>
          </a:p>
          <a:p>
            <a:r>
              <a:rPr lang="en-US" dirty="0" smtClean="0"/>
              <a:t>Stretch to correct size</a:t>
            </a:r>
          </a:p>
          <a:p>
            <a:endParaRPr lang="en-US" dirty="0" smtClean="0"/>
          </a:p>
        </p:txBody>
      </p:sp>
      <p:pic>
        <p:nvPicPr>
          <p:cNvPr id="43012" name="Picture 4" descr="jp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33400"/>
            <a:ext cx="18288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jp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334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5" descr="Dithering_example_undithere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50" y="41910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Enlarging Images/Tables/Figures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To enlarge proportionally:</a:t>
            </a:r>
          </a:p>
          <a:p>
            <a:pPr lvl="1"/>
            <a:r>
              <a:rPr lang="en-US" smtClean="0"/>
              <a:t>Click on image</a:t>
            </a:r>
          </a:p>
          <a:p>
            <a:pPr lvl="1"/>
            <a:r>
              <a:rPr lang="en-US" smtClean="0"/>
              <a:t>Put cursor on corner  </a:t>
            </a:r>
            <a:r>
              <a:rPr lang="en-US" smtClean="0">
                <a:sym typeface="Wingdings" pitchFamily="48" charset="2"/>
              </a:rPr>
              <a:t></a:t>
            </a:r>
            <a:endParaRPr lang="en-US" smtClean="0"/>
          </a:p>
          <a:p>
            <a:pPr lvl="1"/>
            <a:r>
              <a:rPr lang="en-US" smtClean="0"/>
              <a:t>Left click and slide diagonally</a:t>
            </a:r>
          </a:p>
        </p:txBody>
      </p:sp>
      <p:pic>
        <p:nvPicPr>
          <p:cNvPr id="46084" name="Picture 4" descr="powerpointstretch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62738" y="2656038"/>
            <a:ext cx="2809524" cy="2419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Info</a:t>
            </a:r>
            <a:endParaRPr lang="en-US" dirty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Insert individual text boxes</a:t>
            </a:r>
          </a:p>
          <a:p>
            <a:pPr lvl="1"/>
            <a:r>
              <a:rPr lang="en-US" smtClean="0"/>
              <a:t>Text</a:t>
            </a:r>
          </a:p>
          <a:p>
            <a:pPr lvl="1"/>
            <a:r>
              <a:rPr lang="en-US" smtClean="0"/>
              <a:t>Labeling</a:t>
            </a:r>
          </a:p>
          <a:p>
            <a:r>
              <a:rPr lang="en-US" smtClean="0"/>
              <a:t>Right click on images for sizing, formatting and arranging</a:t>
            </a:r>
          </a:p>
          <a:p>
            <a:r>
              <a:rPr lang="en-US" smtClean="0"/>
              <a:t>Right click on Text Boxes for manipulation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461721"/>
            <a:ext cx="4038600" cy="218916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TEXT BOX can be manipulated!</a:t>
            </a:r>
          </a:p>
          <a:p>
            <a:r>
              <a:rPr lang="en-US" dirty="0" smtClean="0"/>
              <a:t>This is how you do it!</a:t>
            </a:r>
          </a:p>
          <a:p>
            <a:r>
              <a:rPr lang="en-US" dirty="0" err="1" smtClean="0"/>
              <a:t>Woooo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0"/>
            <a:ext cx="19431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124200"/>
            <a:ext cx="3324225" cy="352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Info</a:t>
            </a:r>
            <a:endParaRPr lang="en-US" dirty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Turn green dots for rotation</a:t>
            </a:r>
          </a:p>
          <a:p>
            <a:r>
              <a:rPr lang="en-US" smtClean="0"/>
              <a:t>Drawing tools can order objects</a:t>
            </a:r>
          </a:p>
          <a:p>
            <a:r>
              <a:rPr lang="en-US" smtClean="0"/>
              <a:t>Drawing tools can align objects</a:t>
            </a:r>
          </a:p>
          <a:p>
            <a:pPr lvl="1"/>
            <a:r>
              <a:rPr lang="en-US" smtClean="0"/>
              <a:t>Great for sizing and location on poster!  </a:t>
            </a:r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4038600"/>
            <a:ext cx="7391400" cy="108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57200"/>
            <a:ext cx="1495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781800" y="18288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1600" y="2590800"/>
            <a:ext cx="747713" cy="533400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Leave time for Critiques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Your mentor will inevitably change your poster….</a:t>
            </a:r>
          </a:p>
          <a:p>
            <a:r>
              <a:rPr lang="en-US" smtClean="0"/>
              <a:t>Have friends read as well…</a:t>
            </a:r>
          </a:p>
          <a:p>
            <a:r>
              <a:rPr lang="en-US" smtClean="0"/>
              <a:t>Pimp My Poster: </a:t>
            </a:r>
            <a:br>
              <a:rPr lang="en-US" smtClean="0"/>
            </a:br>
            <a:r>
              <a:rPr lang="en-US" smtClean="0">
                <a:hlinkClick r:id="rId3"/>
              </a:rPr>
              <a:t>http://www.flickr.com/groups/688685@N24/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4454153" cy="267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6378446"/>
            <a:ext cx="438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PHOTO BY COLIN </a:t>
            </a:r>
            <a:r>
              <a:rPr lang="en-US" sz="1200" dirty="0" smtClean="0"/>
              <a:t>PURRINGTON</a:t>
            </a:r>
          </a:p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www.swarthmore.edu/NatSci/cpurrin1/posteradvice.htm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31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Poster</a:t>
            </a:r>
          </a:p>
          <a:p>
            <a:pPr lvl="1"/>
            <a:r>
              <a:rPr lang="en-US" sz="2800" dirty="0" smtClean="0"/>
              <a:t>RUBRIC!</a:t>
            </a:r>
          </a:p>
          <a:p>
            <a:pPr lvl="1"/>
            <a:r>
              <a:rPr lang="en-US" sz="2800" dirty="0" smtClean="0"/>
              <a:t>What to include</a:t>
            </a:r>
          </a:p>
          <a:p>
            <a:pPr lvl="1"/>
            <a:r>
              <a:rPr lang="en-US" sz="2800" dirty="0" smtClean="0"/>
              <a:t>How it should look</a:t>
            </a:r>
          </a:p>
          <a:p>
            <a:pPr lvl="1"/>
            <a:r>
              <a:rPr lang="en-US" sz="2800" dirty="0" smtClean="0"/>
              <a:t>How to make (Fast)</a:t>
            </a:r>
          </a:p>
          <a:p>
            <a:pPr lvl="1"/>
            <a:r>
              <a:rPr lang="en-US" sz="2800" dirty="0" smtClean="0"/>
              <a:t>How to present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90158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Look at Sample Posters and Critique…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bulizedTobramyc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1112" y="1600200"/>
            <a:ext cx="6212176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Analyze</a:t>
            </a:r>
            <a:endParaRPr lang="en-US" dirty="0"/>
          </a:p>
        </p:txBody>
      </p:sp>
      <p:pic>
        <p:nvPicPr>
          <p:cNvPr id="6" name="Content Placeholder 5" descr="2397163232_0081cbd942_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0376" y="1600200"/>
            <a:ext cx="6693647" cy="48006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620000" cy="1143000"/>
          </a:xfrm>
        </p:spPr>
        <p:txBody>
          <a:bodyPr/>
          <a:lstStyle/>
          <a:p>
            <a:r>
              <a:rPr lang="en-US" dirty="0" smtClean="0"/>
              <a:t>Mechanics of Presentation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agner_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295400"/>
            <a:ext cx="7086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556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Remember the Selling Yourself Thing…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good!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040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Finish early enough to practice</a:t>
            </a:r>
          </a:p>
          <a:p>
            <a:r>
              <a:rPr lang="en-US" dirty="0" smtClean="0"/>
              <a:t>MAKE SURE TO PRACTICE!</a:t>
            </a:r>
          </a:p>
          <a:p>
            <a:r>
              <a:rPr lang="en-US" dirty="0" smtClean="0"/>
              <a:t>Develop 5 minute presentation</a:t>
            </a:r>
          </a:p>
          <a:p>
            <a:r>
              <a:rPr lang="en-US" dirty="0" smtClean="0"/>
              <a:t>Know first sentence</a:t>
            </a:r>
          </a:p>
          <a:p>
            <a:r>
              <a:rPr lang="en-US" dirty="0" smtClean="0"/>
              <a:t>What to say for each figure (3 </a:t>
            </a:r>
            <a:r>
              <a:rPr lang="en-US" dirty="0" err="1" smtClean="0"/>
              <a:t>pts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Transitions between figures</a:t>
            </a:r>
          </a:p>
          <a:p>
            <a:r>
              <a:rPr lang="en-US" dirty="0" smtClean="0"/>
              <a:t>What to point at for each figure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Contact</a:t>
            </a: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Stand to left of poster (where start reading)</a:t>
            </a:r>
          </a:p>
          <a:p>
            <a:r>
              <a:rPr lang="en-US" dirty="0" smtClean="0"/>
              <a:t>Take initiative</a:t>
            </a:r>
          </a:p>
          <a:p>
            <a:r>
              <a:rPr lang="en-US" dirty="0" smtClean="0"/>
              <a:t>Smile, but stay near poster</a:t>
            </a:r>
          </a:p>
          <a:p>
            <a:r>
              <a:rPr lang="en-US" dirty="0" smtClean="0"/>
              <a:t>If they come closer </a:t>
            </a:r>
          </a:p>
          <a:p>
            <a:r>
              <a:rPr lang="en-US" dirty="0" smtClean="0"/>
              <a:t>Say, “Hello” and shake hands</a:t>
            </a:r>
          </a:p>
          <a:p>
            <a:r>
              <a:rPr lang="en-US" dirty="0" smtClean="0"/>
              <a:t>Give name.  Get their name.</a:t>
            </a:r>
          </a:p>
          <a:p>
            <a:r>
              <a:rPr lang="en-US" dirty="0" smtClean="0"/>
              <a:t>Give level, and school (if you are not at UTSA)</a:t>
            </a:r>
          </a:p>
          <a:p>
            <a:r>
              <a:rPr lang="en-US" dirty="0" smtClean="0"/>
              <a:t>Ask if they’d like “you to walk them through your poster”</a:t>
            </a:r>
          </a:p>
          <a:p>
            <a:r>
              <a:rPr lang="en-US" dirty="0" smtClean="0"/>
              <a:t>YES?  Then GO!</a:t>
            </a:r>
          </a:p>
          <a:p>
            <a:r>
              <a:rPr lang="en-US" dirty="0" smtClean="0"/>
              <a:t>This is work that I performed this summer in the ___ program in the laboratory of Dr. _________ at UT San Antonio.</a:t>
            </a:r>
          </a:p>
          <a:p>
            <a:r>
              <a:rPr lang="en-US" dirty="0" smtClean="0"/>
              <a:t>(Optional) Ask if they are familiar with this field of research</a:t>
            </a:r>
          </a:p>
          <a:p>
            <a:pPr lvl="1"/>
            <a:r>
              <a:rPr lang="en-US" dirty="0" smtClean="0"/>
              <a:t>No- More introduction, careful with acronyms</a:t>
            </a:r>
          </a:p>
          <a:p>
            <a:pPr lvl="1"/>
            <a:r>
              <a:rPr lang="en-US" dirty="0" smtClean="0"/>
              <a:t>Yes- Can go more quickly through intro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Intro that will catch them</a:t>
            </a:r>
          </a:p>
          <a:p>
            <a:pPr lvl="1"/>
            <a:r>
              <a:rPr lang="en-US" dirty="0" smtClean="0"/>
              <a:t>No pointing if you have no figure!</a:t>
            </a:r>
          </a:p>
          <a:p>
            <a:r>
              <a:rPr lang="en-US" dirty="0" smtClean="0"/>
              <a:t>Move to Methods</a:t>
            </a:r>
          </a:p>
          <a:p>
            <a:pPr lvl="1"/>
            <a:r>
              <a:rPr lang="en-US" dirty="0" smtClean="0"/>
              <a:t>Briefly summarize</a:t>
            </a:r>
          </a:p>
          <a:p>
            <a:r>
              <a:rPr lang="en-US" dirty="0" smtClean="0"/>
              <a:t>Move to Results</a:t>
            </a:r>
          </a:p>
          <a:p>
            <a:pPr lvl="1"/>
            <a:r>
              <a:rPr lang="en-US" dirty="0" smtClean="0"/>
              <a:t>Longest section</a:t>
            </a:r>
          </a:p>
          <a:p>
            <a:pPr lvl="1"/>
            <a:r>
              <a:rPr lang="en-US" dirty="0" smtClean="0"/>
              <a:t>Indicate at beginning if did not work</a:t>
            </a:r>
          </a:p>
          <a:p>
            <a:pPr lvl="1"/>
            <a:r>
              <a:rPr lang="en-US" dirty="0" smtClean="0"/>
              <a:t>Walk thru all figures</a:t>
            </a:r>
          </a:p>
          <a:p>
            <a:r>
              <a:rPr lang="en-US" dirty="0" smtClean="0"/>
              <a:t>Transition to Conclusions</a:t>
            </a:r>
          </a:p>
          <a:p>
            <a:r>
              <a:rPr lang="en-US" dirty="0" smtClean="0"/>
              <a:t>Say Conclusions</a:t>
            </a:r>
          </a:p>
          <a:p>
            <a:r>
              <a:rPr lang="en-US" dirty="0" smtClean="0"/>
              <a:t>Acknowledgements (optional)</a:t>
            </a:r>
          </a:p>
          <a:p>
            <a:r>
              <a:rPr lang="en-US" dirty="0" smtClean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15274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</a:t>
            </a:r>
            <a:endParaRPr lang="en-US" dirty="0"/>
          </a:p>
        </p:txBody>
      </p:sp>
      <p:sp>
        <p:nvSpPr>
          <p:cNvPr id="5222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with </a:t>
            </a:r>
            <a:r>
              <a:rPr lang="en-US" dirty="0" err="1" smtClean="0"/>
              <a:t>labmates</a:t>
            </a:r>
            <a:r>
              <a:rPr lang="en-US" dirty="0" smtClean="0"/>
              <a:t> and laymen</a:t>
            </a:r>
          </a:p>
          <a:p>
            <a:r>
              <a:rPr lang="en-US" dirty="0" smtClean="0"/>
              <a:t>Run through ENTIRE poster</a:t>
            </a:r>
          </a:p>
          <a:p>
            <a:r>
              <a:rPr lang="en-US" dirty="0"/>
              <a:t>Be friendly</a:t>
            </a:r>
          </a:p>
          <a:p>
            <a:r>
              <a:rPr lang="en-US" dirty="0"/>
              <a:t>Don’t sound like you’ve memorized</a:t>
            </a:r>
          </a:p>
          <a:p>
            <a:r>
              <a:rPr lang="en-US" dirty="0"/>
              <a:t>Be excited about your work</a:t>
            </a:r>
          </a:p>
          <a:p>
            <a:r>
              <a:rPr lang="en-US" dirty="0"/>
              <a:t>Remember to refer to your poster!</a:t>
            </a:r>
          </a:p>
          <a:p>
            <a:r>
              <a:rPr lang="en-US" dirty="0"/>
              <a:t>They may interrupt with questions</a:t>
            </a:r>
          </a:p>
          <a:p>
            <a:r>
              <a:rPr lang="en-US" dirty="0" smtClean="0"/>
              <a:t>Pause long enough for them look at figure</a:t>
            </a:r>
          </a:p>
          <a:p>
            <a:r>
              <a:rPr lang="en-US" dirty="0" smtClean="0"/>
              <a:t>Know what questions may be asked….</a:t>
            </a:r>
          </a:p>
          <a:p>
            <a:pPr lvl="1"/>
            <a:r>
              <a:rPr lang="en-US" dirty="0" smtClean="0"/>
              <a:t>Can practice them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Scientific Poster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form of Scientific Expression</a:t>
            </a:r>
          </a:p>
          <a:p>
            <a:r>
              <a:rPr lang="en-US" dirty="0" smtClean="0"/>
              <a:t>Summary of Research (5 – 10 minutes)</a:t>
            </a:r>
          </a:p>
          <a:p>
            <a:r>
              <a:rPr lang="en-US" dirty="0" smtClean="0"/>
              <a:t>Visually augmented discussion/interaction</a:t>
            </a:r>
          </a:p>
          <a:p>
            <a:r>
              <a:rPr lang="en-US" dirty="0" smtClean="0"/>
              <a:t>At conferences viewers come to you (or you can invite)</a:t>
            </a:r>
          </a:p>
          <a:p>
            <a:pPr lvl="1"/>
            <a:r>
              <a:rPr lang="en-US" dirty="0" smtClean="0"/>
              <a:t>People search published abstracts</a:t>
            </a:r>
          </a:p>
          <a:p>
            <a:pPr lvl="1"/>
            <a:r>
              <a:rPr lang="en-US" dirty="0" smtClean="0"/>
              <a:t>Posters may be grouped by field &amp; folks may wander</a:t>
            </a:r>
          </a:p>
          <a:p>
            <a:r>
              <a:rPr lang="en-US" dirty="0" smtClean="0"/>
              <a:t>New Information</a:t>
            </a:r>
          </a:p>
          <a:p>
            <a:r>
              <a:rPr lang="en-US" dirty="0" smtClean="0"/>
              <a:t>Characteristic Fields</a:t>
            </a:r>
          </a:p>
          <a:p>
            <a:r>
              <a:rPr lang="en-US" dirty="0" smtClean="0"/>
              <a:t>Appearance/Content varies by Field or Lab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42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RUBRIC! OVERALL PRESENTATION &amp; HANDLING QUESTIONS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Highest Possible Impact/Score when:</a:t>
            </a:r>
          </a:p>
          <a:p>
            <a:endParaRPr lang="en-US" dirty="0" smtClean="0"/>
          </a:p>
          <a:p>
            <a:r>
              <a:rPr lang="en-US" dirty="0" smtClean="0"/>
              <a:t>Demonstrates a very strong knowledge of the research project </a:t>
            </a:r>
          </a:p>
          <a:p>
            <a:r>
              <a:rPr lang="en-US" dirty="0" smtClean="0"/>
              <a:t>Speaks clearly, naturally and with enthusiasm; makes eye contact</a:t>
            </a:r>
          </a:p>
          <a:p>
            <a:r>
              <a:rPr lang="en-US" dirty="0" smtClean="0"/>
              <a:t>Comfortably uses visual aids to enhance presentation</a:t>
            </a:r>
          </a:p>
          <a:p>
            <a:r>
              <a:rPr lang="en-US" dirty="0" smtClean="0"/>
              <a:t>Answers difficult questions clearly and succinctly</a:t>
            </a:r>
          </a:p>
          <a:p>
            <a:r>
              <a:rPr lang="en-US" dirty="0" smtClean="0"/>
              <a:t>Presentation is consistently clear and logical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728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Transporting Poster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Buy tube for rolling</a:t>
            </a:r>
          </a:p>
          <a:p>
            <a:r>
              <a:rPr lang="en-US" smtClean="0"/>
              <a:t>Do not be separated from it</a:t>
            </a:r>
          </a:p>
          <a:p>
            <a:pPr lvl="1"/>
            <a:r>
              <a:rPr lang="en-US" smtClean="0"/>
              <a:t>Plane</a:t>
            </a:r>
          </a:p>
          <a:p>
            <a:pPr lvl="1"/>
            <a:r>
              <a:rPr lang="en-US" smtClean="0"/>
              <a:t>Hotel</a:t>
            </a:r>
          </a:p>
          <a:p>
            <a:pPr lvl="1"/>
            <a:r>
              <a:rPr lang="en-US" smtClean="0"/>
              <a:t>Carry it yourself</a:t>
            </a:r>
          </a:p>
          <a:p>
            <a:r>
              <a:rPr lang="en-US" smtClean="0"/>
              <a:t>Have it also in electronic format</a:t>
            </a:r>
          </a:p>
          <a:p>
            <a:r>
              <a:rPr lang="en-US" smtClean="0"/>
              <a:t>Do not leave it at home or in car trunk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Supplemental Materials</a:t>
            </a:r>
            <a:endParaRPr lang="en-US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Mini-poster printed out</a:t>
            </a:r>
          </a:p>
          <a:p>
            <a:r>
              <a:rPr lang="en-US" smtClean="0"/>
              <a:t>Poster repair kit</a:t>
            </a:r>
          </a:p>
          <a:p>
            <a:r>
              <a:rPr lang="en-US" smtClean="0"/>
              <a:t>Pins</a:t>
            </a:r>
          </a:p>
          <a:p>
            <a:r>
              <a:rPr lang="en-US" smtClean="0"/>
              <a:t>Business cards</a:t>
            </a:r>
          </a:p>
          <a:p>
            <a:r>
              <a:rPr lang="en-US" smtClean="0"/>
              <a:t>Water</a:t>
            </a:r>
          </a:p>
          <a:p>
            <a:r>
              <a:rPr lang="en-US" smtClean="0"/>
              <a:t>Notebook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 up conditions vary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May be hard to hear</a:t>
            </a:r>
          </a:p>
          <a:p>
            <a:r>
              <a:rPr lang="en-US" smtClean="0"/>
              <a:t>Must speak up!!!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03" y="3943350"/>
            <a:ext cx="42957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54" y="1066800"/>
            <a:ext cx="399697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1" y="2895600"/>
            <a:ext cx="3018163" cy="22636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93852" y="3565746"/>
            <a:ext cx="438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PHOTOS </a:t>
            </a:r>
            <a:r>
              <a:rPr lang="en-US" sz="1200" dirty="0"/>
              <a:t>BY COLIN </a:t>
            </a:r>
            <a:r>
              <a:rPr lang="en-US" sz="1200" dirty="0" smtClean="0"/>
              <a:t>PURRINGTON</a:t>
            </a:r>
          </a:p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www.swarthmore.edu/NatSci/cpurrin1/posteradvice.htm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2587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Preparations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Dress for situation</a:t>
            </a:r>
          </a:p>
          <a:p>
            <a:pPr lvl="1"/>
            <a:r>
              <a:rPr lang="en-US" smtClean="0"/>
              <a:t>Follow culture of conference</a:t>
            </a:r>
          </a:p>
          <a:p>
            <a:pPr lvl="1"/>
            <a:r>
              <a:rPr lang="en-US" smtClean="0"/>
              <a:t>Student conference – suit…or minimally khaki's</a:t>
            </a:r>
          </a:p>
          <a:p>
            <a:pPr lvl="1"/>
            <a:r>
              <a:rPr lang="en-US" smtClean="0"/>
              <a:t>Comfortable shoes</a:t>
            </a:r>
          </a:p>
          <a:p>
            <a:r>
              <a:rPr lang="en-US" smtClean="0"/>
              <a:t>Be there on time!</a:t>
            </a:r>
          </a:p>
          <a:p>
            <a:r>
              <a:rPr lang="en-US" smtClean="0"/>
              <a:t>Have friend there to help</a:t>
            </a:r>
          </a:p>
          <a:p>
            <a:r>
              <a:rPr lang="en-US" smtClean="0"/>
              <a:t>Water bottle</a:t>
            </a:r>
          </a:p>
          <a:p>
            <a:r>
              <a:rPr lang="en-US" smtClean="0"/>
              <a:t>Don’t leave unless it is very important to do so (if so, leave a friend there momentarily)</a:t>
            </a:r>
            <a:endParaRPr lang="en-US" dirty="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Extras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Networking – write down ideas and names!</a:t>
            </a:r>
          </a:p>
          <a:p>
            <a:r>
              <a:rPr lang="en-US" smtClean="0"/>
              <a:t>Don’t be discouraged if only a few come!</a:t>
            </a:r>
          </a:p>
          <a:p>
            <a:r>
              <a:rPr lang="en-US" smtClean="0"/>
              <a:t>Can provide a mini version of poster</a:t>
            </a:r>
          </a:p>
          <a:p>
            <a:r>
              <a:rPr lang="en-US" smtClean="0"/>
              <a:t>Have a business card for professional meetings</a:t>
            </a:r>
          </a:p>
          <a:p>
            <a:pPr lvl="1"/>
            <a:r>
              <a:rPr lang="en-US" smtClean="0"/>
              <a:t>May tack envelop, with picture of card, to poster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Coming Home Again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Keep promises that you’ve made</a:t>
            </a:r>
          </a:p>
          <a:p>
            <a:r>
              <a:rPr lang="en-US" smtClean="0"/>
              <a:t>Drop emails to folks whom you’ve met</a:t>
            </a:r>
          </a:p>
          <a:p>
            <a:r>
              <a:rPr lang="en-US" smtClean="0"/>
              <a:t>Hang poster outside of lab</a:t>
            </a:r>
          </a:p>
          <a:p>
            <a:endParaRPr lang="en-US" smtClean="0"/>
          </a:p>
          <a:p>
            <a:r>
              <a:rPr lang="en-US" smtClean="0"/>
              <a:t>Can Deposit your Poster if desires (or allowed by mentor)</a:t>
            </a:r>
          </a:p>
          <a:p>
            <a:pPr lvl="1"/>
            <a:r>
              <a:rPr lang="en-US" smtClean="0">
                <a:hlinkClick r:id="rId3"/>
              </a:rPr>
              <a:t>http://posters.f1000.com/</a:t>
            </a:r>
            <a:r>
              <a:rPr lang="en-US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Poster Templates…</a:t>
            </a:r>
            <a:endParaRPr lang="en-US" dirty="0"/>
          </a:p>
        </p:txBody>
      </p:sp>
      <p:sp>
        <p:nvSpPr>
          <p:cNvPr id="604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Sample posters can be seen online</a:t>
            </a:r>
          </a:p>
          <a:p>
            <a:pPr lvl="1"/>
            <a:r>
              <a:rPr lang="en-US" smtClean="0"/>
              <a:t>google search</a:t>
            </a:r>
          </a:p>
          <a:p>
            <a:r>
              <a:rPr lang="en-US" smtClean="0"/>
              <a:t>A “template” can be found at:</a:t>
            </a:r>
          </a:p>
          <a:p>
            <a:pPr lvl="1"/>
            <a:r>
              <a:rPr lang="en-US" smtClean="0">
                <a:hlinkClick r:id="rId3"/>
              </a:rPr>
              <a:t>http://www.utsa.edu/mbrs/resources.htm</a:t>
            </a:r>
            <a:r>
              <a:rPr lang="en-US" smtClean="0"/>
              <a:t> </a:t>
            </a:r>
            <a:endParaRPr lang="en-US" dirty="0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5975" y="3048000"/>
            <a:ext cx="55816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Thanks for Coming…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Good Luck with your posters!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Posters Used?</a:t>
            </a:r>
            <a:endParaRPr lang="en-US" dirty="0"/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Campus – Poster days, Conferences, symposia</a:t>
            </a:r>
          </a:p>
          <a:p>
            <a:pPr lvl="1"/>
            <a:r>
              <a:rPr lang="en-US" dirty="0" smtClean="0"/>
              <a:t>Tack up poster</a:t>
            </a:r>
          </a:p>
          <a:p>
            <a:pPr lvl="1"/>
            <a:r>
              <a:rPr lang="en-US" dirty="0" smtClean="0"/>
              <a:t>Stand by poster (1-3 h)</a:t>
            </a:r>
          </a:p>
          <a:p>
            <a:r>
              <a:rPr lang="en-US" dirty="0" smtClean="0"/>
              <a:t>Conferences</a:t>
            </a:r>
          </a:p>
          <a:p>
            <a:pPr lvl="1"/>
            <a:r>
              <a:rPr lang="en-US" dirty="0" smtClean="0"/>
              <a:t>Abstract submitted</a:t>
            </a:r>
          </a:p>
          <a:p>
            <a:pPr lvl="1"/>
            <a:r>
              <a:rPr lang="en-US" dirty="0" smtClean="0"/>
              <a:t>Limited orals (15 min </a:t>
            </a:r>
            <a:r>
              <a:rPr lang="en-US" dirty="0" err="1" smtClean="0"/>
              <a:t>ea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Mostly Posters</a:t>
            </a:r>
          </a:p>
          <a:p>
            <a:pPr lvl="1"/>
            <a:r>
              <a:rPr lang="en-US" dirty="0" smtClean="0"/>
              <a:t>Time/location included in program</a:t>
            </a:r>
          </a:p>
          <a:p>
            <a:r>
              <a:rPr lang="en-US" dirty="0" smtClean="0"/>
              <a:t>Hallways</a:t>
            </a:r>
          </a:p>
          <a:p>
            <a:pPr lvl="1"/>
            <a:r>
              <a:rPr lang="en-US" dirty="0" smtClean="0"/>
              <a:t>Often posted around labs after presentation</a:t>
            </a:r>
          </a:p>
          <a:p>
            <a:r>
              <a:rPr lang="en-US" dirty="0" smtClean="0"/>
              <a:t>Online:</a:t>
            </a:r>
          </a:p>
          <a:p>
            <a:pPr lvl="1"/>
            <a:r>
              <a:rPr lang="en-US" dirty="0" smtClean="0">
                <a:hlinkClick r:id="rId3"/>
              </a:rPr>
              <a:t>http://posters.f1000.com/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4"/>
              </a:rPr>
              <a:t>http://eposters.net/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36" y="2057400"/>
            <a:ext cx="3149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Poster Impact</a:t>
            </a:r>
            <a:endParaRPr lang="en-US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Represents you and you mentor</a:t>
            </a:r>
          </a:p>
          <a:p>
            <a:pPr lvl="1"/>
            <a:r>
              <a:rPr lang="en-US" dirty="0" smtClean="0"/>
              <a:t>Demonstrate expertise</a:t>
            </a:r>
          </a:p>
          <a:p>
            <a:pPr lvl="1"/>
            <a:r>
              <a:rPr lang="en-US" dirty="0" smtClean="0"/>
              <a:t>Demonstrate attention to detail</a:t>
            </a:r>
          </a:p>
          <a:p>
            <a:r>
              <a:rPr lang="en-US" dirty="0" smtClean="0"/>
              <a:t>Practice public speaking</a:t>
            </a:r>
          </a:p>
          <a:p>
            <a:r>
              <a:rPr lang="en-US" dirty="0" smtClean="0"/>
              <a:t>Learn about most current results in field</a:t>
            </a:r>
          </a:p>
          <a:p>
            <a:r>
              <a:rPr lang="en-US" dirty="0" smtClean="0"/>
              <a:t>Deepens understanding of topic</a:t>
            </a:r>
          </a:p>
          <a:p>
            <a:r>
              <a:rPr lang="en-US" dirty="0" smtClean="0"/>
              <a:t>Opportunity for teaching and learning</a:t>
            </a:r>
          </a:p>
          <a:p>
            <a:r>
              <a:rPr lang="en-US" dirty="0" smtClean="0"/>
              <a:t>Share ideas</a:t>
            </a:r>
          </a:p>
          <a:p>
            <a:r>
              <a:rPr lang="en-US" dirty="0" smtClean="0"/>
              <a:t>Create collaborations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Sell Yourself and Your Research!!</a:t>
            </a:r>
          </a:p>
          <a:p>
            <a:pPr lvl="1"/>
            <a:r>
              <a:rPr lang="en-US" sz="3000" dirty="0" smtClean="0"/>
              <a:t>Confident</a:t>
            </a:r>
          </a:p>
          <a:p>
            <a:pPr lvl="1"/>
            <a:r>
              <a:rPr lang="en-US" sz="3000" dirty="0" smtClean="0"/>
              <a:t>Competent</a:t>
            </a:r>
          </a:p>
          <a:p>
            <a:pPr lvl="1"/>
            <a:r>
              <a:rPr lang="en-US" sz="3000" dirty="0" smtClean="0"/>
              <a:t>Great Future Colleague</a:t>
            </a:r>
          </a:p>
          <a:p>
            <a:r>
              <a:rPr lang="en-US" sz="3200" dirty="0" smtClean="0"/>
              <a:t>Need to Prepare!</a:t>
            </a:r>
          </a:p>
          <a:p>
            <a:r>
              <a:rPr lang="en-US" sz="3200" dirty="0" smtClean="0"/>
              <a:t>Need to tell a good story!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6057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B76C0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3003</TotalTime>
  <Words>2500</Words>
  <Application>Microsoft Office PowerPoint</Application>
  <PresentationFormat>On-screen Show (4:3)</PresentationFormat>
  <Paragraphs>559</Paragraphs>
  <Slides>68</Slides>
  <Notes>68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Adjacency</vt:lpstr>
      <vt:lpstr>Scientific Posters: Introduction to Mastery</vt:lpstr>
      <vt:lpstr>Acknowledgements</vt:lpstr>
      <vt:lpstr>Acknowledgements - Abstracts</vt:lpstr>
      <vt:lpstr>The Scientific Poster</vt:lpstr>
      <vt:lpstr>Today:</vt:lpstr>
      <vt:lpstr>Scientific Poster </vt:lpstr>
      <vt:lpstr>Where are Posters Used?</vt:lpstr>
      <vt:lpstr>Additional Poster Impact</vt:lpstr>
      <vt:lpstr>PRIMARY GOAL</vt:lpstr>
      <vt:lpstr>Poster History</vt:lpstr>
      <vt:lpstr>Which is a “Correct” Poster?</vt:lpstr>
      <vt:lpstr>Approaching Posters</vt:lpstr>
      <vt:lpstr>Can be Personalized…</vt:lpstr>
      <vt:lpstr>Sections - Content</vt:lpstr>
      <vt:lpstr>Consult Rules of Conference</vt:lpstr>
      <vt:lpstr>Work with Mentor</vt:lpstr>
      <vt:lpstr>Find RUBRIC if possible</vt:lpstr>
      <vt:lpstr>Who is Your Audience?</vt:lpstr>
      <vt:lpstr>Your Poster’s Appearance</vt:lpstr>
      <vt:lpstr>Appearance 2</vt:lpstr>
      <vt:lpstr>Appearance 3</vt:lpstr>
      <vt:lpstr>Appearance 4</vt:lpstr>
      <vt:lpstr>Visually Appealing</vt:lpstr>
      <vt:lpstr>Title</vt:lpstr>
      <vt:lpstr>Names and Affiliations</vt:lpstr>
      <vt:lpstr>More on Logos</vt:lpstr>
      <vt:lpstr>Abstract</vt:lpstr>
      <vt:lpstr>Simply and Tightly Written</vt:lpstr>
      <vt:lpstr>Introduction</vt:lpstr>
      <vt:lpstr>Purpose &amp; Hypothesis</vt:lpstr>
      <vt:lpstr>RUBRIC:  HYPOTHESIS AND/OR STATEMENT OF PROBLEM</vt:lpstr>
      <vt:lpstr>Materials/Methods</vt:lpstr>
      <vt:lpstr>RUBRIC!  METHODS AND CONTROLS/COMPARISON</vt:lpstr>
      <vt:lpstr>Results</vt:lpstr>
      <vt:lpstr>Results Cont:</vt:lpstr>
      <vt:lpstr>RUBRIC!  RESULTS</vt:lpstr>
      <vt:lpstr>Conclusions/Discussion</vt:lpstr>
      <vt:lpstr>RUBRIC! CONCLUSION AND FUTURE WORK</vt:lpstr>
      <vt:lpstr>References</vt:lpstr>
      <vt:lpstr>Acknowledgements</vt:lpstr>
      <vt:lpstr>RUBRIC!  POSTER BOARD OR POWERPOINT PRESENTATION</vt:lpstr>
      <vt:lpstr>Creating the Poster</vt:lpstr>
      <vt:lpstr>Software</vt:lpstr>
      <vt:lpstr>PowerPoint </vt:lpstr>
      <vt:lpstr>Pictures</vt:lpstr>
      <vt:lpstr>Enlarging Images/Tables/Figures</vt:lpstr>
      <vt:lpstr>Additional Info</vt:lpstr>
      <vt:lpstr>Additional Info</vt:lpstr>
      <vt:lpstr>Leave time for Critiques</vt:lpstr>
      <vt:lpstr>Look at Sample Posters and Critique…</vt:lpstr>
      <vt:lpstr>PowerPoint Presentation</vt:lpstr>
      <vt:lpstr>Analyze</vt:lpstr>
      <vt:lpstr>Mechanics of Presentation</vt:lpstr>
      <vt:lpstr>PowerPoint Presentation</vt:lpstr>
      <vt:lpstr>Remember the Selling Yourself Thing…</vt:lpstr>
      <vt:lpstr>Practicing</vt:lpstr>
      <vt:lpstr>First Contact</vt:lpstr>
      <vt:lpstr>Flow</vt:lpstr>
      <vt:lpstr>Practice</vt:lpstr>
      <vt:lpstr>RUBRIC! OVERALL PRESENTATION &amp; HANDLING QUESTIONS</vt:lpstr>
      <vt:lpstr>Transporting Poster</vt:lpstr>
      <vt:lpstr>Supplemental Materials</vt:lpstr>
      <vt:lpstr>Set up conditions vary</vt:lpstr>
      <vt:lpstr>Final Preparations</vt:lpstr>
      <vt:lpstr>Extras</vt:lpstr>
      <vt:lpstr>Coming Home Again</vt:lpstr>
      <vt:lpstr>Poster Templates…</vt:lpstr>
      <vt:lpstr>  Thanks for Coming…  Good Luck with your posters!</vt:lpstr>
    </vt:vector>
  </TitlesOfParts>
  <Company>UTSA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a Good Scientific Poster</dc:title>
  <dc:creator>GPTAYLOR</dc:creator>
  <cp:lastModifiedBy>utsa</cp:lastModifiedBy>
  <cp:revision>244</cp:revision>
  <cp:lastPrinted>2002-02-18T23:58:29Z</cp:lastPrinted>
  <dcterms:created xsi:type="dcterms:W3CDTF">2002-02-18T23:56:06Z</dcterms:created>
  <dcterms:modified xsi:type="dcterms:W3CDTF">2014-07-15T18:12:58Z</dcterms:modified>
</cp:coreProperties>
</file>