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4.xml" ContentType="application/vnd.openxmlformats-officedocument.presentationml.notesSlide+xml"/>
  <Override PartName="/ppt/tags/tag26.xml" ContentType="application/vnd.openxmlformats-officedocument.presentationml.tags+xml"/>
  <Override PartName="/ppt/notesSlides/notesSlide15.xml" ContentType="application/vnd.openxmlformats-officedocument.presentationml.notesSlide+xml"/>
  <Override PartName="/ppt/tags/tag27.xml" ContentType="application/vnd.openxmlformats-officedocument.presentationml.tags+xml"/>
  <Override PartName="/ppt/notesSlides/notesSlide1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7.xml" ContentType="application/vnd.openxmlformats-officedocument.presentationml.notesSlide+xml"/>
  <Override PartName="/ppt/tags/tag30.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4"/>
  </p:sldMasterIdLst>
  <p:notesMasterIdLst>
    <p:notesMasterId r:id="rId68"/>
  </p:notesMasterIdLst>
  <p:handoutMasterIdLst>
    <p:handoutMasterId r:id="rId69"/>
  </p:handoutMasterIdLst>
  <p:sldIdLst>
    <p:sldId id="444" r:id="rId5"/>
    <p:sldId id="445" r:id="rId6"/>
    <p:sldId id="446" r:id="rId7"/>
    <p:sldId id="374" r:id="rId8"/>
    <p:sldId id="500" r:id="rId9"/>
    <p:sldId id="502" r:id="rId10"/>
    <p:sldId id="501" r:id="rId11"/>
    <p:sldId id="566" r:id="rId12"/>
    <p:sldId id="504" r:id="rId13"/>
    <p:sldId id="508" r:id="rId14"/>
    <p:sldId id="505" r:id="rId15"/>
    <p:sldId id="509" r:id="rId16"/>
    <p:sldId id="503" r:id="rId17"/>
    <p:sldId id="506" r:id="rId18"/>
    <p:sldId id="512" r:id="rId19"/>
    <p:sldId id="510" r:id="rId20"/>
    <p:sldId id="577" r:id="rId21"/>
    <p:sldId id="511" r:id="rId22"/>
    <p:sldId id="567" r:id="rId23"/>
    <p:sldId id="568" r:id="rId24"/>
    <p:sldId id="574" r:id="rId25"/>
    <p:sldId id="548" r:id="rId26"/>
    <p:sldId id="576" r:id="rId27"/>
    <p:sldId id="575" r:id="rId28"/>
    <p:sldId id="578" r:id="rId29"/>
    <p:sldId id="579" r:id="rId30"/>
    <p:sldId id="517" r:id="rId31"/>
    <p:sldId id="516" r:id="rId32"/>
    <p:sldId id="515" r:id="rId33"/>
    <p:sldId id="551" r:id="rId34"/>
    <p:sldId id="518" r:id="rId35"/>
    <p:sldId id="569" r:id="rId36"/>
    <p:sldId id="554" r:id="rId37"/>
    <p:sldId id="571" r:id="rId38"/>
    <p:sldId id="572" r:id="rId39"/>
    <p:sldId id="573" r:id="rId40"/>
    <p:sldId id="379" r:id="rId41"/>
    <p:sldId id="498" r:id="rId42"/>
    <p:sldId id="400" r:id="rId43"/>
    <p:sldId id="401" r:id="rId44"/>
    <p:sldId id="580" r:id="rId45"/>
    <p:sldId id="582" r:id="rId46"/>
    <p:sldId id="583" r:id="rId47"/>
    <p:sldId id="581" r:id="rId48"/>
    <p:sldId id="552" r:id="rId49"/>
    <p:sldId id="555" r:id="rId50"/>
    <p:sldId id="556" r:id="rId51"/>
    <p:sldId id="584" r:id="rId52"/>
    <p:sldId id="557" r:id="rId53"/>
    <p:sldId id="558" r:id="rId54"/>
    <p:sldId id="565" r:id="rId55"/>
    <p:sldId id="560" r:id="rId56"/>
    <p:sldId id="559" r:id="rId57"/>
    <p:sldId id="585" r:id="rId58"/>
    <p:sldId id="561" r:id="rId59"/>
    <p:sldId id="564" r:id="rId60"/>
    <p:sldId id="563" r:id="rId61"/>
    <p:sldId id="546" r:id="rId62"/>
    <p:sldId id="425" r:id="rId63"/>
    <p:sldId id="426" r:id="rId64"/>
    <p:sldId id="549" r:id="rId65"/>
    <p:sldId id="427" r:id="rId66"/>
    <p:sldId id="428" r:id="rId67"/>
  </p:sldIdLst>
  <p:sldSz cx="12192000" cy="6858000"/>
  <p:notesSz cx="7102475" cy="9388475"/>
  <p:custDataLst>
    <p:tags r:id="rId7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a:srgbClr val="1B669D"/>
    <a:srgbClr val="E0762A"/>
    <a:srgbClr val="0000FF"/>
    <a:srgbClr val="2C2C2C"/>
    <a:srgbClr val="0E2138"/>
    <a:srgbClr val="FFCC99"/>
    <a:srgbClr val="FBB03C"/>
    <a:srgbClr val="F79646"/>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37" autoAdjust="0"/>
    <p:restoredTop sz="96881" autoAdjust="0"/>
  </p:normalViewPr>
  <p:slideViewPr>
    <p:cSldViewPr>
      <p:cViewPr varScale="1">
        <p:scale>
          <a:sx n="111" d="100"/>
          <a:sy n="111" d="100"/>
        </p:scale>
        <p:origin x="354" y="10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p:cViewPr>
        <p:scale>
          <a:sx n="130" d="100"/>
          <a:sy n="130" d="100"/>
        </p:scale>
        <p:origin x="2856" y="-1038"/>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D3F799-3633-4B31-B434-05D94C75A9A0}" type="doc">
      <dgm:prSet loTypeId="urn:microsoft.com/office/officeart/2009/3/layout/StepUpProcess" loCatId="process" qsTypeId="urn:microsoft.com/office/officeart/2005/8/quickstyle/simple5" qsCatId="simple" csTypeId="urn:microsoft.com/office/officeart/2005/8/colors/accent4_4" csCatId="accent4" phldr="1"/>
      <dgm:spPr/>
      <dgm:t>
        <a:bodyPr/>
        <a:lstStyle/>
        <a:p>
          <a:endParaRPr lang="en-US"/>
        </a:p>
      </dgm:t>
    </dgm:pt>
    <dgm:pt modelId="{0292B785-9C8F-4A00-9ACA-B5E2698C78E1}">
      <dgm:prSet phldrT="[Text]"/>
      <dgm:spPr/>
      <dgm:t>
        <a:bodyPr/>
        <a:lstStyle/>
        <a:p>
          <a:r>
            <a:rPr lang="en-US" dirty="0" smtClean="0"/>
            <a:t>Cash Advance Created</a:t>
          </a:r>
          <a:endParaRPr lang="en-US" dirty="0"/>
        </a:p>
      </dgm:t>
    </dgm:pt>
    <dgm:pt modelId="{0A795C09-0433-4472-A872-0FB82A2D25CC}" type="parTrans" cxnId="{84F2082B-2AEC-403C-ABE0-C7D76579613A}">
      <dgm:prSet/>
      <dgm:spPr/>
      <dgm:t>
        <a:bodyPr/>
        <a:lstStyle/>
        <a:p>
          <a:endParaRPr lang="en-US"/>
        </a:p>
      </dgm:t>
    </dgm:pt>
    <dgm:pt modelId="{B15663F4-0F2D-4163-B77F-F8E84DD9AB6C}" type="sibTrans" cxnId="{84F2082B-2AEC-403C-ABE0-C7D76579613A}">
      <dgm:prSet/>
      <dgm:spPr/>
      <dgm:t>
        <a:bodyPr/>
        <a:lstStyle/>
        <a:p>
          <a:endParaRPr lang="en-US"/>
        </a:p>
      </dgm:t>
    </dgm:pt>
    <dgm:pt modelId="{4D004A7F-3BC4-44F0-90B1-67FE41B53D96}">
      <dgm:prSet phldrT="[Text]"/>
      <dgm:spPr/>
      <dgm:t>
        <a:bodyPr/>
        <a:lstStyle/>
        <a:p>
          <a:r>
            <a:rPr lang="en-US" dirty="0" smtClean="0"/>
            <a:t>Traveler’s Supervisor Approval</a:t>
          </a:r>
          <a:endParaRPr lang="en-US" dirty="0"/>
        </a:p>
      </dgm:t>
    </dgm:pt>
    <dgm:pt modelId="{9AF03914-CEB1-4F33-AFA2-2522AF5FB1CC}" type="parTrans" cxnId="{279A0143-F925-4791-9557-7475751A7B63}">
      <dgm:prSet/>
      <dgm:spPr/>
      <dgm:t>
        <a:bodyPr/>
        <a:lstStyle/>
        <a:p>
          <a:endParaRPr lang="en-US"/>
        </a:p>
      </dgm:t>
    </dgm:pt>
    <dgm:pt modelId="{65EDCB26-43F9-4EED-A984-7CAE45ECF2E2}" type="sibTrans" cxnId="{279A0143-F925-4791-9557-7475751A7B63}">
      <dgm:prSet/>
      <dgm:spPr/>
      <dgm:t>
        <a:bodyPr/>
        <a:lstStyle/>
        <a:p>
          <a:endParaRPr lang="en-US"/>
        </a:p>
      </dgm:t>
    </dgm:pt>
    <dgm:pt modelId="{B26D0396-DB21-42FD-A7D2-24A60A27CA61}">
      <dgm:prSet phldrT="[Text]"/>
      <dgm:spPr/>
      <dgm:t>
        <a:bodyPr/>
        <a:lstStyle/>
        <a:p>
          <a:r>
            <a:rPr lang="en-US" dirty="0" smtClean="0"/>
            <a:t>DTS Approval</a:t>
          </a:r>
        </a:p>
      </dgm:t>
    </dgm:pt>
    <dgm:pt modelId="{0222D90E-1796-4483-88AD-192B0A3CC256}" type="parTrans" cxnId="{0950DD32-1D80-4D5E-8006-07D223796175}">
      <dgm:prSet/>
      <dgm:spPr/>
      <dgm:t>
        <a:bodyPr/>
        <a:lstStyle/>
        <a:p>
          <a:endParaRPr lang="en-US"/>
        </a:p>
      </dgm:t>
    </dgm:pt>
    <dgm:pt modelId="{D4DFE794-8443-4EB4-9561-1BDCA4C69382}" type="sibTrans" cxnId="{0950DD32-1D80-4D5E-8006-07D223796175}">
      <dgm:prSet/>
      <dgm:spPr/>
      <dgm:t>
        <a:bodyPr/>
        <a:lstStyle/>
        <a:p>
          <a:endParaRPr lang="en-US"/>
        </a:p>
      </dgm:t>
    </dgm:pt>
    <dgm:pt modelId="{15FE2C87-4320-4542-BA17-C1102323E81C}">
      <dgm:prSet phldrT="[Text]"/>
      <dgm:spPr/>
      <dgm:t>
        <a:bodyPr/>
        <a:lstStyle/>
        <a:p>
          <a:r>
            <a:rPr lang="en-US" dirty="0" smtClean="0"/>
            <a:t>Payment to Traveler</a:t>
          </a:r>
        </a:p>
      </dgm:t>
    </dgm:pt>
    <dgm:pt modelId="{5974D26F-3859-4B10-B2E1-B863E7F09872}" type="parTrans" cxnId="{7848FBCB-ED95-45C6-A39A-75036761A5E6}">
      <dgm:prSet/>
      <dgm:spPr/>
      <dgm:t>
        <a:bodyPr/>
        <a:lstStyle/>
        <a:p>
          <a:endParaRPr lang="en-US"/>
        </a:p>
      </dgm:t>
    </dgm:pt>
    <dgm:pt modelId="{B24771E4-E36C-465E-BBDF-7D70097E53A2}" type="sibTrans" cxnId="{7848FBCB-ED95-45C6-A39A-75036761A5E6}">
      <dgm:prSet/>
      <dgm:spPr/>
      <dgm:t>
        <a:bodyPr/>
        <a:lstStyle/>
        <a:p>
          <a:endParaRPr lang="en-US"/>
        </a:p>
      </dgm:t>
    </dgm:pt>
    <dgm:pt modelId="{E415EAB7-0DF0-47EF-B332-7C458C16766B}">
      <dgm:prSet phldrT="[Text]"/>
      <dgm:spPr/>
      <dgm:t>
        <a:bodyPr/>
        <a:lstStyle/>
        <a:p>
          <a:r>
            <a:rPr lang="en-US" dirty="0" smtClean="0"/>
            <a:t>Cash Advance Deducted From Expense Report Reimbursement </a:t>
          </a:r>
        </a:p>
      </dgm:t>
    </dgm:pt>
    <dgm:pt modelId="{262040F9-6517-45B2-A651-F4226EB1E8D2}" type="parTrans" cxnId="{67E275A4-B1DD-475A-BF03-C553A302C431}">
      <dgm:prSet/>
      <dgm:spPr/>
      <dgm:t>
        <a:bodyPr/>
        <a:lstStyle/>
        <a:p>
          <a:endParaRPr lang="en-US"/>
        </a:p>
      </dgm:t>
    </dgm:pt>
    <dgm:pt modelId="{2C498DD2-0835-4830-B43F-926D3D7783D6}" type="sibTrans" cxnId="{67E275A4-B1DD-475A-BF03-C553A302C431}">
      <dgm:prSet/>
      <dgm:spPr/>
      <dgm:t>
        <a:bodyPr/>
        <a:lstStyle/>
        <a:p>
          <a:endParaRPr lang="en-US"/>
        </a:p>
      </dgm:t>
    </dgm:pt>
    <dgm:pt modelId="{A0B51A09-240A-41B0-B9CA-52F955264702}">
      <dgm:prSet phldrT="[Text]"/>
      <dgm:spPr/>
      <dgm:t>
        <a:bodyPr/>
        <a:lstStyle/>
        <a:p>
          <a:pPr algn="l"/>
          <a:r>
            <a:rPr lang="en-US" dirty="0" smtClean="0"/>
            <a:t>Traveler/Employee certification</a:t>
          </a:r>
        </a:p>
        <a:p>
          <a:pPr algn="ctr"/>
          <a:r>
            <a:rPr lang="en-US" dirty="0" smtClean="0"/>
            <a:t>(</a:t>
          </a:r>
          <a:r>
            <a:rPr lang="en-US" b="1" u="sng" dirty="0" smtClean="0"/>
            <a:t>No delegation allowed here because of possible payroll consequences)</a:t>
          </a:r>
          <a:endParaRPr lang="en-US" dirty="0"/>
        </a:p>
      </dgm:t>
    </dgm:pt>
    <dgm:pt modelId="{3A893AAC-DB33-4F16-86AD-7A71A7134128}" type="parTrans" cxnId="{8FA3624E-C5E3-4084-9C3A-6F9F3EF66388}">
      <dgm:prSet/>
      <dgm:spPr/>
      <dgm:t>
        <a:bodyPr/>
        <a:lstStyle/>
        <a:p>
          <a:endParaRPr lang="en-US"/>
        </a:p>
      </dgm:t>
    </dgm:pt>
    <dgm:pt modelId="{3AE13066-675B-4438-AFBC-3D2862CFE57D}" type="sibTrans" cxnId="{8FA3624E-C5E3-4084-9C3A-6F9F3EF66388}">
      <dgm:prSet/>
      <dgm:spPr/>
      <dgm:t>
        <a:bodyPr/>
        <a:lstStyle/>
        <a:p>
          <a:endParaRPr lang="en-US"/>
        </a:p>
      </dgm:t>
    </dgm:pt>
    <dgm:pt modelId="{3B102783-1736-4F3F-94B2-35F326D640DA}" type="pres">
      <dgm:prSet presAssocID="{2DD3F799-3633-4B31-B434-05D94C75A9A0}" presName="rootnode" presStyleCnt="0">
        <dgm:presLayoutVars>
          <dgm:chMax/>
          <dgm:chPref/>
          <dgm:dir/>
          <dgm:animLvl val="lvl"/>
        </dgm:presLayoutVars>
      </dgm:prSet>
      <dgm:spPr/>
      <dgm:t>
        <a:bodyPr/>
        <a:lstStyle/>
        <a:p>
          <a:endParaRPr lang="en-US"/>
        </a:p>
      </dgm:t>
    </dgm:pt>
    <dgm:pt modelId="{DAFE1C1B-EEA6-44AD-8F95-E43CFE921181}" type="pres">
      <dgm:prSet presAssocID="{0292B785-9C8F-4A00-9ACA-B5E2698C78E1}" presName="composite" presStyleCnt="0"/>
      <dgm:spPr/>
      <dgm:t>
        <a:bodyPr/>
        <a:lstStyle/>
        <a:p>
          <a:endParaRPr lang="en-US"/>
        </a:p>
      </dgm:t>
    </dgm:pt>
    <dgm:pt modelId="{FDB5E57C-C479-4383-9450-CC3E55AFAF6B}" type="pres">
      <dgm:prSet presAssocID="{0292B785-9C8F-4A00-9ACA-B5E2698C78E1}" presName="LShape" presStyleLbl="alignNode1" presStyleIdx="0" presStyleCnt="11" custLinFactNeighborX="-339" custLinFactNeighborY="-3295"/>
      <dgm:spPr/>
      <dgm:t>
        <a:bodyPr/>
        <a:lstStyle/>
        <a:p>
          <a:endParaRPr lang="en-US"/>
        </a:p>
      </dgm:t>
    </dgm:pt>
    <dgm:pt modelId="{BED40212-16C8-48B7-B73D-8F887DE94E24}" type="pres">
      <dgm:prSet presAssocID="{0292B785-9C8F-4A00-9ACA-B5E2698C78E1}" presName="ParentText" presStyleLbl="revTx" presStyleIdx="0" presStyleCnt="6">
        <dgm:presLayoutVars>
          <dgm:chMax val="0"/>
          <dgm:chPref val="0"/>
          <dgm:bulletEnabled val="1"/>
        </dgm:presLayoutVars>
      </dgm:prSet>
      <dgm:spPr/>
      <dgm:t>
        <a:bodyPr/>
        <a:lstStyle/>
        <a:p>
          <a:endParaRPr lang="en-US"/>
        </a:p>
      </dgm:t>
    </dgm:pt>
    <dgm:pt modelId="{38FCCA1A-B903-42B2-A10A-D5D86EE9AE14}" type="pres">
      <dgm:prSet presAssocID="{0292B785-9C8F-4A00-9ACA-B5E2698C78E1}" presName="Triangle" presStyleLbl="alignNode1" presStyleIdx="1" presStyleCnt="11"/>
      <dgm:spPr/>
      <dgm:t>
        <a:bodyPr/>
        <a:lstStyle/>
        <a:p>
          <a:endParaRPr lang="en-US"/>
        </a:p>
      </dgm:t>
    </dgm:pt>
    <dgm:pt modelId="{25B7C965-1E3A-4140-A5D3-47BEEF861566}" type="pres">
      <dgm:prSet presAssocID="{B15663F4-0F2D-4163-B77F-F8E84DD9AB6C}" presName="sibTrans" presStyleCnt="0"/>
      <dgm:spPr/>
      <dgm:t>
        <a:bodyPr/>
        <a:lstStyle/>
        <a:p>
          <a:endParaRPr lang="en-US"/>
        </a:p>
      </dgm:t>
    </dgm:pt>
    <dgm:pt modelId="{E74FADA7-5BD6-443D-8595-044B7DBF9CB2}" type="pres">
      <dgm:prSet presAssocID="{B15663F4-0F2D-4163-B77F-F8E84DD9AB6C}" presName="space" presStyleCnt="0"/>
      <dgm:spPr/>
      <dgm:t>
        <a:bodyPr/>
        <a:lstStyle/>
        <a:p>
          <a:endParaRPr lang="en-US"/>
        </a:p>
      </dgm:t>
    </dgm:pt>
    <dgm:pt modelId="{90C520D5-0F00-4F20-99D8-C03529229025}" type="pres">
      <dgm:prSet presAssocID="{A0B51A09-240A-41B0-B9CA-52F955264702}" presName="composite" presStyleCnt="0"/>
      <dgm:spPr/>
    </dgm:pt>
    <dgm:pt modelId="{5F5D785D-628F-4B34-9972-2D5C2274CE4B}" type="pres">
      <dgm:prSet presAssocID="{A0B51A09-240A-41B0-B9CA-52F955264702}" presName="LShape" presStyleLbl="alignNode1" presStyleIdx="2" presStyleCnt="11"/>
      <dgm:spPr/>
    </dgm:pt>
    <dgm:pt modelId="{F15ADBB4-6043-46EA-ABF7-CB9F7238EAB7}" type="pres">
      <dgm:prSet presAssocID="{A0B51A09-240A-41B0-B9CA-52F955264702}" presName="ParentText" presStyleLbl="revTx" presStyleIdx="1" presStyleCnt="6" custScaleX="112678" custScaleY="87514" custLinFactNeighborX="8345" custLinFactNeighborY="5456">
        <dgm:presLayoutVars>
          <dgm:chMax val="0"/>
          <dgm:chPref val="0"/>
          <dgm:bulletEnabled val="1"/>
        </dgm:presLayoutVars>
      </dgm:prSet>
      <dgm:spPr/>
      <dgm:t>
        <a:bodyPr/>
        <a:lstStyle/>
        <a:p>
          <a:endParaRPr lang="en-US"/>
        </a:p>
      </dgm:t>
    </dgm:pt>
    <dgm:pt modelId="{F87B55AC-3300-46EF-B079-B430780F69BF}" type="pres">
      <dgm:prSet presAssocID="{A0B51A09-240A-41B0-B9CA-52F955264702}" presName="Triangle" presStyleLbl="alignNode1" presStyleIdx="3" presStyleCnt="11"/>
      <dgm:spPr/>
    </dgm:pt>
    <dgm:pt modelId="{5A8DD0B2-EA39-4FCC-80C8-0EB830845FA1}" type="pres">
      <dgm:prSet presAssocID="{3AE13066-675B-4438-AFBC-3D2862CFE57D}" presName="sibTrans" presStyleCnt="0"/>
      <dgm:spPr/>
    </dgm:pt>
    <dgm:pt modelId="{5B31726D-F19C-4B70-AA1E-2AA70D922B75}" type="pres">
      <dgm:prSet presAssocID="{3AE13066-675B-4438-AFBC-3D2862CFE57D}" presName="space" presStyleCnt="0"/>
      <dgm:spPr/>
    </dgm:pt>
    <dgm:pt modelId="{93728E59-6C11-4C07-9A82-1E6D7AF354D6}" type="pres">
      <dgm:prSet presAssocID="{4D004A7F-3BC4-44F0-90B1-67FE41B53D96}" presName="composite" presStyleCnt="0"/>
      <dgm:spPr/>
      <dgm:t>
        <a:bodyPr/>
        <a:lstStyle/>
        <a:p>
          <a:endParaRPr lang="en-US"/>
        </a:p>
      </dgm:t>
    </dgm:pt>
    <dgm:pt modelId="{2D3AFE50-6544-4AC1-B09F-F634CC64EEA6}" type="pres">
      <dgm:prSet presAssocID="{4D004A7F-3BC4-44F0-90B1-67FE41B53D96}" presName="LShape" presStyleLbl="alignNode1" presStyleIdx="4" presStyleCnt="11"/>
      <dgm:spPr/>
      <dgm:t>
        <a:bodyPr/>
        <a:lstStyle/>
        <a:p>
          <a:endParaRPr lang="en-US"/>
        </a:p>
      </dgm:t>
    </dgm:pt>
    <dgm:pt modelId="{B870EE30-5F91-48A9-B3C7-0DF791CEDBCF}" type="pres">
      <dgm:prSet presAssocID="{4D004A7F-3BC4-44F0-90B1-67FE41B53D96}" presName="ParentText" presStyleLbl="revTx" presStyleIdx="2" presStyleCnt="6">
        <dgm:presLayoutVars>
          <dgm:chMax val="0"/>
          <dgm:chPref val="0"/>
          <dgm:bulletEnabled val="1"/>
        </dgm:presLayoutVars>
      </dgm:prSet>
      <dgm:spPr/>
      <dgm:t>
        <a:bodyPr/>
        <a:lstStyle/>
        <a:p>
          <a:endParaRPr lang="en-US"/>
        </a:p>
      </dgm:t>
    </dgm:pt>
    <dgm:pt modelId="{02248BF5-9579-4F0F-B153-8B7F98AEC2F9}" type="pres">
      <dgm:prSet presAssocID="{4D004A7F-3BC4-44F0-90B1-67FE41B53D96}" presName="Triangle" presStyleLbl="alignNode1" presStyleIdx="5" presStyleCnt="11"/>
      <dgm:spPr/>
      <dgm:t>
        <a:bodyPr/>
        <a:lstStyle/>
        <a:p>
          <a:endParaRPr lang="en-US"/>
        </a:p>
      </dgm:t>
    </dgm:pt>
    <dgm:pt modelId="{9759ADA4-9125-4BA4-8BD5-571DEE039EBD}" type="pres">
      <dgm:prSet presAssocID="{65EDCB26-43F9-4EED-A984-7CAE45ECF2E2}" presName="sibTrans" presStyleCnt="0"/>
      <dgm:spPr/>
      <dgm:t>
        <a:bodyPr/>
        <a:lstStyle/>
        <a:p>
          <a:endParaRPr lang="en-US"/>
        </a:p>
      </dgm:t>
    </dgm:pt>
    <dgm:pt modelId="{7582C85A-ECA7-4B45-B8C2-8DB6A81EE8F5}" type="pres">
      <dgm:prSet presAssocID="{65EDCB26-43F9-4EED-A984-7CAE45ECF2E2}" presName="space" presStyleCnt="0"/>
      <dgm:spPr/>
      <dgm:t>
        <a:bodyPr/>
        <a:lstStyle/>
        <a:p>
          <a:endParaRPr lang="en-US"/>
        </a:p>
      </dgm:t>
    </dgm:pt>
    <dgm:pt modelId="{0F850367-A265-4AE2-BBEA-BABD67CB4846}" type="pres">
      <dgm:prSet presAssocID="{B26D0396-DB21-42FD-A7D2-24A60A27CA61}" presName="composite" presStyleCnt="0"/>
      <dgm:spPr/>
      <dgm:t>
        <a:bodyPr/>
        <a:lstStyle/>
        <a:p>
          <a:endParaRPr lang="en-US"/>
        </a:p>
      </dgm:t>
    </dgm:pt>
    <dgm:pt modelId="{72A5B401-02DB-46BA-ABC5-4B408EB674AE}" type="pres">
      <dgm:prSet presAssocID="{B26D0396-DB21-42FD-A7D2-24A60A27CA61}" presName="LShape" presStyleLbl="alignNode1" presStyleIdx="6" presStyleCnt="11"/>
      <dgm:spPr/>
      <dgm:t>
        <a:bodyPr/>
        <a:lstStyle/>
        <a:p>
          <a:endParaRPr lang="en-US"/>
        </a:p>
      </dgm:t>
    </dgm:pt>
    <dgm:pt modelId="{41FA59AD-CCD2-4A7E-8265-EF4FB7BE0143}" type="pres">
      <dgm:prSet presAssocID="{B26D0396-DB21-42FD-A7D2-24A60A27CA61}" presName="ParentText" presStyleLbl="revTx" presStyleIdx="3" presStyleCnt="6">
        <dgm:presLayoutVars>
          <dgm:chMax val="0"/>
          <dgm:chPref val="0"/>
          <dgm:bulletEnabled val="1"/>
        </dgm:presLayoutVars>
      </dgm:prSet>
      <dgm:spPr/>
      <dgm:t>
        <a:bodyPr/>
        <a:lstStyle/>
        <a:p>
          <a:endParaRPr lang="en-US"/>
        </a:p>
      </dgm:t>
    </dgm:pt>
    <dgm:pt modelId="{C9723207-C481-49BC-92AA-C502A90B325F}" type="pres">
      <dgm:prSet presAssocID="{B26D0396-DB21-42FD-A7D2-24A60A27CA61}" presName="Triangle" presStyleLbl="alignNode1" presStyleIdx="7" presStyleCnt="11"/>
      <dgm:spPr/>
      <dgm:t>
        <a:bodyPr/>
        <a:lstStyle/>
        <a:p>
          <a:endParaRPr lang="en-US"/>
        </a:p>
      </dgm:t>
    </dgm:pt>
    <dgm:pt modelId="{58688A11-B6CE-4BC4-9257-FB3F7D7F24B9}" type="pres">
      <dgm:prSet presAssocID="{D4DFE794-8443-4EB4-9561-1BDCA4C69382}" presName="sibTrans" presStyleCnt="0"/>
      <dgm:spPr/>
      <dgm:t>
        <a:bodyPr/>
        <a:lstStyle/>
        <a:p>
          <a:endParaRPr lang="en-US"/>
        </a:p>
      </dgm:t>
    </dgm:pt>
    <dgm:pt modelId="{E5F0C97A-59DE-432A-BC4C-F2E43C99B1AB}" type="pres">
      <dgm:prSet presAssocID="{D4DFE794-8443-4EB4-9561-1BDCA4C69382}" presName="space" presStyleCnt="0"/>
      <dgm:spPr/>
      <dgm:t>
        <a:bodyPr/>
        <a:lstStyle/>
        <a:p>
          <a:endParaRPr lang="en-US"/>
        </a:p>
      </dgm:t>
    </dgm:pt>
    <dgm:pt modelId="{263609AD-EC16-4FE4-BE6B-24AB92F7C72F}" type="pres">
      <dgm:prSet presAssocID="{15FE2C87-4320-4542-BA17-C1102323E81C}" presName="composite" presStyleCnt="0"/>
      <dgm:spPr/>
      <dgm:t>
        <a:bodyPr/>
        <a:lstStyle/>
        <a:p>
          <a:endParaRPr lang="en-US"/>
        </a:p>
      </dgm:t>
    </dgm:pt>
    <dgm:pt modelId="{DACBEFBE-9510-441D-AB83-64FD949A54E3}" type="pres">
      <dgm:prSet presAssocID="{15FE2C87-4320-4542-BA17-C1102323E81C}" presName="LShape" presStyleLbl="alignNode1" presStyleIdx="8" presStyleCnt="11"/>
      <dgm:spPr/>
      <dgm:t>
        <a:bodyPr/>
        <a:lstStyle/>
        <a:p>
          <a:endParaRPr lang="en-US"/>
        </a:p>
      </dgm:t>
    </dgm:pt>
    <dgm:pt modelId="{F55B8745-0929-4CCC-B529-77F771E2789E}" type="pres">
      <dgm:prSet presAssocID="{15FE2C87-4320-4542-BA17-C1102323E81C}" presName="ParentText" presStyleLbl="revTx" presStyleIdx="4" presStyleCnt="6">
        <dgm:presLayoutVars>
          <dgm:chMax val="0"/>
          <dgm:chPref val="0"/>
          <dgm:bulletEnabled val="1"/>
        </dgm:presLayoutVars>
      </dgm:prSet>
      <dgm:spPr/>
      <dgm:t>
        <a:bodyPr/>
        <a:lstStyle/>
        <a:p>
          <a:endParaRPr lang="en-US"/>
        </a:p>
      </dgm:t>
    </dgm:pt>
    <dgm:pt modelId="{D9DC3215-D7AB-45CC-A862-598801BAB49F}" type="pres">
      <dgm:prSet presAssocID="{15FE2C87-4320-4542-BA17-C1102323E81C}" presName="Triangle" presStyleLbl="alignNode1" presStyleIdx="9" presStyleCnt="11"/>
      <dgm:spPr/>
      <dgm:t>
        <a:bodyPr/>
        <a:lstStyle/>
        <a:p>
          <a:endParaRPr lang="en-US"/>
        </a:p>
      </dgm:t>
    </dgm:pt>
    <dgm:pt modelId="{48CFB3C5-91C1-4608-A8D1-E52EBF5D7EF9}" type="pres">
      <dgm:prSet presAssocID="{B24771E4-E36C-465E-BBDF-7D70097E53A2}" presName="sibTrans" presStyleCnt="0"/>
      <dgm:spPr/>
      <dgm:t>
        <a:bodyPr/>
        <a:lstStyle/>
        <a:p>
          <a:endParaRPr lang="en-US"/>
        </a:p>
      </dgm:t>
    </dgm:pt>
    <dgm:pt modelId="{53F2C18A-BE46-43C8-9E95-9244781A84F0}" type="pres">
      <dgm:prSet presAssocID="{B24771E4-E36C-465E-BBDF-7D70097E53A2}" presName="space" presStyleCnt="0"/>
      <dgm:spPr/>
      <dgm:t>
        <a:bodyPr/>
        <a:lstStyle/>
        <a:p>
          <a:endParaRPr lang="en-US"/>
        </a:p>
      </dgm:t>
    </dgm:pt>
    <dgm:pt modelId="{073A70ED-10F5-4EEE-B257-291BFED46027}" type="pres">
      <dgm:prSet presAssocID="{E415EAB7-0DF0-47EF-B332-7C458C16766B}" presName="composite" presStyleCnt="0"/>
      <dgm:spPr/>
      <dgm:t>
        <a:bodyPr/>
        <a:lstStyle/>
        <a:p>
          <a:endParaRPr lang="en-US"/>
        </a:p>
      </dgm:t>
    </dgm:pt>
    <dgm:pt modelId="{57325093-D74C-4B13-9BE7-9B9884DCD0C0}" type="pres">
      <dgm:prSet presAssocID="{E415EAB7-0DF0-47EF-B332-7C458C16766B}" presName="LShape" presStyleLbl="alignNode1" presStyleIdx="10" presStyleCnt="11"/>
      <dgm:spPr/>
      <dgm:t>
        <a:bodyPr/>
        <a:lstStyle/>
        <a:p>
          <a:endParaRPr lang="en-US"/>
        </a:p>
      </dgm:t>
    </dgm:pt>
    <dgm:pt modelId="{EE81CF0A-16D9-4D03-B72F-6E029F18D8BE}" type="pres">
      <dgm:prSet presAssocID="{E415EAB7-0DF0-47EF-B332-7C458C16766B}" presName="ParentText" presStyleLbl="revTx" presStyleIdx="5" presStyleCnt="6">
        <dgm:presLayoutVars>
          <dgm:chMax val="0"/>
          <dgm:chPref val="0"/>
          <dgm:bulletEnabled val="1"/>
        </dgm:presLayoutVars>
      </dgm:prSet>
      <dgm:spPr/>
      <dgm:t>
        <a:bodyPr/>
        <a:lstStyle/>
        <a:p>
          <a:endParaRPr lang="en-US"/>
        </a:p>
      </dgm:t>
    </dgm:pt>
  </dgm:ptLst>
  <dgm:cxnLst>
    <dgm:cxn modelId="{8FA3624E-C5E3-4084-9C3A-6F9F3EF66388}" srcId="{2DD3F799-3633-4B31-B434-05D94C75A9A0}" destId="{A0B51A09-240A-41B0-B9CA-52F955264702}" srcOrd="1" destOrd="0" parTransId="{3A893AAC-DB33-4F16-86AD-7A71A7134128}" sibTransId="{3AE13066-675B-4438-AFBC-3D2862CFE57D}"/>
    <dgm:cxn modelId="{89A7E4DD-56C4-4633-9FD0-D3A1D4FE5A2A}" type="presOf" srcId="{B26D0396-DB21-42FD-A7D2-24A60A27CA61}" destId="{41FA59AD-CCD2-4A7E-8265-EF4FB7BE0143}" srcOrd="0" destOrd="0" presId="urn:microsoft.com/office/officeart/2009/3/layout/StepUpProcess"/>
    <dgm:cxn modelId="{12E65AE7-5D94-4B5C-833C-6786A215C5DA}" type="presOf" srcId="{15FE2C87-4320-4542-BA17-C1102323E81C}" destId="{F55B8745-0929-4CCC-B529-77F771E2789E}" srcOrd="0" destOrd="0" presId="urn:microsoft.com/office/officeart/2009/3/layout/StepUpProcess"/>
    <dgm:cxn modelId="{D5E03FBA-7653-470F-9BE7-1B2421652683}" type="presOf" srcId="{2DD3F799-3633-4B31-B434-05D94C75A9A0}" destId="{3B102783-1736-4F3F-94B2-35F326D640DA}" srcOrd="0" destOrd="0" presId="urn:microsoft.com/office/officeart/2009/3/layout/StepUpProcess"/>
    <dgm:cxn modelId="{0950DD32-1D80-4D5E-8006-07D223796175}" srcId="{2DD3F799-3633-4B31-B434-05D94C75A9A0}" destId="{B26D0396-DB21-42FD-A7D2-24A60A27CA61}" srcOrd="3" destOrd="0" parTransId="{0222D90E-1796-4483-88AD-192B0A3CC256}" sibTransId="{D4DFE794-8443-4EB4-9561-1BDCA4C69382}"/>
    <dgm:cxn modelId="{D4D3B266-8407-4538-B1E0-2E468EF78C9A}" type="presOf" srcId="{4D004A7F-3BC4-44F0-90B1-67FE41B53D96}" destId="{B870EE30-5F91-48A9-B3C7-0DF791CEDBCF}" srcOrd="0" destOrd="0" presId="urn:microsoft.com/office/officeart/2009/3/layout/StepUpProcess"/>
    <dgm:cxn modelId="{84F2082B-2AEC-403C-ABE0-C7D76579613A}" srcId="{2DD3F799-3633-4B31-B434-05D94C75A9A0}" destId="{0292B785-9C8F-4A00-9ACA-B5E2698C78E1}" srcOrd="0" destOrd="0" parTransId="{0A795C09-0433-4472-A872-0FB82A2D25CC}" sibTransId="{B15663F4-0F2D-4163-B77F-F8E84DD9AB6C}"/>
    <dgm:cxn modelId="{F0F50978-D3BF-4866-907A-DE7208B80CCF}" type="presOf" srcId="{0292B785-9C8F-4A00-9ACA-B5E2698C78E1}" destId="{BED40212-16C8-48B7-B73D-8F887DE94E24}" srcOrd="0" destOrd="0" presId="urn:microsoft.com/office/officeart/2009/3/layout/StepUpProcess"/>
    <dgm:cxn modelId="{BADC14AC-A59A-4D2D-89CE-7A2C85F66BD9}" type="presOf" srcId="{E415EAB7-0DF0-47EF-B332-7C458C16766B}" destId="{EE81CF0A-16D9-4D03-B72F-6E029F18D8BE}" srcOrd="0" destOrd="0" presId="urn:microsoft.com/office/officeart/2009/3/layout/StepUpProcess"/>
    <dgm:cxn modelId="{67E275A4-B1DD-475A-BF03-C553A302C431}" srcId="{2DD3F799-3633-4B31-B434-05D94C75A9A0}" destId="{E415EAB7-0DF0-47EF-B332-7C458C16766B}" srcOrd="5" destOrd="0" parTransId="{262040F9-6517-45B2-A651-F4226EB1E8D2}" sibTransId="{2C498DD2-0835-4830-B43F-926D3D7783D6}"/>
    <dgm:cxn modelId="{279A0143-F925-4791-9557-7475751A7B63}" srcId="{2DD3F799-3633-4B31-B434-05D94C75A9A0}" destId="{4D004A7F-3BC4-44F0-90B1-67FE41B53D96}" srcOrd="2" destOrd="0" parTransId="{9AF03914-CEB1-4F33-AFA2-2522AF5FB1CC}" sibTransId="{65EDCB26-43F9-4EED-A984-7CAE45ECF2E2}"/>
    <dgm:cxn modelId="{7848FBCB-ED95-45C6-A39A-75036761A5E6}" srcId="{2DD3F799-3633-4B31-B434-05D94C75A9A0}" destId="{15FE2C87-4320-4542-BA17-C1102323E81C}" srcOrd="4" destOrd="0" parTransId="{5974D26F-3859-4B10-B2E1-B863E7F09872}" sibTransId="{B24771E4-E36C-465E-BBDF-7D70097E53A2}"/>
    <dgm:cxn modelId="{5312BD89-DFA3-445B-B500-29D55B61C7CE}" type="presOf" srcId="{A0B51A09-240A-41B0-B9CA-52F955264702}" destId="{F15ADBB4-6043-46EA-ABF7-CB9F7238EAB7}" srcOrd="0" destOrd="0" presId="urn:microsoft.com/office/officeart/2009/3/layout/StepUpProcess"/>
    <dgm:cxn modelId="{249A2744-B83A-436A-B818-A73E6491F7C3}" type="presParOf" srcId="{3B102783-1736-4F3F-94B2-35F326D640DA}" destId="{DAFE1C1B-EEA6-44AD-8F95-E43CFE921181}" srcOrd="0" destOrd="0" presId="urn:microsoft.com/office/officeart/2009/3/layout/StepUpProcess"/>
    <dgm:cxn modelId="{222595C4-66AA-41AA-96DA-D1010C1A6AFC}" type="presParOf" srcId="{DAFE1C1B-EEA6-44AD-8F95-E43CFE921181}" destId="{FDB5E57C-C479-4383-9450-CC3E55AFAF6B}" srcOrd="0" destOrd="0" presId="urn:microsoft.com/office/officeart/2009/3/layout/StepUpProcess"/>
    <dgm:cxn modelId="{91A4CEBE-E8AC-4608-A38B-F8BE0EFAEEC0}" type="presParOf" srcId="{DAFE1C1B-EEA6-44AD-8F95-E43CFE921181}" destId="{BED40212-16C8-48B7-B73D-8F887DE94E24}" srcOrd="1" destOrd="0" presId="urn:microsoft.com/office/officeart/2009/3/layout/StepUpProcess"/>
    <dgm:cxn modelId="{A49A0C9C-A346-4670-93D4-ACEA25DA0B09}" type="presParOf" srcId="{DAFE1C1B-EEA6-44AD-8F95-E43CFE921181}" destId="{38FCCA1A-B903-42B2-A10A-D5D86EE9AE14}" srcOrd="2" destOrd="0" presId="urn:microsoft.com/office/officeart/2009/3/layout/StepUpProcess"/>
    <dgm:cxn modelId="{D17A43DB-722F-4330-9726-CEBB27CEA73C}" type="presParOf" srcId="{3B102783-1736-4F3F-94B2-35F326D640DA}" destId="{25B7C965-1E3A-4140-A5D3-47BEEF861566}" srcOrd="1" destOrd="0" presId="urn:microsoft.com/office/officeart/2009/3/layout/StepUpProcess"/>
    <dgm:cxn modelId="{89D19841-5E83-469F-9933-B70CAF41A5B9}" type="presParOf" srcId="{25B7C965-1E3A-4140-A5D3-47BEEF861566}" destId="{E74FADA7-5BD6-443D-8595-044B7DBF9CB2}" srcOrd="0" destOrd="0" presId="urn:microsoft.com/office/officeart/2009/3/layout/StepUpProcess"/>
    <dgm:cxn modelId="{574C222F-5506-42C8-A5D6-F00D757A81C1}" type="presParOf" srcId="{3B102783-1736-4F3F-94B2-35F326D640DA}" destId="{90C520D5-0F00-4F20-99D8-C03529229025}" srcOrd="2" destOrd="0" presId="urn:microsoft.com/office/officeart/2009/3/layout/StepUpProcess"/>
    <dgm:cxn modelId="{00B466FF-6BAB-41C8-8662-5736304E4D25}" type="presParOf" srcId="{90C520D5-0F00-4F20-99D8-C03529229025}" destId="{5F5D785D-628F-4B34-9972-2D5C2274CE4B}" srcOrd="0" destOrd="0" presId="urn:microsoft.com/office/officeart/2009/3/layout/StepUpProcess"/>
    <dgm:cxn modelId="{0FC565CA-3CED-40D9-85C1-A335892001BF}" type="presParOf" srcId="{90C520D5-0F00-4F20-99D8-C03529229025}" destId="{F15ADBB4-6043-46EA-ABF7-CB9F7238EAB7}" srcOrd="1" destOrd="0" presId="urn:microsoft.com/office/officeart/2009/3/layout/StepUpProcess"/>
    <dgm:cxn modelId="{5AD68E9A-7BDD-4ED5-B21F-2F4D9AE4A1DC}" type="presParOf" srcId="{90C520D5-0F00-4F20-99D8-C03529229025}" destId="{F87B55AC-3300-46EF-B079-B430780F69BF}" srcOrd="2" destOrd="0" presId="urn:microsoft.com/office/officeart/2009/3/layout/StepUpProcess"/>
    <dgm:cxn modelId="{EE25CF57-8EA0-4540-A756-FC24B085D91A}" type="presParOf" srcId="{3B102783-1736-4F3F-94B2-35F326D640DA}" destId="{5A8DD0B2-EA39-4FCC-80C8-0EB830845FA1}" srcOrd="3" destOrd="0" presId="urn:microsoft.com/office/officeart/2009/3/layout/StepUpProcess"/>
    <dgm:cxn modelId="{696738B2-8D3C-47C7-9030-ED8D5F4B8E5F}" type="presParOf" srcId="{5A8DD0B2-EA39-4FCC-80C8-0EB830845FA1}" destId="{5B31726D-F19C-4B70-AA1E-2AA70D922B75}" srcOrd="0" destOrd="0" presId="urn:microsoft.com/office/officeart/2009/3/layout/StepUpProcess"/>
    <dgm:cxn modelId="{649BAF3A-9010-4862-85B7-1833A2054F8B}" type="presParOf" srcId="{3B102783-1736-4F3F-94B2-35F326D640DA}" destId="{93728E59-6C11-4C07-9A82-1E6D7AF354D6}" srcOrd="4" destOrd="0" presId="urn:microsoft.com/office/officeart/2009/3/layout/StepUpProcess"/>
    <dgm:cxn modelId="{6C8EAE98-F3C2-4E47-994E-3F1B1FA8F750}" type="presParOf" srcId="{93728E59-6C11-4C07-9A82-1E6D7AF354D6}" destId="{2D3AFE50-6544-4AC1-B09F-F634CC64EEA6}" srcOrd="0" destOrd="0" presId="urn:microsoft.com/office/officeart/2009/3/layout/StepUpProcess"/>
    <dgm:cxn modelId="{EBCC33BB-6E88-468F-9195-9F0A9D2DB66E}" type="presParOf" srcId="{93728E59-6C11-4C07-9A82-1E6D7AF354D6}" destId="{B870EE30-5F91-48A9-B3C7-0DF791CEDBCF}" srcOrd="1" destOrd="0" presId="urn:microsoft.com/office/officeart/2009/3/layout/StepUpProcess"/>
    <dgm:cxn modelId="{5F297F42-AFCA-445C-9536-C9375EA548B8}" type="presParOf" srcId="{93728E59-6C11-4C07-9A82-1E6D7AF354D6}" destId="{02248BF5-9579-4F0F-B153-8B7F98AEC2F9}" srcOrd="2" destOrd="0" presId="urn:microsoft.com/office/officeart/2009/3/layout/StepUpProcess"/>
    <dgm:cxn modelId="{51A26EE3-C186-4632-A458-DC454F623D2E}" type="presParOf" srcId="{3B102783-1736-4F3F-94B2-35F326D640DA}" destId="{9759ADA4-9125-4BA4-8BD5-571DEE039EBD}" srcOrd="5" destOrd="0" presId="urn:microsoft.com/office/officeart/2009/3/layout/StepUpProcess"/>
    <dgm:cxn modelId="{6DD36628-E6F2-4EEA-B943-07C126427187}" type="presParOf" srcId="{9759ADA4-9125-4BA4-8BD5-571DEE039EBD}" destId="{7582C85A-ECA7-4B45-B8C2-8DB6A81EE8F5}" srcOrd="0" destOrd="0" presId="urn:microsoft.com/office/officeart/2009/3/layout/StepUpProcess"/>
    <dgm:cxn modelId="{492A7A2D-BBCB-412D-B8C3-A75DF7C2DACD}" type="presParOf" srcId="{3B102783-1736-4F3F-94B2-35F326D640DA}" destId="{0F850367-A265-4AE2-BBEA-BABD67CB4846}" srcOrd="6" destOrd="0" presId="urn:microsoft.com/office/officeart/2009/3/layout/StepUpProcess"/>
    <dgm:cxn modelId="{49B6D3B7-A4B9-412F-9397-53BD16991F02}" type="presParOf" srcId="{0F850367-A265-4AE2-BBEA-BABD67CB4846}" destId="{72A5B401-02DB-46BA-ABC5-4B408EB674AE}" srcOrd="0" destOrd="0" presId="urn:microsoft.com/office/officeart/2009/3/layout/StepUpProcess"/>
    <dgm:cxn modelId="{775EFE4A-AF45-45B7-95E5-0C22F82DA8B0}" type="presParOf" srcId="{0F850367-A265-4AE2-BBEA-BABD67CB4846}" destId="{41FA59AD-CCD2-4A7E-8265-EF4FB7BE0143}" srcOrd="1" destOrd="0" presId="urn:microsoft.com/office/officeart/2009/3/layout/StepUpProcess"/>
    <dgm:cxn modelId="{8F80A6B9-3D19-435A-B3BC-8D9DADEDEC11}" type="presParOf" srcId="{0F850367-A265-4AE2-BBEA-BABD67CB4846}" destId="{C9723207-C481-49BC-92AA-C502A90B325F}" srcOrd="2" destOrd="0" presId="urn:microsoft.com/office/officeart/2009/3/layout/StepUpProcess"/>
    <dgm:cxn modelId="{05243EB0-8282-4FF9-AD03-05A5FF1545DD}" type="presParOf" srcId="{3B102783-1736-4F3F-94B2-35F326D640DA}" destId="{58688A11-B6CE-4BC4-9257-FB3F7D7F24B9}" srcOrd="7" destOrd="0" presId="urn:microsoft.com/office/officeart/2009/3/layout/StepUpProcess"/>
    <dgm:cxn modelId="{A43214C2-9375-43A6-9422-A512FB35D1FA}" type="presParOf" srcId="{58688A11-B6CE-4BC4-9257-FB3F7D7F24B9}" destId="{E5F0C97A-59DE-432A-BC4C-F2E43C99B1AB}" srcOrd="0" destOrd="0" presId="urn:microsoft.com/office/officeart/2009/3/layout/StepUpProcess"/>
    <dgm:cxn modelId="{A90276E1-1A22-486A-B58B-ECE859758E66}" type="presParOf" srcId="{3B102783-1736-4F3F-94B2-35F326D640DA}" destId="{263609AD-EC16-4FE4-BE6B-24AB92F7C72F}" srcOrd="8" destOrd="0" presId="urn:microsoft.com/office/officeart/2009/3/layout/StepUpProcess"/>
    <dgm:cxn modelId="{28B9B568-4361-4D94-9AC0-3B2B4FDC49BA}" type="presParOf" srcId="{263609AD-EC16-4FE4-BE6B-24AB92F7C72F}" destId="{DACBEFBE-9510-441D-AB83-64FD949A54E3}" srcOrd="0" destOrd="0" presId="urn:microsoft.com/office/officeart/2009/3/layout/StepUpProcess"/>
    <dgm:cxn modelId="{C587333A-C04E-43D2-87C7-7FE84FE9EBFE}" type="presParOf" srcId="{263609AD-EC16-4FE4-BE6B-24AB92F7C72F}" destId="{F55B8745-0929-4CCC-B529-77F771E2789E}" srcOrd="1" destOrd="0" presId="urn:microsoft.com/office/officeart/2009/3/layout/StepUpProcess"/>
    <dgm:cxn modelId="{77CDDFE7-FA4E-4F3E-95A5-D78F1C8C8C8E}" type="presParOf" srcId="{263609AD-EC16-4FE4-BE6B-24AB92F7C72F}" destId="{D9DC3215-D7AB-45CC-A862-598801BAB49F}" srcOrd="2" destOrd="0" presId="urn:microsoft.com/office/officeart/2009/3/layout/StepUpProcess"/>
    <dgm:cxn modelId="{40F345D9-9EAC-4583-8EEE-7598429FFB6F}" type="presParOf" srcId="{3B102783-1736-4F3F-94B2-35F326D640DA}" destId="{48CFB3C5-91C1-4608-A8D1-E52EBF5D7EF9}" srcOrd="9" destOrd="0" presId="urn:microsoft.com/office/officeart/2009/3/layout/StepUpProcess"/>
    <dgm:cxn modelId="{DBC5C34E-FEBA-43D1-8932-4D4C7F1C1421}" type="presParOf" srcId="{48CFB3C5-91C1-4608-A8D1-E52EBF5D7EF9}" destId="{53F2C18A-BE46-43C8-9E95-9244781A84F0}" srcOrd="0" destOrd="0" presId="urn:microsoft.com/office/officeart/2009/3/layout/StepUpProcess"/>
    <dgm:cxn modelId="{1CAFEA00-1C80-4A72-B187-64C8864831C2}" type="presParOf" srcId="{3B102783-1736-4F3F-94B2-35F326D640DA}" destId="{073A70ED-10F5-4EEE-B257-291BFED46027}" srcOrd="10" destOrd="0" presId="urn:microsoft.com/office/officeart/2009/3/layout/StepUpProcess"/>
    <dgm:cxn modelId="{E7262B26-53F1-47F8-A1B7-BC035DE5A076}" type="presParOf" srcId="{073A70ED-10F5-4EEE-B257-291BFED46027}" destId="{57325093-D74C-4B13-9BE7-9B9884DCD0C0}" srcOrd="0" destOrd="0" presId="urn:microsoft.com/office/officeart/2009/3/layout/StepUpProcess"/>
    <dgm:cxn modelId="{760FA119-0736-42B0-A253-DC0604A6C1E7}" type="presParOf" srcId="{073A70ED-10F5-4EEE-B257-291BFED46027}" destId="{EE81CF0A-16D9-4D03-B72F-6E029F18D8BE}"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B5E57C-C479-4383-9450-CC3E55AFAF6B}">
      <dsp:nvSpPr>
        <dsp:cNvPr id="0" name=""/>
        <dsp:cNvSpPr/>
      </dsp:nvSpPr>
      <dsp:spPr>
        <a:xfrm rot="5400000">
          <a:off x="330557" y="2253533"/>
          <a:ext cx="1009974" cy="1680575"/>
        </a:xfrm>
        <a:prstGeom prst="corner">
          <a:avLst>
            <a:gd name="adj1" fmla="val 16120"/>
            <a:gd name="adj2" fmla="val 16110"/>
          </a:avLst>
        </a:prstGeom>
        <a:gradFill rotWithShape="0">
          <a:gsLst>
            <a:gs pos="0">
              <a:schemeClr val="accent4">
                <a:shade val="50000"/>
                <a:hueOff val="0"/>
                <a:satOff val="0"/>
                <a:lumOff val="0"/>
                <a:alphaOff val="0"/>
                <a:satMod val="103000"/>
                <a:lumMod val="102000"/>
                <a:tint val="94000"/>
              </a:schemeClr>
            </a:gs>
            <a:gs pos="50000">
              <a:schemeClr val="accent4">
                <a:shade val="50000"/>
                <a:hueOff val="0"/>
                <a:satOff val="0"/>
                <a:lumOff val="0"/>
                <a:alphaOff val="0"/>
                <a:satMod val="110000"/>
                <a:lumMod val="100000"/>
                <a:shade val="100000"/>
              </a:schemeClr>
            </a:gs>
            <a:gs pos="100000">
              <a:schemeClr val="accent4">
                <a:shade val="50000"/>
                <a:hueOff val="0"/>
                <a:satOff val="0"/>
                <a:lumOff val="0"/>
                <a:alphaOff val="0"/>
                <a:lumMod val="99000"/>
                <a:satMod val="120000"/>
                <a:shade val="78000"/>
              </a:schemeClr>
            </a:gs>
          </a:gsLst>
          <a:lin ang="5400000" scaled="0"/>
        </a:gradFill>
        <a:ln w="6350" cap="flat" cmpd="sng" algn="ctr">
          <a:solidFill>
            <a:schemeClr val="accent4">
              <a:shade val="5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ED40212-16C8-48B7-B73D-8F887DE94E24}">
      <dsp:nvSpPr>
        <dsp:cNvPr id="0" name=""/>
        <dsp:cNvSpPr/>
      </dsp:nvSpPr>
      <dsp:spPr>
        <a:xfrm>
          <a:off x="167665" y="2788942"/>
          <a:ext cx="1517232" cy="1329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t>Cash Advance Created</a:t>
          </a:r>
          <a:endParaRPr lang="en-US" sz="1200" kern="1200" dirty="0"/>
        </a:p>
      </dsp:txBody>
      <dsp:txXfrm>
        <a:off x="167665" y="2788942"/>
        <a:ext cx="1517232" cy="1329943"/>
      </dsp:txXfrm>
    </dsp:sp>
    <dsp:sp modelId="{38FCCA1A-B903-42B2-A10A-D5D86EE9AE14}">
      <dsp:nvSpPr>
        <dsp:cNvPr id="0" name=""/>
        <dsp:cNvSpPr/>
      </dsp:nvSpPr>
      <dsp:spPr>
        <a:xfrm>
          <a:off x="1398627" y="2163086"/>
          <a:ext cx="286270" cy="286270"/>
        </a:xfrm>
        <a:prstGeom prst="triangle">
          <a:avLst>
            <a:gd name="adj" fmla="val 100000"/>
          </a:avLst>
        </a:prstGeom>
        <a:gradFill rotWithShape="0">
          <a:gsLst>
            <a:gs pos="0">
              <a:schemeClr val="accent4">
                <a:shade val="50000"/>
                <a:hueOff val="-108037"/>
                <a:satOff val="0"/>
                <a:lumOff val="8782"/>
                <a:alphaOff val="0"/>
                <a:satMod val="103000"/>
                <a:lumMod val="102000"/>
                <a:tint val="94000"/>
              </a:schemeClr>
            </a:gs>
            <a:gs pos="50000">
              <a:schemeClr val="accent4">
                <a:shade val="50000"/>
                <a:hueOff val="-108037"/>
                <a:satOff val="0"/>
                <a:lumOff val="8782"/>
                <a:alphaOff val="0"/>
                <a:satMod val="110000"/>
                <a:lumMod val="100000"/>
                <a:shade val="100000"/>
              </a:schemeClr>
            </a:gs>
            <a:gs pos="100000">
              <a:schemeClr val="accent4">
                <a:shade val="50000"/>
                <a:hueOff val="-108037"/>
                <a:satOff val="0"/>
                <a:lumOff val="8782"/>
                <a:alphaOff val="0"/>
                <a:lumMod val="99000"/>
                <a:satMod val="120000"/>
                <a:shade val="78000"/>
              </a:schemeClr>
            </a:gs>
          </a:gsLst>
          <a:lin ang="5400000" scaled="0"/>
        </a:gradFill>
        <a:ln w="6350" cap="flat" cmpd="sng" algn="ctr">
          <a:solidFill>
            <a:schemeClr val="accent4">
              <a:shade val="50000"/>
              <a:hueOff val="-108037"/>
              <a:satOff val="0"/>
              <a:lumOff val="8782"/>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F5D785D-628F-4B34-9972-2D5C2274CE4B}">
      <dsp:nvSpPr>
        <dsp:cNvPr id="0" name=""/>
        <dsp:cNvSpPr/>
      </dsp:nvSpPr>
      <dsp:spPr>
        <a:xfrm rot="5400000">
          <a:off x="2193644" y="1910228"/>
          <a:ext cx="1009974" cy="1680575"/>
        </a:xfrm>
        <a:prstGeom prst="corner">
          <a:avLst>
            <a:gd name="adj1" fmla="val 16120"/>
            <a:gd name="adj2" fmla="val 16110"/>
          </a:avLst>
        </a:prstGeom>
        <a:gradFill rotWithShape="0">
          <a:gsLst>
            <a:gs pos="0">
              <a:schemeClr val="accent4">
                <a:shade val="50000"/>
                <a:hueOff val="-216074"/>
                <a:satOff val="0"/>
                <a:lumOff val="17565"/>
                <a:alphaOff val="0"/>
                <a:satMod val="103000"/>
                <a:lumMod val="102000"/>
                <a:tint val="94000"/>
              </a:schemeClr>
            </a:gs>
            <a:gs pos="50000">
              <a:schemeClr val="accent4">
                <a:shade val="50000"/>
                <a:hueOff val="-216074"/>
                <a:satOff val="0"/>
                <a:lumOff val="17565"/>
                <a:alphaOff val="0"/>
                <a:satMod val="110000"/>
                <a:lumMod val="100000"/>
                <a:shade val="100000"/>
              </a:schemeClr>
            </a:gs>
            <a:gs pos="100000">
              <a:schemeClr val="accent4">
                <a:shade val="50000"/>
                <a:hueOff val="-216074"/>
                <a:satOff val="0"/>
                <a:lumOff val="17565"/>
                <a:alphaOff val="0"/>
                <a:lumMod val="99000"/>
                <a:satMod val="120000"/>
                <a:shade val="78000"/>
              </a:schemeClr>
            </a:gs>
          </a:gsLst>
          <a:lin ang="5400000" scaled="0"/>
        </a:gradFill>
        <a:ln w="6350" cap="flat" cmpd="sng" algn="ctr">
          <a:solidFill>
            <a:schemeClr val="accent4">
              <a:shade val="50000"/>
              <a:hueOff val="-216074"/>
              <a:satOff val="0"/>
              <a:lumOff val="17565"/>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15ADBB4-6043-46EA-ABF7-CB9F7238EAB7}">
      <dsp:nvSpPr>
        <dsp:cNvPr id="0" name=""/>
        <dsp:cNvSpPr/>
      </dsp:nvSpPr>
      <dsp:spPr>
        <a:xfrm>
          <a:off x="2055490" y="2567948"/>
          <a:ext cx="1709587" cy="1163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t>Traveler/Employee certification</a:t>
          </a:r>
        </a:p>
        <a:p>
          <a:pPr lvl="0" algn="ctr" defTabSz="533400">
            <a:lnSpc>
              <a:spcPct val="90000"/>
            </a:lnSpc>
            <a:spcBef>
              <a:spcPct val="0"/>
            </a:spcBef>
            <a:spcAft>
              <a:spcPct val="35000"/>
            </a:spcAft>
          </a:pPr>
          <a:r>
            <a:rPr lang="en-US" sz="1200" kern="1200" dirty="0" smtClean="0"/>
            <a:t>(</a:t>
          </a:r>
          <a:r>
            <a:rPr lang="en-US" sz="1200" b="1" u="sng" kern="1200" dirty="0" smtClean="0"/>
            <a:t>No delegation allowed here because of possible payroll consequences)</a:t>
          </a:r>
          <a:endParaRPr lang="en-US" sz="1200" kern="1200" dirty="0"/>
        </a:p>
      </dsp:txBody>
      <dsp:txXfrm>
        <a:off x="2055490" y="2567948"/>
        <a:ext cx="1709587" cy="1163886"/>
      </dsp:txXfrm>
    </dsp:sp>
    <dsp:sp modelId="{F87B55AC-3300-46EF-B079-B430780F69BF}">
      <dsp:nvSpPr>
        <dsp:cNvPr id="0" name=""/>
        <dsp:cNvSpPr/>
      </dsp:nvSpPr>
      <dsp:spPr>
        <a:xfrm>
          <a:off x="3256017" y="1786502"/>
          <a:ext cx="286270" cy="286270"/>
        </a:xfrm>
        <a:prstGeom prst="triangle">
          <a:avLst>
            <a:gd name="adj" fmla="val 100000"/>
          </a:avLst>
        </a:prstGeom>
        <a:gradFill rotWithShape="0">
          <a:gsLst>
            <a:gs pos="0">
              <a:schemeClr val="accent4">
                <a:shade val="50000"/>
                <a:hueOff val="-324111"/>
                <a:satOff val="0"/>
                <a:lumOff val="26347"/>
                <a:alphaOff val="0"/>
                <a:satMod val="103000"/>
                <a:lumMod val="102000"/>
                <a:tint val="94000"/>
              </a:schemeClr>
            </a:gs>
            <a:gs pos="50000">
              <a:schemeClr val="accent4">
                <a:shade val="50000"/>
                <a:hueOff val="-324111"/>
                <a:satOff val="0"/>
                <a:lumOff val="26347"/>
                <a:alphaOff val="0"/>
                <a:satMod val="110000"/>
                <a:lumMod val="100000"/>
                <a:shade val="100000"/>
              </a:schemeClr>
            </a:gs>
            <a:gs pos="100000">
              <a:schemeClr val="accent4">
                <a:shade val="50000"/>
                <a:hueOff val="-324111"/>
                <a:satOff val="0"/>
                <a:lumOff val="26347"/>
                <a:alphaOff val="0"/>
                <a:lumMod val="99000"/>
                <a:satMod val="120000"/>
                <a:shade val="78000"/>
              </a:schemeClr>
            </a:gs>
          </a:gsLst>
          <a:lin ang="5400000" scaled="0"/>
        </a:gradFill>
        <a:ln w="6350" cap="flat" cmpd="sng" algn="ctr">
          <a:solidFill>
            <a:schemeClr val="accent4">
              <a:shade val="50000"/>
              <a:hueOff val="-324111"/>
              <a:satOff val="0"/>
              <a:lumOff val="26347"/>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D3AFE50-6544-4AC1-B09F-F634CC64EEA6}">
      <dsp:nvSpPr>
        <dsp:cNvPr id="0" name=""/>
        <dsp:cNvSpPr/>
      </dsp:nvSpPr>
      <dsp:spPr>
        <a:xfrm rot="5400000">
          <a:off x="4051033" y="1450615"/>
          <a:ext cx="1009974" cy="1680575"/>
        </a:xfrm>
        <a:prstGeom prst="corner">
          <a:avLst>
            <a:gd name="adj1" fmla="val 16120"/>
            <a:gd name="adj2" fmla="val 16110"/>
          </a:avLst>
        </a:prstGeom>
        <a:gradFill rotWithShape="0">
          <a:gsLst>
            <a:gs pos="0">
              <a:schemeClr val="accent4">
                <a:shade val="50000"/>
                <a:hueOff val="-432148"/>
                <a:satOff val="0"/>
                <a:lumOff val="35129"/>
                <a:alphaOff val="0"/>
                <a:satMod val="103000"/>
                <a:lumMod val="102000"/>
                <a:tint val="94000"/>
              </a:schemeClr>
            </a:gs>
            <a:gs pos="50000">
              <a:schemeClr val="accent4">
                <a:shade val="50000"/>
                <a:hueOff val="-432148"/>
                <a:satOff val="0"/>
                <a:lumOff val="35129"/>
                <a:alphaOff val="0"/>
                <a:satMod val="110000"/>
                <a:lumMod val="100000"/>
                <a:shade val="100000"/>
              </a:schemeClr>
            </a:gs>
            <a:gs pos="100000">
              <a:schemeClr val="accent4">
                <a:shade val="50000"/>
                <a:hueOff val="-432148"/>
                <a:satOff val="0"/>
                <a:lumOff val="35129"/>
                <a:alphaOff val="0"/>
                <a:lumMod val="99000"/>
                <a:satMod val="120000"/>
                <a:shade val="78000"/>
              </a:schemeClr>
            </a:gs>
          </a:gsLst>
          <a:lin ang="5400000" scaled="0"/>
        </a:gradFill>
        <a:ln w="6350" cap="flat" cmpd="sng" algn="ctr">
          <a:solidFill>
            <a:schemeClr val="accent4">
              <a:shade val="50000"/>
              <a:hueOff val="-432148"/>
              <a:satOff val="0"/>
              <a:lumOff val="35129"/>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870EE30-5F91-48A9-B3C7-0DF791CEDBCF}">
      <dsp:nvSpPr>
        <dsp:cNvPr id="0" name=""/>
        <dsp:cNvSpPr/>
      </dsp:nvSpPr>
      <dsp:spPr>
        <a:xfrm>
          <a:off x="3882443" y="1952745"/>
          <a:ext cx="1517232" cy="1329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t>Traveler’s Supervisor Approval</a:t>
          </a:r>
          <a:endParaRPr lang="en-US" sz="1200" kern="1200" dirty="0"/>
        </a:p>
      </dsp:txBody>
      <dsp:txXfrm>
        <a:off x="3882443" y="1952745"/>
        <a:ext cx="1517232" cy="1329943"/>
      </dsp:txXfrm>
    </dsp:sp>
    <dsp:sp modelId="{02248BF5-9579-4F0F-B153-8B7F98AEC2F9}">
      <dsp:nvSpPr>
        <dsp:cNvPr id="0" name=""/>
        <dsp:cNvSpPr/>
      </dsp:nvSpPr>
      <dsp:spPr>
        <a:xfrm>
          <a:off x="5113406" y="1326889"/>
          <a:ext cx="286270" cy="286270"/>
        </a:xfrm>
        <a:prstGeom prst="triangle">
          <a:avLst>
            <a:gd name="adj" fmla="val 100000"/>
          </a:avLst>
        </a:prstGeom>
        <a:gradFill rotWithShape="0">
          <a:gsLst>
            <a:gs pos="0">
              <a:schemeClr val="accent4">
                <a:shade val="50000"/>
                <a:hueOff val="-540185"/>
                <a:satOff val="0"/>
                <a:lumOff val="43912"/>
                <a:alphaOff val="0"/>
                <a:satMod val="103000"/>
                <a:lumMod val="102000"/>
                <a:tint val="94000"/>
              </a:schemeClr>
            </a:gs>
            <a:gs pos="50000">
              <a:schemeClr val="accent4">
                <a:shade val="50000"/>
                <a:hueOff val="-540185"/>
                <a:satOff val="0"/>
                <a:lumOff val="43912"/>
                <a:alphaOff val="0"/>
                <a:satMod val="110000"/>
                <a:lumMod val="100000"/>
                <a:shade val="100000"/>
              </a:schemeClr>
            </a:gs>
            <a:gs pos="100000">
              <a:schemeClr val="accent4">
                <a:shade val="50000"/>
                <a:hueOff val="-540185"/>
                <a:satOff val="0"/>
                <a:lumOff val="43912"/>
                <a:alphaOff val="0"/>
                <a:lumMod val="99000"/>
                <a:satMod val="120000"/>
                <a:shade val="78000"/>
              </a:schemeClr>
            </a:gs>
          </a:gsLst>
          <a:lin ang="5400000" scaled="0"/>
        </a:gradFill>
        <a:ln w="6350" cap="flat" cmpd="sng" algn="ctr">
          <a:solidFill>
            <a:schemeClr val="accent4">
              <a:shade val="50000"/>
              <a:hueOff val="-540185"/>
              <a:satOff val="0"/>
              <a:lumOff val="43912"/>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2A5B401-02DB-46BA-ABC5-4B408EB674AE}">
      <dsp:nvSpPr>
        <dsp:cNvPr id="0" name=""/>
        <dsp:cNvSpPr/>
      </dsp:nvSpPr>
      <dsp:spPr>
        <a:xfrm rot="5400000">
          <a:off x="5908423" y="991002"/>
          <a:ext cx="1009974" cy="1680575"/>
        </a:xfrm>
        <a:prstGeom prst="corner">
          <a:avLst>
            <a:gd name="adj1" fmla="val 16120"/>
            <a:gd name="adj2" fmla="val 16110"/>
          </a:avLst>
        </a:prstGeom>
        <a:gradFill rotWithShape="0">
          <a:gsLst>
            <a:gs pos="0">
              <a:schemeClr val="accent4">
                <a:shade val="50000"/>
                <a:hueOff val="-540185"/>
                <a:satOff val="0"/>
                <a:lumOff val="43912"/>
                <a:alphaOff val="0"/>
                <a:satMod val="103000"/>
                <a:lumMod val="102000"/>
                <a:tint val="94000"/>
              </a:schemeClr>
            </a:gs>
            <a:gs pos="50000">
              <a:schemeClr val="accent4">
                <a:shade val="50000"/>
                <a:hueOff val="-540185"/>
                <a:satOff val="0"/>
                <a:lumOff val="43912"/>
                <a:alphaOff val="0"/>
                <a:satMod val="110000"/>
                <a:lumMod val="100000"/>
                <a:shade val="100000"/>
              </a:schemeClr>
            </a:gs>
            <a:gs pos="100000">
              <a:schemeClr val="accent4">
                <a:shade val="50000"/>
                <a:hueOff val="-540185"/>
                <a:satOff val="0"/>
                <a:lumOff val="43912"/>
                <a:alphaOff val="0"/>
                <a:lumMod val="99000"/>
                <a:satMod val="120000"/>
                <a:shade val="78000"/>
              </a:schemeClr>
            </a:gs>
          </a:gsLst>
          <a:lin ang="5400000" scaled="0"/>
        </a:gradFill>
        <a:ln w="6350" cap="flat" cmpd="sng" algn="ctr">
          <a:solidFill>
            <a:schemeClr val="accent4">
              <a:shade val="50000"/>
              <a:hueOff val="-540185"/>
              <a:satOff val="0"/>
              <a:lumOff val="43912"/>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1FA59AD-CCD2-4A7E-8265-EF4FB7BE0143}">
      <dsp:nvSpPr>
        <dsp:cNvPr id="0" name=""/>
        <dsp:cNvSpPr/>
      </dsp:nvSpPr>
      <dsp:spPr>
        <a:xfrm>
          <a:off x="5739833" y="1493132"/>
          <a:ext cx="1517232" cy="1329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t>DTS Approval</a:t>
          </a:r>
        </a:p>
      </dsp:txBody>
      <dsp:txXfrm>
        <a:off x="5739833" y="1493132"/>
        <a:ext cx="1517232" cy="1329943"/>
      </dsp:txXfrm>
    </dsp:sp>
    <dsp:sp modelId="{C9723207-C481-49BC-92AA-C502A90B325F}">
      <dsp:nvSpPr>
        <dsp:cNvPr id="0" name=""/>
        <dsp:cNvSpPr/>
      </dsp:nvSpPr>
      <dsp:spPr>
        <a:xfrm>
          <a:off x="6970796" y="867276"/>
          <a:ext cx="286270" cy="286270"/>
        </a:xfrm>
        <a:prstGeom prst="triangle">
          <a:avLst>
            <a:gd name="adj" fmla="val 100000"/>
          </a:avLst>
        </a:prstGeom>
        <a:gradFill rotWithShape="0">
          <a:gsLst>
            <a:gs pos="0">
              <a:schemeClr val="accent4">
                <a:shade val="50000"/>
                <a:hueOff val="-432148"/>
                <a:satOff val="0"/>
                <a:lumOff val="35129"/>
                <a:alphaOff val="0"/>
                <a:satMod val="103000"/>
                <a:lumMod val="102000"/>
                <a:tint val="94000"/>
              </a:schemeClr>
            </a:gs>
            <a:gs pos="50000">
              <a:schemeClr val="accent4">
                <a:shade val="50000"/>
                <a:hueOff val="-432148"/>
                <a:satOff val="0"/>
                <a:lumOff val="35129"/>
                <a:alphaOff val="0"/>
                <a:satMod val="110000"/>
                <a:lumMod val="100000"/>
                <a:shade val="100000"/>
              </a:schemeClr>
            </a:gs>
            <a:gs pos="100000">
              <a:schemeClr val="accent4">
                <a:shade val="50000"/>
                <a:hueOff val="-432148"/>
                <a:satOff val="0"/>
                <a:lumOff val="35129"/>
                <a:alphaOff val="0"/>
                <a:lumMod val="99000"/>
                <a:satMod val="120000"/>
                <a:shade val="78000"/>
              </a:schemeClr>
            </a:gs>
          </a:gsLst>
          <a:lin ang="5400000" scaled="0"/>
        </a:gradFill>
        <a:ln w="6350" cap="flat" cmpd="sng" algn="ctr">
          <a:solidFill>
            <a:schemeClr val="accent4">
              <a:shade val="50000"/>
              <a:hueOff val="-432148"/>
              <a:satOff val="0"/>
              <a:lumOff val="35129"/>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ACBEFBE-9510-441D-AB83-64FD949A54E3}">
      <dsp:nvSpPr>
        <dsp:cNvPr id="0" name=""/>
        <dsp:cNvSpPr/>
      </dsp:nvSpPr>
      <dsp:spPr>
        <a:xfrm rot="5400000">
          <a:off x="7765812" y="531389"/>
          <a:ext cx="1009974" cy="1680575"/>
        </a:xfrm>
        <a:prstGeom prst="corner">
          <a:avLst>
            <a:gd name="adj1" fmla="val 16120"/>
            <a:gd name="adj2" fmla="val 16110"/>
          </a:avLst>
        </a:prstGeom>
        <a:gradFill rotWithShape="0">
          <a:gsLst>
            <a:gs pos="0">
              <a:schemeClr val="accent4">
                <a:shade val="50000"/>
                <a:hueOff val="-324111"/>
                <a:satOff val="0"/>
                <a:lumOff val="26347"/>
                <a:alphaOff val="0"/>
                <a:satMod val="103000"/>
                <a:lumMod val="102000"/>
                <a:tint val="94000"/>
              </a:schemeClr>
            </a:gs>
            <a:gs pos="50000">
              <a:schemeClr val="accent4">
                <a:shade val="50000"/>
                <a:hueOff val="-324111"/>
                <a:satOff val="0"/>
                <a:lumOff val="26347"/>
                <a:alphaOff val="0"/>
                <a:satMod val="110000"/>
                <a:lumMod val="100000"/>
                <a:shade val="100000"/>
              </a:schemeClr>
            </a:gs>
            <a:gs pos="100000">
              <a:schemeClr val="accent4">
                <a:shade val="50000"/>
                <a:hueOff val="-324111"/>
                <a:satOff val="0"/>
                <a:lumOff val="26347"/>
                <a:alphaOff val="0"/>
                <a:lumMod val="99000"/>
                <a:satMod val="120000"/>
                <a:shade val="78000"/>
              </a:schemeClr>
            </a:gs>
          </a:gsLst>
          <a:lin ang="5400000" scaled="0"/>
        </a:gradFill>
        <a:ln w="6350" cap="flat" cmpd="sng" algn="ctr">
          <a:solidFill>
            <a:schemeClr val="accent4">
              <a:shade val="50000"/>
              <a:hueOff val="-324111"/>
              <a:satOff val="0"/>
              <a:lumOff val="26347"/>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55B8745-0929-4CCC-B529-77F771E2789E}">
      <dsp:nvSpPr>
        <dsp:cNvPr id="0" name=""/>
        <dsp:cNvSpPr/>
      </dsp:nvSpPr>
      <dsp:spPr>
        <a:xfrm>
          <a:off x="7597222" y="1033519"/>
          <a:ext cx="1517232" cy="1329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t>Payment to Traveler</a:t>
          </a:r>
        </a:p>
      </dsp:txBody>
      <dsp:txXfrm>
        <a:off x="7597222" y="1033519"/>
        <a:ext cx="1517232" cy="1329943"/>
      </dsp:txXfrm>
    </dsp:sp>
    <dsp:sp modelId="{D9DC3215-D7AB-45CC-A862-598801BAB49F}">
      <dsp:nvSpPr>
        <dsp:cNvPr id="0" name=""/>
        <dsp:cNvSpPr/>
      </dsp:nvSpPr>
      <dsp:spPr>
        <a:xfrm>
          <a:off x="8828185" y="407663"/>
          <a:ext cx="286270" cy="286270"/>
        </a:xfrm>
        <a:prstGeom prst="triangle">
          <a:avLst>
            <a:gd name="adj" fmla="val 100000"/>
          </a:avLst>
        </a:prstGeom>
        <a:gradFill rotWithShape="0">
          <a:gsLst>
            <a:gs pos="0">
              <a:schemeClr val="accent4">
                <a:shade val="50000"/>
                <a:hueOff val="-216074"/>
                <a:satOff val="0"/>
                <a:lumOff val="17565"/>
                <a:alphaOff val="0"/>
                <a:satMod val="103000"/>
                <a:lumMod val="102000"/>
                <a:tint val="94000"/>
              </a:schemeClr>
            </a:gs>
            <a:gs pos="50000">
              <a:schemeClr val="accent4">
                <a:shade val="50000"/>
                <a:hueOff val="-216074"/>
                <a:satOff val="0"/>
                <a:lumOff val="17565"/>
                <a:alphaOff val="0"/>
                <a:satMod val="110000"/>
                <a:lumMod val="100000"/>
                <a:shade val="100000"/>
              </a:schemeClr>
            </a:gs>
            <a:gs pos="100000">
              <a:schemeClr val="accent4">
                <a:shade val="50000"/>
                <a:hueOff val="-216074"/>
                <a:satOff val="0"/>
                <a:lumOff val="17565"/>
                <a:alphaOff val="0"/>
                <a:lumMod val="99000"/>
                <a:satMod val="120000"/>
                <a:shade val="78000"/>
              </a:schemeClr>
            </a:gs>
          </a:gsLst>
          <a:lin ang="5400000" scaled="0"/>
        </a:gradFill>
        <a:ln w="6350" cap="flat" cmpd="sng" algn="ctr">
          <a:solidFill>
            <a:schemeClr val="accent4">
              <a:shade val="50000"/>
              <a:hueOff val="-216074"/>
              <a:satOff val="0"/>
              <a:lumOff val="17565"/>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7325093-D74C-4B13-9BE7-9B9884DCD0C0}">
      <dsp:nvSpPr>
        <dsp:cNvPr id="0" name=""/>
        <dsp:cNvSpPr/>
      </dsp:nvSpPr>
      <dsp:spPr>
        <a:xfrm rot="5400000">
          <a:off x="9623202" y="71776"/>
          <a:ext cx="1009974" cy="1680575"/>
        </a:xfrm>
        <a:prstGeom prst="corner">
          <a:avLst>
            <a:gd name="adj1" fmla="val 16120"/>
            <a:gd name="adj2" fmla="val 16110"/>
          </a:avLst>
        </a:prstGeom>
        <a:gradFill rotWithShape="0">
          <a:gsLst>
            <a:gs pos="0">
              <a:schemeClr val="accent4">
                <a:shade val="50000"/>
                <a:hueOff val="-108037"/>
                <a:satOff val="0"/>
                <a:lumOff val="8782"/>
                <a:alphaOff val="0"/>
                <a:satMod val="103000"/>
                <a:lumMod val="102000"/>
                <a:tint val="94000"/>
              </a:schemeClr>
            </a:gs>
            <a:gs pos="50000">
              <a:schemeClr val="accent4">
                <a:shade val="50000"/>
                <a:hueOff val="-108037"/>
                <a:satOff val="0"/>
                <a:lumOff val="8782"/>
                <a:alphaOff val="0"/>
                <a:satMod val="110000"/>
                <a:lumMod val="100000"/>
                <a:shade val="100000"/>
              </a:schemeClr>
            </a:gs>
            <a:gs pos="100000">
              <a:schemeClr val="accent4">
                <a:shade val="50000"/>
                <a:hueOff val="-108037"/>
                <a:satOff val="0"/>
                <a:lumOff val="8782"/>
                <a:alphaOff val="0"/>
                <a:lumMod val="99000"/>
                <a:satMod val="120000"/>
                <a:shade val="78000"/>
              </a:schemeClr>
            </a:gs>
          </a:gsLst>
          <a:lin ang="5400000" scaled="0"/>
        </a:gradFill>
        <a:ln w="6350" cap="flat" cmpd="sng" algn="ctr">
          <a:solidFill>
            <a:schemeClr val="accent4">
              <a:shade val="50000"/>
              <a:hueOff val="-108037"/>
              <a:satOff val="0"/>
              <a:lumOff val="8782"/>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E81CF0A-16D9-4D03-B72F-6E029F18D8BE}">
      <dsp:nvSpPr>
        <dsp:cNvPr id="0" name=""/>
        <dsp:cNvSpPr/>
      </dsp:nvSpPr>
      <dsp:spPr>
        <a:xfrm>
          <a:off x="9454612" y="573906"/>
          <a:ext cx="1517232" cy="1329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t>Cash Advance Deducted From Expense Report Reimbursement </a:t>
          </a:r>
        </a:p>
      </dsp:txBody>
      <dsp:txXfrm>
        <a:off x="9454612" y="573906"/>
        <a:ext cx="1517232" cy="1329943"/>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sz="quarter" idx="1"/>
          </p:nvPr>
        </p:nvSpPr>
        <p:spPr>
          <a:xfrm>
            <a:off x="4023093" y="0"/>
            <a:ext cx="3077739" cy="469424"/>
          </a:xfrm>
          <a:prstGeom prst="rect">
            <a:avLst/>
          </a:prstGeom>
        </p:spPr>
        <p:txBody>
          <a:bodyPr vert="horz" lIns="94221" tIns="47111" rIns="94221" bIns="47111" rtlCol="0"/>
          <a:lstStyle>
            <a:lvl1pPr algn="r">
              <a:defRPr sz="1200"/>
            </a:lvl1pPr>
          </a:lstStyle>
          <a:p>
            <a:fld id="{99C6F843-5E08-4118-8D3C-AAE7B26CD5FA}" type="datetime1">
              <a:rPr lang="en-US" smtClean="0"/>
              <a:t>12/4/2019</a:t>
            </a:fld>
            <a:endParaRPr lang="en-US" dirty="0"/>
          </a:p>
        </p:txBody>
      </p:sp>
    </p:spTree>
    <p:extLst>
      <p:ext uri="{BB962C8B-B14F-4D97-AF65-F5344CB8AC3E}">
        <p14:creationId xmlns:p14="http://schemas.microsoft.com/office/powerpoint/2010/main" val="3010367785"/>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idx="1"/>
          </p:nvPr>
        </p:nvSpPr>
        <p:spPr>
          <a:xfrm>
            <a:off x="4023093" y="0"/>
            <a:ext cx="3077739" cy="469424"/>
          </a:xfrm>
          <a:prstGeom prst="rect">
            <a:avLst/>
          </a:prstGeom>
        </p:spPr>
        <p:txBody>
          <a:bodyPr vert="horz" lIns="94221" tIns="47111" rIns="94221" bIns="47111" rtlCol="0"/>
          <a:lstStyle>
            <a:lvl1pPr algn="r">
              <a:defRPr sz="1200"/>
            </a:lvl1pPr>
          </a:lstStyle>
          <a:p>
            <a:fld id="{74CABFD2-3D70-45AB-AF94-6E15F289BD14}" type="datetime1">
              <a:rPr lang="en-US" smtClean="0"/>
              <a:t>12/4/2019</a:t>
            </a:fld>
            <a:endParaRPr lang="en-US" dirty="0"/>
          </a:p>
        </p:txBody>
      </p:sp>
      <p:sp>
        <p:nvSpPr>
          <p:cNvPr id="4" name="Slide Image Placeholder 3"/>
          <p:cNvSpPr>
            <a:spLocks noGrp="1" noRot="1" noChangeAspect="1"/>
          </p:cNvSpPr>
          <p:nvPr>
            <p:ph type="sldImg" idx="2"/>
          </p:nvPr>
        </p:nvSpPr>
        <p:spPr>
          <a:xfrm>
            <a:off x="420688" y="703263"/>
            <a:ext cx="6261100" cy="3521075"/>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1" tIns="47111" rIns="94221" bIns="4711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1" tIns="47111" rIns="94221" bIns="471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1" tIns="47111" rIns="94221" bIns="47111" rtlCol="0" anchor="b"/>
          <a:lstStyle>
            <a:lvl1pPr algn="r">
              <a:defRPr sz="1200"/>
            </a:lvl1pPr>
          </a:lstStyle>
          <a:p>
            <a:fld id="{CC5851DB-8F23-48CA-825C-B2717A8E6DBF}" type="slidenum">
              <a:rPr lang="en-US" smtClean="0"/>
              <a:pPr/>
              <a:t>‹#›</a:t>
            </a:fld>
            <a:endParaRPr lang="en-US" dirty="0"/>
          </a:p>
        </p:txBody>
      </p:sp>
    </p:spTree>
    <p:extLst>
      <p:ext uri="{BB962C8B-B14F-4D97-AF65-F5344CB8AC3E}">
        <p14:creationId xmlns:p14="http://schemas.microsoft.com/office/powerpoint/2010/main" val="725890916"/>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5851DB-8F23-48CA-825C-B2717A8E6DBF}" type="slidenum">
              <a:rPr lang="en-US" smtClean="0"/>
              <a:pPr/>
              <a:t>1</a:t>
            </a:fld>
            <a:endParaRPr lang="en-US" dirty="0"/>
          </a:p>
        </p:txBody>
      </p:sp>
      <p:sp>
        <p:nvSpPr>
          <p:cNvPr id="6" name="Footer Placeholder 5"/>
          <p:cNvSpPr>
            <a:spLocks noGrp="1"/>
          </p:cNvSpPr>
          <p:nvPr>
            <p:ph type="ftr" sz="quarter" idx="12"/>
          </p:nvPr>
        </p:nvSpPr>
        <p:spPr/>
        <p:txBody>
          <a:bodyPr/>
          <a:lstStyle/>
          <a:p>
            <a:r>
              <a:rPr lang="en-US" dirty="0" smtClean="0"/>
              <a:t>From Request to Reimbursement with UTShare/PeopleSoft</a:t>
            </a:r>
            <a:endParaRPr lang="en-US" dirty="0"/>
          </a:p>
        </p:txBody>
      </p:sp>
      <p:sp>
        <p:nvSpPr>
          <p:cNvPr id="5" name="Date Placeholder 4"/>
          <p:cNvSpPr>
            <a:spLocks noGrp="1"/>
          </p:cNvSpPr>
          <p:nvPr>
            <p:ph type="dt" idx="13"/>
          </p:nvPr>
        </p:nvSpPr>
        <p:spPr/>
        <p:txBody>
          <a:bodyPr/>
          <a:lstStyle/>
          <a:p>
            <a:fld id="{B7382D6A-2728-42F0-9F13-2CCBE511C25E}" type="datetime1">
              <a:rPr lang="en-US" smtClean="0"/>
              <a:t>12/4/2019</a:t>
            </a:fld>
            <a:endParaRPr lang="en-US" dirty="0"/>
          </a:p>
        </p:txBody>
      </p:sp>
    </p:spTree>
    <p:extLst>
      <p:ext uri="{BB962C8B-B14F-4D97-AF65-F5344CB8AC3E}">
        <p14:creationId xmlns:p14="http://schemas.microsoft.com/office/powerpoint/2010/main" val="4252006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CC5851DB-8F23-48CA-825C-B2717A8E6DBF}" type="slidenum">
              <a:rPr lang="en-US" smtClean="0"/>
              <a:pPr/>
              <a:t>41</a:t>
            </a:fld>
            <a:endParaRPr lang="en-US" dirty="0"/>
          </a:p>
        </p:txBody>
      </p:sp>
      <p:sp>
        <p:nvSpPr>
          <p:cNvPr id="4" name="Date Placeholder 3"/>
          <p:cNvSpPr>
            <a:spLocks noGrp="1"/>
          </p:cNvSpPr>
          <p:nvPr>
            <p:ph type="dt" idx="12"/>
          </p:nvPr>
        </p:nvSpPr>
        <p:spPr/>
        <p:txBody>
          <a:bodyPr/>
          <a:lstStyle/>
          <a:p>
            <a:fld id="{2D843429-B355-4C73-84B7-291A259942A4}" type="datetime1">
              <a:rPr lang="en-US" smtClean="0"/>
              <a:t>12/4/2019</a:t>
            </a:fld>
            <a:endParaRPr lang="en-US" dirty="0"/>
          </a:p>
        </p:txBody>
      </p:sp>
    </p:spTree>
    <p:extLst>
      <p:ext uri="{BB962C8B-B14F-4D97-AF65-F5344CB8AC3E}">
        <p14:creationId xmlns:p14="http://schemas.microsoft.com/office/powerpoint/2010/main" val="920853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CC5851DB-8F23-48CA-825C-B2717A8E6DBF}" type="slidenum">
              <a:rPr lang="en-US" smtClean="0"/>
              <a:pPr/>
              <a:t>42</a:t>
            </a:fld>
            <a:endParaRPr lang="en-US" dirty="0"/>
          </a:p>
        </p:txBody>
      </p:sp>
      <p:sp>
        <p:nvSpPr>
          <p:cNvPr id="4" name="Date Placeholder 3"/>
          <p:cNvSpPr>
            <a:spLocks noGrp="1"/>
          </p:cNvSpPr>
          <p:nvPr>
            <p:ph type="dt" idx="12"/>
          </p:nvPr>
        </p:nvSpPr>
        <p:spPr/>
        <p:txBody>
          <a:bodyPr/>
          <a:lstStyle/>
          <a:p>
            <a:fld id="{2D843429-B355-4C73-84B7-291A259942A4}" type="datetime1">
              <a:rPr lang="en-US" smtClean="0"/>
              <a:t>12/4/2019</a:t>
            </a:fld>
            <a:endParaRPr lang="en-US" dirty="0"/>
          </a:p>
        </p:txBody>
      </p:sp>
    </p:spTree>
    <p:extLst>
      <p:ext uri="{BB962C8B-B14F-4D97-AF65-F5344CB8AC3E}">
        <p14:creationId xmlns:p14="http://schemas.microsoft.com/office/powerpoint/2010/main" val="2664122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CC5851DB-8F23-48CA-825C-B2717A8E6DBF}" type="slidenum">
              <a:rPr lang="en-US" smtClean="0"/>
              <a:pPr/>
              <a:t>43</a:t>
            </a:fld>
            <a:endParaRPr lang="en-US" dirty="0"/>
          </a:p>
        </p:txBody>
      </p:sp>
      <p:sp>
        <p:nvSpPr>
          <p:cNvPr id="4" name="Date Placeholder 3"/>
          <p:cNvSpPr>
            <a:spLocks noGrp="1"/>
          </p:cNvSpPr>
          <p:nvPr>
            <p:ph type="dt" idx="12"/>
          </p:nvPr>
        </p:nvSpPr>
        <p:spPr/>
        <p:txBody>
          <a:bodyPr/>
          <a:lstStyle/>
          <a:p>
            <a:fld id="{2D843429-B355-4C73-84B7-291A259942A4}" type="datetime1">
              <a:rPr lang="en-US" smtClean="0"/>
              <a:t>12/4/2019</a:t>
            </a:fld>
            <a:endParaRPr lang="en-US" dirty="0"/>
          </a:p>
        </p:txBody>
      </p:sp>
    </p:spTree>
    <p:extLst>
      <p:ext uri="{BB962C8B-B14F-4D97-AF65-F5344CB8AC3E}">
        <p14:creationId xmlns:p14="http://schemas.microsoft.com/office/powerpoint/2010/main" val="2461556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CC5851DB-8F23-48CA-825C-B2717A8E6DBF}" type="slidenum">
              <a:rPr lang="en-US" smtClean="0"/>
              <a:pPr/>
              <a:t>44</a:t>
            </a:fld>
            <a:endParaRPr lang="en-US" dirty="0"/>
          </a:p>
        </p:txBody>
      </p:sp>
      <p:sp>
        <p:nvSpPr>
          <p:cNvPr id="4" name="Date Placeholder 3"/>
          <p:cNvSpPr>
            <a:spLocks noGrp="1"/>
          </p:cNvSpPr>
          <p:nvPr>
            <p:ph type="dt" idx="12"/>
          </p:nvPr>
        </p:nvSpPr>
        <p:spPr/>
        <p:txBody>
          <a:bodyPr/>
          <a:lstStyle/>
          <a:p>
            <a:fld id="{2D843429-B355-4C73-84B7-291A259942A4}" type="datetime1">
              <a:rPr lang="en-US" smtClean="0"/>
              <a:t>12/4/2019</a:t>
            </a:fld>
            <a:endParaRPr lang="en-US" dirty="0"/>
          </a:p>
        </p:txBody>
      </p:sp>
    </p:spTree>
    <p:extLst>
      <p:ext uri="{BB962C8B-B14F-4D97-AF65-F5344CB8AC3E}">
        <p14:creationId xmlns:p14="http://schemas.microsoft.com/office/powerpoint/2010/main" val="2948697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Footer Placeholder 5"/>
          <p:cNvSpPr>
            <a:spLocks noGrp="1"/>
          </p:cNvSpPr>
          <p:nvPr>
            <p:ph type="ftr" sz="quarter" idx="12"/>
          </p:nvPr>
        </p:nvSpPr>
        <p:spPr/>
        <p:txBody>
          <a:bodyPr/>
          <a:lstStyle/>
          <a:p>
            <a:r>
              <a:rPr lang="en-US" dirty="0" smtClean="0"/>
              <a:t>From Request to Reimbursement with UTShare/PeopleSoft</a:t>
            </a:r>
            <a:endParaRPr lang="en-US" dirty="0"/>
          </a:p>
        </p:txBody>
      </p:sp>
      <p:sp>
        <p:nvSpPr>
          <p:cNvPr id="4" name="Date Placeholder 3"/>
          <p:cNvSpPr>
            <a:spLocks noGrp="1"/>
          </p:cNvSpPr>
          <p:nvPr>
            <p:ph type="dt" idx="13"/>
          </p:nvPr>
        </p:nvSpPr>
        <p:spPr/>
        <p:txBody>
          <a:bodyPr/>
          <a:lstStyle/>
          <a:p>
            <a:fld id="{518F0C35-D740-41EF-BC85-6FBEAE178592}" type="datetime1">
              <a:rPr lang="en-US" smtClean="0"/>
              <a:t>12/4/2019</a:t>
            </a:fld>
            <a:endParaRPr lang="en-US" dirty="0"/>
          </a:p>
        </p:txBody>
      </p:sp>
    </p:spTree>
    <p:extLst>
      <p:ext uri="{BB962C8B-B14F-4D97-AF65-F5344CB8AC3E}">
        <p14:creationId xmlns:p14="http://schemas.microsoft.com/office/powerpoint/2010/main" val="2837483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CC5851DB-8F23-48CA-825C-B2717A8E6DBF}" type="slidenum">
              <a:rPr lang="en-US" smtClean="0"/>
              <a:pPr/>
              <a:t>59</a:t>
            </a:fld>
            <a:endParaRPr lang="en-US" dirty="0"/>
          </a:p>
        </p:txBody>
      </p:sp>
      <p:sp>
        <p:nvSpPr>
          <p:cNvPr id="4" name="Date Placeholder 3"/>
          <p:cNvSpPr>
            <a:spLocks noGrp="1"/>
          </p:cNvSpPr>
          <p:nvPr>
            <p:ph type="dt" idx="12"/>
          </p:nvPr>
        </p:nvSpPr>
        <p:spPr/>
        <p:txBody>
          <a:bodyPr/>
          <a:lstStyle/>
          <a:p>
            <a:fld id="{A6C87F83-E97E-40E2-B548-370CC1F0DB7E}" type="datetime1">
              <a:rPr lang="en-US" smtClean="0"/>
              <a:t>12/4/2019</a:t>
            </a:fld>
            <a:endParaRPr lang="en-US" dirty="0"/>
          </a:p>
        </p:txBody>
      </p:sp>
    </p:spTree>
    <p:extLst>
      <p:ext uri="{BB962C8B-B14F-4D97-AF65-F5344CB8AC3E}">
        <p14:creationId xmlns:p14="http://schemas.microsoft.com/office/powerpoint/2010/main" val="3803959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5851DB-8F23-48CA-825C-B2717A8E6DBF}" type="slidenum">
              <a:rPr lang="en-US" smtClean="0"/>
              <a:pPr/>
              <a:t>60</a:t>
            </a:fld>
            <a:endParaRPr lang="en-US" dirty="0"/>
          </a:p>
        </p:txBody>
      </p:sp>
      <p:sp>
        <p:nvSpPr>
          <p:cNvPr id="5" name="Date Placeholder 4"/>
          <p:cNvSpPr>
            <a:spLocks noGrp="1"/>
          </p:cNvSpPr>
          <p:nvPr>
            <p:ph type="dt" idx="11"/>
          </p:nvPr>
        </p:nvSpPr>
        <p:spPr/>
        <p:txBody>
          <a:bodyPr/>
          <a:lstStyle/>
          <a:p>
            <a:fld id="{7C2910E0-5EEB-4EBC-91A9-B990C3DF55EA}" type="datetime1">
              <a:rPr lang="en-US" smtClean="0"/>
              <a:t>12/4/2019</a:t>
            </a:fld>
            <a:endParaRPr lang="en-US" dirty="0"/>
          </a:p>
        </p:txBody>
      </p:sp>
    </p:spTree>
    <p:extLst>
      <p:ext uri="{BB962C8B-B14F-4D97-AF65-F5344CB8AC3E}">
        <p14:creationId xmlns:p14="http://schemas.microsoft.com/office/powerpoint/2010/main" val="2732512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441B0EF8-4902-490E-BE6C-C67648C04C30}" type="datetime1">
              <a:rPr lang="en-US" smtClean="0"/>
              <a:t>12/4/2019</a:t>
            </a:fld>
            <a:endParaRPr lang="en-US" dirty="0"/>
          </a:p>
        </p:txBody>
      </p:sp>
    </p:spTree>
    <p:extLst>
      <p:ext uri="{BB962C8B-B14F-4D97-AF65-F5344CB8AC3E}">
        <p14:creationId xmlns:p14="http://schemas.microsoft.com/office/powerpoint/2010/main" val="2296534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C5A166C0-AE77-41D0-A825-529C3BC13C56}" type="datetime1">
              <a:rPr lang="en-US" smtClean="0"/>
              <a:t>12/4/2019</a:t>
            </a:fld>
            <a:endParaRPr lang="en-US" dirty="0"/>
          </a:p>
        </p:txBody>
      </p:sp>
    </p:spTree>
    <p:extLst>
      <p:ext uri="{BB962C8B-B14F-4D97-AF65-F5344CB8AC3E}">
        <p14:creationId xmlns:p14="http://schemas.microsoft.com/office/powerpoint/2010/main" val="1571197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Footer Placeholder 5"/>
          <p:cNvSpPr>
            <a:spLocks noGrp="1"/>
          </p:cNvSpPr>
          <p:nvPr>
            <p:ph type="ftr" sz="quarter" idx="12"/>
          </p:nvPr>
        </p:nvSpPr>
        <p:spPr/>
        <p:txBody>
          <a:bodyPr/>
          <a:lstStyle/>
          <a:p>
            <a:r>
              <a:rPr lang="en-US" dirty="0" smtClean="0"/>
              <a:t>From Request to Reimbursement with UTShare/PeopleSoft</a:t>
            </a:r>
            <a:endParaRPr lang="en-US" dirty="0"/>
          </a:p>
        </p:txBody>
      </p:sp>
      <p:sp>
        <p:nvSpPr>
          <p:cNvPr id="4" name="Date Placeholder 3"/>
          <p:cNvSpPr>
            <a:spLocks noGrp="1"/>
          </p:cNvSpPr>
          <p:nvPr>
            <p:ph type="dt" idx="13"/>
          </p:nvPr>
        </p:nvSpPr>
        <p:spPr/>
        <p:txBody>
          <a:bodyPr/>
          <a:lstStyle/>
          <a:p>
            <a:fld id="{5BA12C89-44AF-400D-A91E-A2F682A50FB6}" type="datetime1">
              <a:rPr lang="en-US" smtClean="0"/>
              <a:t>12/4/2019</a:t>
            </a:fld>
            <a:endParaRPr lang="en-US" dirty="0"/>
          </a:p>
        </p:txBody>
      </p:sp>
    </p:spTree>
    <p:extLst>
      <p:ext uri="{BB962C8B-B14F-4D97-AF65-F5344CB8AC3E}">
        <p14:creationId xmlns:p14="http://schemas.microsoft.com/office/powerpoint/2010/main" val="3181662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Footer Placeholder 5"/>
          <p:cNvSpPr>
            <a:spLocks noGrp="1"/>
          </p:cNvSpPr>
          <p:nvPr>
            <p:ph type="ftr" sz="quarter" idx="12"/>
          </p:nvPr>
        </p:nvSpPr>
        <p:spPr/>
        <p:txBody>
          <a:bodyPr/>
          <a:lstStyle/>
          <a:p>
            <a:r>
              <a:rPr lang="en-US" dirty="0" smtClean="0"/>
              <a:t>From Request to Reimbursement with UTShare/PeopleSoft</a:t>
            </a:r>
            <a:endParaRPr lang="en-US" dirty="0"/>
          </a:p>
        </p:txBody>
      </p:sp>
      <p:sp>
        <p:nvSpPr>
          <p:cNvPr id="4" name="Date Placeholder 3"/>
          <p:cNvSpPr>
            <a:spLocks noGrp="1"/>
          </p:cNvSpPr>
          <p:nvPr>
            <p:ph type="dt" idx="13"/>
          </p:nvPr>
        </p:nvSpPr>
        <p:spPr/>
        <p:txBody>
          <a:bodyPr/>
          <a:lstStyle/>
          <a:p>
            <a:fld id="{E001AB4B-2D1C-4F8D-99AC-C32E3B0BD489}" type="datetime1">
              <a:rPr lang="en-US" smtClean="0"/>
              <a:t>12/4/2019</a:t>
            </a:fld>
            <a:endParaRPr lang="en-US" dirty="0"/>
          </a:p>
        </p:txBody>
      </p:sp>
    </p:spTree>
    <p:extLst>
      <p:ext uri="{BB962C8B-B14F-4D97-AF65-F5344CB8AC3E}">
        <p14:creationId xmlns:p14="http://schemas.microsoft.com/office/powerpoint/2010/main" val="3702725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C5851DB-8F23-48CA-825C-B2717A8E6DBF}" type="slidenum">
              <a:rPr lang="en-US" smtClean="0"/>
              <a:pPr/>
              <a:t>4</a:t>
            </a:fld>
            <a:endParaRPr lang="en-US" dirty="0"/>
          </a:p>
        </p:txBody>
      </p:sp>
      <p:sp>
        <p:nvSpPr>
          <p:cNvPr id="5" name="Date Placeholder 4"/>
          <p:cNvSpPr>
            <a:spLocks noGrp="1"/>
          </p:cNvSpPr>
          <p:nvPr>
            <p:ph type="dt" idx="11"/>
          </p:nvPr>
        </p:nvSpPr>
        <p:spPr/>
        <p:txBody>
          <a:bodyPr/>
          <a:lstStyle/>
          <a:p>
            <a:fld id="{71C1723F-459A-4D76-A619-F504D5CD1BC1}" type="datetime1">
              <a:rPr lang="en-US" smtClean="0"/>
              <a:t>12/4/2019</a:t>
            </a:fld>
            <a:endParaRPr lang="en-US" dirty="0"/>
          </a:p>
        </p:txBody>
      </p:sp>
    </p:spTree>
    <p:extLst>
      <p:ext uri="{BB962C8B-B14F-4D97-AF65-F5344CB8AC3E}">
        <p14:creationId xmlns:p14="http://schemas.microsoft.com/office/powerpoint/2010/main" val="3611815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Footer Placeholder 5"/>
          <p:cNvSpPr>
            <a:spLocks noGrp="1"/>
          </p:cNvSpPr>
          <p:nvPr>
            <p:ph type="ftr" sz="quarter" idx="12"/>
          </p:nvPr>
        </p:nvSpPr>
        <p:spPr/>
        <p:txBody>
          <a:bodyPr/>
          <a:lstStyle/>
          <a:p>
            <a:r>
              <a:rPr lang="en-US" dirty="0" smtClean="0"/>
              <a:t>From Request to Reimbursement with UTShare/PeopleSoft</a:t>
            </a:r>
            <a:endParaRPr lang="en-US" dirty="0"/>
          </a:p>
        </p:txBody>
      </p:sp>
      <p:sp>
        <p:nvSpPr>
          <p:cNvPr id="4" name="Date Placeholder 3"/>
          <p:cNvSpPr>
            <a:spLocks noGrp="1"/>
          </p:cNvSpPr>
          <p:nvPr>
            <p:ph type="dt" idx="13"/>
          </p:nvPr>
        </p:nvSpPr>
        <p:spPr/>
        <p:txBody>
          <a:bodyPr/>
          <a:lstStyle/>
          <a:p>
            <a:fld id="{F44BE102-1B4B-4DF1-A849-76CAD339FC70}" type="datetime1">
              <a:rPr lang="en-US" smtClean="0"/>
              <a:t>12/4/2019</a:t>
            </a:fld>
            <a:endParaRPr lang="en-US" dirty="0"/>
          </a:p>
        </p:txBody>
      </p:sp>
    </p:spTree>
    <p:extLst>
      <p:ext uri="{BB962C8B-B14F-4D97-AF65-F5344CB8AC3E}">
        <p14:creationId xmlns:p14="http://schemas.microsoft.com/office/powerpoint/2010/main" val="3488171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Footer Placeholder 5"/>
          <p:cNvSpPr>
            <a:spLocks noGrp="1"/>
          </p:cNvSpPr>
          <p:nvPr>
            <p:ph type="ftr" sz="quarter" idx="12"/>
          </p:nvPr>
        </p:nvSpPr>
        <p:spPr/>
        <p:txBody>
          <a:bodyPr/>
          <a:lstStyle/>
          <a:p>
            <a:r>
              <a:rPr lang="en-US" dirty="0" smtClean="0"/>
              <a:t>From Request to Reimbursement with UTShare/PeopleSoft</a:t>
            </a:r>
            <a:endParaRPr lang="en-US" dirty="0"/>
          </a:p>
        </p:txBody>
      </p:sp>
      <p:sp>
        <p:nvSpPr>
          <p:cNvPr id="4" name="Date Placeholder 3"/>
          <p:cNvSpPr>
            <a:spLocks noGrp="1"/>
          </p:cNvSpPr>
          <p:nvPr>
            <p:ph type="dt" idx="13"/>
          </p:nvPr>
        </p:nvSpPr>
        <p:spPr/>
        <p:txBody>
          <a:bodyPr/>
          <a:lstStyle/>
          <a:p>
            <a:fld id="{61969E2D-C228-4020-B247-F166BBD814F8}" type="datetime1">
              <a:rPr lang="en-US" smtClean="0"/>
              <a:t>12/4/2019</a:t>
            </a:fld>
            <a:endParaRPr lang="en-US" dirty="0"/>
          </a:p>
        </p:txBody>
      </p:sp>
    </p:spTree>
    <p:extLst>
      <p:ext uri="{BB962C8B-B14F-4D97-AF65-F5344CB8AC3E}">
        <p14:creationId xmlns:p14="http://schemas.microsoft.com/office/powerpoint/2010/main" val="3291483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Interim navigation instruction slide for non workflow </a:t>
            </a:r>
            <a:endParaRPr lang="en-US" dirty="0"/>
          </a:p>
        </p:txBody>
      </p:sp>
      <p:sp>
        <p:nvSpPr>
          <p:cNvPr id="4" name="Slide Number Placeholder 3"/>
          <p:cNvSpPr>
            <a:spLocks noGrp="1"/>
          </p:cNvSpPr>
          <p:nvPr>
            <p:ph type="sldNum" sz="quarter" idx="10"/>
          </p:nvPr>
        </p:nvSpPr>
        <p:spPr/>
        <p:txBody>
          <a:bodyPr/>
          <a:lstStyle/>
          <a:p>
            <a:fld id="{CC5851DB-8F23-48CA-825C-B2717A8E6DBF}" type="slidenum">
              <a:rPr lang="en-US" smtClean="0"/>
              <a:pPr/>
              <a:t>37</a:t>
            </a:fld>
            <a:endParaRPr lang="en-US" dirty="0"/>
          </a:p>
        </p:txBody>
      </p:sp>
      <p:sp>
        <p:nvSpPr>
          <p:cNvPr id="5" name="Date Placeholder 4"/>
          <p:cNvSpPr>
            <a:spLocks noGrp="1"/>
          </p:cNvSpPr>
          <p:nvPr>
            <p:ph type="dt" idx="11"/>
          </p:nvPr>
        </p:nvSpPr>
        <p:spPr/>
        <p:txBody>
          <a:bodyPr/>
          <a:lstStyle/>
          <a:p>
            <a:fld id="{90E4C67F-6AFB-4383-9039-F248BEADD6CF}" type="datetime1">
              <a:rPr lang="en-US" smtClean="0"/>
              <a:t>12/4/2019</a:t>
            </a:fld>
            <a:endParaRPr lang="en-US" dirty="0"/>
          </a:p>
        </p:txBody>
      </p:sp>
    </p:spTree>
    <p:extLst>
      <p:ext uri="{BB962C8B-B14F-4D97-AF65-F5344CB8AC3E}">
        <p14:creationId xmlns:p14="http://schemas.microsoft.com/office/powerpoint/2010/main" val="3236438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E1D9FF0A-FAF8-4CA1-880C-D986609318DD}" type="datetime1">
              <a:rPr lang="en-US" smtClean="0"/>
              <a:t>12/4/2019</a:t>
            </a:fld>
            <a:endParaRPr lang="en-US" dirty="0"/>
          </a:p>
        </p:txBody>
      </p:sp>
    </p:spTree>
    <p:extLst>
      <p:ext uri="{BB962C8B-B14F-4D97-AF65-F5344CB8AC3E}">
        <p14:creationId xmlns:p14="http://schemas.microsoft.com/office/powerpoint/2010/main" val="2129213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CC5851DB-8F23-48CA-825C-B2717A8E6DBF}" type="slidenum">
              <a:rPr lang="en-US" smtClean="0"/>
              <a:pPr/>
              <a:t>40</a:t>
            </a:fld>
            <a:endParaRPr lang="en-US" dirty="0"/>
          </a:p>
        </p:txBody>
      </p:sp>
      <p:sp>
        <p:nvSpPr>
          <p:cNvPr id="4" name="Date Placeholder 3"/>
          <p:cNvSpPr>
            <a:spLocks noGrp="1"/>
          </p:cNvSpPr>
          <p:nvPr>
            <p:ph type="dt" idx="12"/>
          </p:nvPr>
        </p:nvSpPr>
        <p:spPr/>
        <p:txBody>
          <a:bodyPr/>
          <a:lstStyle/>
          <a:p>
            <a:fld id="{2D843429-B355-4C73-84B7-291A259942A4}" type="datetime1">
              <a:rPr lang="en-US" smtClean="0"/>
              <a:t>12/4/2019</a:t>
            </a:fld>
            <a:endParaRPr lang="en-US" dirty="0"/>
          </a:p>
        </p:txBody>
      </p:sp>
    </p:spTree>
    <p:extLst>
      <p:ext uri="{BB962C8B-B14F-4D97-AF65-F5344CB8AC3E}">
        <p14:creationId xmlns:p14="http://schemas.microsoft.com/office/powerpoint/2010/main" val="2971157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4" name="Text Placeholder 13"/>
          <p:cNvSpPr>
            <a:spLocks noGrp="1"/>
          </p:cNvSpPr>
          <p:nvPr>
            <p:ph type="body" sz="quarter" idx="10" hasCustomPrompt="1"/>
          </p:nvPr>
        </p:nvSpPr>
        <p:spPr>
          <a:xfrm>
            <a:off x="347134" y="6480676"/>
            <a:ext cx="11497733" cy="377324"/>
          </a:xfrm>
          <a:prstGeom prst="rect">
            <a:avLst/>
          </a:prstGeom>
        </p:spPr>
        <p:txBody>
          <a:bodyPr/>
          <a:lstStyle>
            <a:lvl1pPr marL="0" indent="0" algn="ctr">
              <a:buFontTx/>
              <a:buNone/>
              <a:defRPr sz="1800" baseline="0">
                <a:solidFill>
                  <a:schemeClr val="bg1"/>
                </a:solidFill>
              </a:defRPr>
            </a:lvl1pPr>
            <a:lvl3pPr marL="914400" indent="0" algn="ctr">
              <a:buFontTx/>
              <a:buNone/>
              <a:defRPr/>
            </a:lvl3pPr>
            <a:lvl4pPr marL="1371600" indent="0" algn="ctr">
              <a:buFontTx/>
              <a:buNone/>
              <a:defRPr/>
            </a:lvl4pPr>
            <a:lvl5pPr marL="1828800" indent="0" algn="ctr">
              <a:buFontTx/>
              <a:buNone/>
              <a:defRPr/>
            </a:lvl5pPr>
          </a:lstStyle>
          <a:p>
            <a:pPr lvl="0"/>
            <a:r>
              <a:rPr lang="en-US" dirty="0" smtClean="0"/>
              <a:t>Department or Office Name</a:t>
            </a:r>
            <a:endParaRPr lang="en-US" dirty="0"/>
          </a:p>
        </p:txBody>
      </p:sp>
      <p:sp>
        <p:nvSpPr>
          <p:cNvPr id="4" name="Slide Number Placeholder 3"/>
          <p:cNvSpPr>
            <a:spLocks noGrp="1"/>
          </p:cNvSpPr>
          <p:nvPr>
            <p:ph type="sldNum" sz="quarter" idx="11"/>
          </p:nvPr>
        </p:nvSpPr>
        <p:spPr/>
        <p:txBody>
          <a:bodyPr/>
          <a:lstStyle>
            <a:lvl1pPr>
              <a:defRPr sz="1800" b="1" i="0" baseline="0"/>
            </a:lvl1pPr>
          </a:lstStyle>
          <a:p>
            <a:fld id="{0C530F81-4EC3-421B-AB04-CABC2D3EF78B}" type="slidenum">
              <a:rPr lang="en-US" smtClean="0"/>
              <a:pPr/>
              <a:t>‹#›</a:t>
            </a:fld>
            <a:endParaRPr lang="en-US" dirty="0"/>
          </a:p>
        </p:txBody>
      </p:sp>
    </p:spTree>
    <p:extLst>
      <p:ext uri="{BB962C8B-B14F-4D97-AF65-F5344CB8AC3E}">
        <p14:creationId xmlns:p14="http://schemas.microsoft.com/office/powerpoint/2010/main" val="2839207996"/>
      </p:ext>
    </p:extLst>
  </p:cSld>
  <p:clrMapOvr>
    <a:masterClrMapping/>
  </p:clrMapOvr>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6"/>
            <a:ext cx="3932237" cy="1600200"/>
          </a:xfrm>
          <a:prstGeom prst="rect">
            <a:avLst/>
          </a:prstGeo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587627"/>
            <a:ext cx="3932237" cy="327342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Text Placeholder 13"/>
          <p:cNvSpPr>
            <a:spLocks noGrp="1"/>
          </p:cNvSpPr>
          <p:nvPr>
            <p:ph type="body" sz="quarter" idx="10" hasCustomPrompt="1"/>
          </p:nvPr>
        </p:nvSpPr>
        <p:spPr>
          <a:xfrm>
            <a:off x="347134" y="6480676"/>
            <a:ext cx="11497733" cy="377324"/>
          </a:xfrm>
          <a:prstGeom prst="rect">
            <a:avLst/>
          </a:prstGeom>
        </p:spPr>
        <p:txBody>
          <a:bodyPr/>
          <a:lstStyle>
            <a:lvl1pPr marL="0" indent="0" algn="ctr">
              <a:buFontTx/>
              <a:buNone/>
              <a:defRPr sz="1800" baseline="0">
                <a:solidFill>
                  <a:schemeClr val="bg1"/>
                </a:solidFill>
              </a:defRPr>
            </a:lvl1pPr>
            <a:lvl3pPr marL="914400" indent="0" algn="ctr">
              <a:buFontTx/>
              <a:buNone/>
              <a:defRPr/>
            </a:lvl3pPr>
            <a:lvl4pPr marL="1371600" indent="0" algn="ctr">
              <a:buFontTx/>
              <a:buNone/>
              <a:defRPr/>
            </a:lvl4pPr>
            <a:lvl5pPr marL="1828800" indent="0" algn="ctr">
              <a:buFontTx/>
              <a:buNone/>
              <a:defRPr/>
            </a:lvl5pPr>
          </a:lstStyle>
          <a:p>
            <a:pPr lvl="0"/>
            <a:r>
              <a:rPr lang="en-US" dirty="0" smtClean="0"/>
              <a:t>Department or Office Name</a:t>
            </a:r>
            <a:endParaRPr lang="en-US" dirty="0"/>
          </a:p>
        </p:txBody>
      </p:sp>
      <p:sp>
        <p:nvSpPr>
          <p:cNvPr id="5" name="Slide Number Placeholder 4"/>
          <p:cNvSpPr>
            <a:spLocks noGrp="1"/>
          </p:cNvSpPr>
          <p:nvPr>
            <p:ph type="sldNum" sz="quarter" idx="11"/>
          </p:nvPr>
        </p:nvSpPr>
        <p:spPr/>
        <p:txBody>
          <a:bodyPr/>
          <a:lstStyle/>
          <a:p>
            <a:fld id="{0C530F81-4EC3-421B-AB04-CABC2D3EF78B}" type="slidenum">
              <a:rPr lang="en-US" smtClean="0"/>
              <a:pPr/>
              <a:t>‹#›</a:t>
            </a:fld>
            <a:endParaRPr lang="en-US" dirty="0"/>
          </a:p>
        </p:txBody>
      </p:sp>
    </p:spTree>
    <p:extLst>
      <p:ext uri="{BB962C8B-B14F-4D97-AF65-F5344CB8AC3E}">
        <p14:creationId xmlns:p14="http://schemas.microsoft.com/office/powerpoint/2010/main" val="1892427116"/>
      </p:ext>
    </p:extLst>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Subtitle 2"/>
          <p:cNvSpPr>
            <a:spLocks noGrp="1"/>
          </p:cNvSpPr>
          <p:nvPr>
            <p:ph type="subTitle" idx="1"/>
          </p:nvPr>
        </p:nvSpPr>
        <p:spPr>
          <a:xfrm>
            <a:off x="2641600" y="4038600"/>
            <a:ext cx="9144000" cy="457200"/>
          </a:xfrm>
          <a:prstGeom prst="rect">
            <a:avLst/>
          </a:prstGeom>
        </p:spPr>
        <p:txBody>
          <a:bodyPr>
            <a:normAutofit fontScale="92500" lnSpcReduction="20000"/>
          </a:bodyPr>
          <a:lstStyle>
            <a:lvl1pPr marL="0" indent="0" algn="ctr">
              <a:buNone/>
              <a:defRPr i="0">
                <a:solidFill>
                  <a:schemeClr val="bg1"/>
                </a:solidFill>
                <a:latin typeface="Arial" panose="020B0604020202020204" pitchFamily="34" charset="0"/>
                <a:cs typeface="Arial" panose="020B0604020202020204" pitchFamily="34" charset="0"/>
              </a:defRPr>
            </a:lvl1pPr>
          </a:lstStyle>
          <a:p>
            <a:r>
              <a:rPr lang="en-US" dirty="0" smtClean="0"/>
              <a:t>Click to edit Master subtitle style</a:t>
            </a:r>
            <a:endParaRPr lang="en-US" dirty="0"/>
          </a:p>
        </p:txBody>
      </p:sp>
      <p:sp>
        <p:nvSpPr>
          <p:cNvPr id="8" name="Title 1"/>
          <p:cNvSpPr>
            <a:spLocks noGrp="1"/>
          </p:cNvSpPr>
          <p:nvPr>
            <p:ph type="ctrTitle"/>
          </p:nvPr>
        </p:nvSpPr>
        <p:spPr>
          <a:xfrm>
            <a:off x="2641600" y="2819403"/>
            <a:ext cx="9144000" cy="1219201"/>
          </a:xfrm>
          <a:prstGeom prst="rect">
            <a:avLst/>
          </a:prstGeom>
        </p:spPr>
        <p:txBody>
          <a:bodyPr anchor="b"/>
          <a:lstStyle>
            <a:lvl1pPr>
              <a:defRPr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92194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1112838"/>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609600" y="6356353"/>
            <a:ext cx="28448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0C530F81-4EC3-421B-AB04-CABC2D3EF78B}" type="slidenum">
              <a:rPr lang="en-US" smtClean="0"/>
              <a:pPr/>
              <a:t>‹#›</a:t>
            </a:fld>
            <a:endParaRPr lang="en-US" dirty="0"/>
          </a:p>
        </p:txBody>
      </p:sp>
    </p:spTree>
    <p:extLst>
      <p:ext uri="{BB962C8B-B14F-4D97-AF65-F5344CB8AC3E}">
        <p14:creationId xmlns:p14="http://schemas.microsoft.com/office/powerpoint/2010/main" val="64436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1112838"/>
          </a:xfrm>
          <a:prstGeom prst="rect">
            <a:avLst/>
          </a:prstGeom>
        </p:spPr>
        <p:txBody>
          <a:bodyPr/>
          <a:lstStyle>
            <a:lvl1pPr>
              <a:defRPr b="1">
                <a:solidFill>
                  <a:schemeClr val="accent1">
                    <a:lumMod val="75000"/>
                  </a:schemeClr>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600" y="1600203"/>
            <a:ext cx="10972800" cy="4525963"/>
          </a:xfrm>
          <a:prstGeom prst="rect">
            <a:avLst/>
          </a:prstGeom>
        </p:spPr>
        <p:txBody>
          <a:bodyPr/>
          <a:lstStyle>
            <a:lvl1pPr>
              <a:defRPr>
                <a:solidFill>
                  <a:schemeClr val="accent1">
                    <a:lumMod val="75000"/>
                  </a:schemeClr>
                </a:solidFill>
                <a:latin typeface="Arial" panose="020B0604020202020204" pitchFamily="34" charset="0"/>
                <a:cs typeface="Arial" panose="020B0604020202020204" pitchFamily="34" charset="0"/>
              </a:defRPr>
            </a:lvl1pPr>
            <a:lvl2pPr>
              <a:defRPr>
                <a:solidFill>
                  <a:schemeClr val="accent1">
                    <a:lumMod val="75000"/>
                  </a:schemeClr>
                </a:solidFill>
                <a:latin typeface="Arial" panose="020B0604020202020204" pitchFamily="34" charset="0"/>
                <a:cs typeface="Arial" panose="020B0604020202020204" pitchFamily="34" charset="0"/>
              </a:defRPr>
            </a:lvl2pPr>
            <a:lvl3pPr>
              <a:defRPr>
                <a:solidFill>
                  <a:schemeClr val="accent1">
                    <a:lumMod val="75000"/>
                  </a:schemeClr>
                </a:solidFill>
                <a:latin typeface="Arial" panose="020B0604020202020204" pitchFamily="34" charset="0"/>
                <a:cs typeface="Arial" panose="020B0604020202020204" pitchFamily="34" charset="0"/>
              </a:defRPr>
            </a:lvl3pPr>
            <a:lvl4pPr>
              <a:defRPr>
                <a:solidFill>
                  <a:schemeClr val="accent1">
                    <a:lumMod val="75000"/>
                  </a:schemeClr>
                </a:solidFill>
                <a:latin typeface="Arial" panose="020B0604020202020204" pitchFamily="34" charset="0"/>
                <a:cs typeface="Arial" panose="020B0604020202020204" pitchFamily="34" charset="0"/>
              </a:defRPr>
            </a:lvl4pPr>
            <a:lvl5pPr>
              <a:defRPr>
                <a:solidFill>
                  <a:schemeClr val="accent1">
                    <a:lumMod val="75000"/>
                  </a:schemeClr>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09600" y="6356353"/>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0C530F81-4EC3-421B-AB04-CABC2D3EF78B}" type="slidenum">
              <a:rPr lang="en-US" smtClean="0"/>
              <a:pPr/>
              <a:t>‹#›</a:t>
            </a:fld>
            <a:endParaRPr lang="en-US" dirty="0"/>
          </a:p>
        </p:txBody>
      </p:sp>
    </p:spTree>
    <p:extLst>
      <p:ext uri="{BB962C8B-B14F-4D97-AF65-F5344CB8AC3E}">
        <p14:creationId xmlns:p14="http://schemas.microsoft.com/office/powerpoint/2010/main" val="1007700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Subtitle 2"/>
          <p:cNvSpPr>
            <a:spLocks noGrp="1"/>
          </p:cNvSpPr>
          <p:nvPr>
            <p:ph type="subTitle" idx="1"/>
          </p:nvPr>
        </p:nvSpPr>
        <p:spPr>
          <a:xfrm>
            <a:off x="2641600" y="4038600"/>
            <a:ext cx="9144000" cy="457200"/>
          </a:xfrm>
          <a:prstGeom prst="rect">
            <a:avLst/>
          </a:prstGeom>
        </p:spPr>
        <p:txBody>
          <a:bodyPr>
            <a:normAutofit fontScale="92500" lnSpcReduction="20000"/>
          </a:bodyPr>
          <a:lstStyle>
            <a:lvl1pPr marL="0" indent="0" algn="ctr">
              <a:buNone/>
              <a:defRPr i="0">
                <a:solidFill>
                  <a:schemeClr val="bg1"/>
                </a:solidFill>
                <a:latin typeface="Arial" panose="020B0604020202020204" pitchFamily="34" charset="0"/>
                <a:cs typeface="Arial" panose="020B0604020202020204" pitchFamily="34" charset="0"/>
              </a:defRPr>
            </a:lvl1pPr>
          </a:lstStyle>
          <a:p>
            <a:r>
              <a:rPr lang="en-US" dirty="0" smtClean="0"/>
              <a:t>Click to edit Master subtitle style</a:t>
            </a:r>
            <a:endParaRPr lang="en-US" dirty="0"/>
          </a:p>
        </p:txBody>
      </p:sp>
      <p:sp>
        <p:nvSpPr>
          <p:cNvPr id="8" name="Title 1"/>
          <p:cNvSpPr>
            <a:spLocks noGrp="1"/>
          </p:cNvSpPr>
          <p:nvPr>
            <p:ph type="ctrTitle"/>
          </p:nvPr>
        </p:nvSpPr>
        <p:spPr>
          <a:xfrm>
            <a:off x="2641600" y="2819403"/>
            <a:ext cx="9144000" cy="1219201"/>
          </a:xfrm>
          <a:prstGeom prst="rect">
            <a:avLst/>
          </a:prstGeom>
        </p:spPr>
        <p:txBody>
          <a:bodyPr anchor="b"/>
          <a:lstStyle>
            <a:lvl1pPr>
              <a:defRPr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58761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5994400" y="4567028"/>
            <a:ext cx="2901696" cy="201168"/>
          </a:xfrm>
          <a:prstGeom prst="rect">
            <a:avLst/>
          </a:prstGeom>
        </p:spPr>
        <p:txBody>
          <a:bodyPr/>
          <a:lstStyle/>
          <a:p>
            <a:endParaRPr lang="en-US" dirty="0"/>
          </a:p>
        </p:txBody>
      </p:sp>
      <p:sp>
        <p:nvSpPr>
          <p:cNvPr id="5" name="Footer Placeholder 4"/>
          <p:cNvSpPr>
            <a:spLocks noGrp="1"/>
          </p:cNvSpPr>
          <p:nvPr>
            <p:ph type="ftr" sz="quarter" idx="11"/>
          </p:nvPr>
        </p:nvSpPr>
        <p:spPr>
          <a:xfrm>
            <a:off x="4690019" y="6285122"/>
            <a:ext cx="6299200" cy="274320"/>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0C530F81-4EC3-421B-AB04-CABC2D3EF78B}" type="slidenum">
              <a:rPr lang="en-US" smtClean="0"/>
              <a:pPr/>
              <a:t>‹#›</a:t>
            </a:fld>
            <a:endParaRPr lang="en-US" dirty="0"/>
          </a:p>
        </p:txBody>
      </p:sp>
      <p:sp>
        <p:nvSpPr>
          <p:cNvPr id="7" name="Subtitle 2"/>
          <p:cNvSpPr>
            <a:spLocks noGrp="1"/>
          </p:cNvSpPr>
          <p:nvPr>
            <p:ph type="subTitle" idx="1"/>
          </p:nvPr>
        </p:nvSpPr>
        <p:spPr>
          <a:xfrm>
            <a:off x="2641600" y="4038600"/>
            <a:ext cx="9144000" cy="457200"/>
          </a:xfrm>
          <a:prstGeom prst="rect">
            <a:avLst/>
          </a:prstGeom>
        </p:spPr>
        <p:txBody>
          <a:bodyPr>
            <a:normAutofit fontScale="92500" lnSpcReduction="20000"/>
          </a:bodyPr>
          <a:lstStyle>
            <a:lvl1pPr marL="0" indent="0" algn="ctr">
              <a:buNone/>
              <a:defRPr i="0">
                <a:solidFill>
                  <a:schemeClr val="bg1"/>
                </a:solidFill>
              </a:defRPr>
            </a:lvl1pPr>
          </a:lstStyle>
          <a:p>
            <a:endParaRPr lang="en-US" dirty="0"/>
          </a:p>
        </p:txBody>
      </p:sp>
      <p:sp>
        <p:nvSpPr>
          <p:cNvPr id="8" name="Title 1"/>
          <p:cNvSpPr>
            <a:spLocks noGrp="1"/>
          </p:cNvSpPr>
          <p:nvPr>
            <p:ph type="ctrTitle"/>
          </p:nvPr>
        </p:nvSpPr>
        <p:spPr>
          <a:xfrm>
            <a:off x="2641600" y="2819403"/>
            <a:ext cx="9144000" cy="1219201"/>
          </a:xfrm>
          <a:prstGeom prst="rect">
            <a:avLst/>
          </a:prstGeom>
        </p:spPr>
        <p:txBody>
          <a:bodyPr anchor="b"/>
          <a:lstStyle>
            <a:lvl1pPr>
              <a:defRPr b="0">
                <a:solidFill>
                  <a:schemeClr val="bg1"/>
                </a:solidFill>
              </a:defRPr>
            </a:lvl1pPr>
          </a:lstStyle>
          <a:p>
            <a:endParaRPr lang="en-US" dirty="0"/>
          </a:p>
        </p:txBody>
      </p:sp>
    </p:spTree>
    <p:extLst>
      <p:ext uri="{BB962C8B-B14F-4D97-AF65-F5344CB8AC3E}">
        <p14:creationId xmlns:p14="http://schemas.microsoft.com/office/powerpoint/2010/main" val="2253870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13509" y="807029"/>
            <a:ext cx="11568343"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8" name="Text Placeholder 2"/>
          <p:cNvSpPr>
            <a:spLocks noGrp="1"/>
          </p:cNvSpPr>
          <p:nvPr>
            <p:ph idx="1"/>
          </p:nvPr>
        </p:nvSpPr>
        <p:spPr>
          <a:xfrm>
            <a:off x="313509" y="2267527"/>
            <a:ext cx="11568343" cy="3952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3"/>
          <p:cNvSpPr>
            <a:spLocks noGrp="1"/>
          </p:cNvSpPr>
          <p:nvPr>
            <p:ph type="body" sz="quarter" idx="10" hasCustomPrompt="1"/>
          </p:nvPr>
        </p:nvSpPr>
        <p:spPr>
          <a:xfrm>
            <a:off x="347134" y="6480676"/>
            <a:ext cx="11497733" cy="377324"/>
          </a:xfrm>
          <a:prstGeom prst="rect">
            <a:avLst/>
          </a:prstGeom>
        </p:spPr>
        <p:txBody>
          <a:bodyPr/>
          <a:lstStyle>
            <a:lvl1pPr marL="0" indent="0" algn="ctr">
              <a:buFontTx/>
              <a:buNone/>
              <a:defRPr sz="1800" baseline="0">
                <a:solidFill>
                  <a:schemeClr val="bg1"/>
                </a:solidFill>
              </a:defRPr>
            </a:lvl1pPr>
            <a:lvl3pPr marL="914400" indent="0" algn="ctr">
              <a:buFontTx/>
              <a:buNone/>
              <a:defRPr/>
            </a:lvl3pPr>
            <a:lvl4pPr marL="1371600" indent="0" algn="ctr">
              <a:buFontTx/>
              <a:buNone/>
              <a:defRPr/>
            </a:lvl4pPr>
            <a:lvl5pPr marL="1828800" indent="0" algn="ctr">
              <a:buFontTx/>
              <a:buNone/>
              <a:defRPr/>
            </a:lvl5pPr>
          </a:lstStyle>
          <a:p>
            <a:pPr lvl="0"/>
            <a:r>
              <a:rPr lang="en-US" dirty="0" smtClean="0"/>
              <a:t>Department or Office Name</a:t>
            </a:r>
            <a:endParaRPr lang="en-US" dirty="0"/>
          </a:p>
        </p:txBody>
      </p:sp>
      <p:sp>
        <p:nvSpPr>
          <p:cNvPr id="2" name="Slide Number Placeholder 1"/>
          <p:cNvSpPr>
            <a:spLocks noGrp="1"/>
          </p:cNvSpPr>
          <p:nvPr>
            <p:ph type="sldNum" sz="quarter" idx="11"/>
          </p:nvPr>
        </p:nvSpPr>
        <p:spPr/>
        <p:txBody>
          <a:bodyPr/>
          <a:lstStyle/>
          <a:p>
            <a:fld id="{0C530F81-4EC3-421B-AB04-CABC2D3EF78B}" type="slidenum">
              <a:rPr lang="en-US" smtClean="0"/>
              <a:pPr/>
              <a:t>‹#›</a:t>
            </a:fld>
            <a:endParaRPr lang="en-US" dirty="0"/>
          </a:p>
        </p:txBody>
      </p:sp>
    </p:spTree>
    <p:extLst>
      <p:ext uri="{BB962C8B-B14F-4D97-AF65-F5344CB8AC3E}">
        <p14:creationId xmlns:p14="http://schemas.microsoft.com/office/powerpoint/2010/main" val="2774830351"/>
      </p:ext>
    </p:extLst>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3509" y="807029"/>
            <a:ext cx="11568343"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313509" y="2267527"/>
            <a:ext cx="11568343" cy="39523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13"/>
          <p:cNvSpPr>
            <a:spLocks noGrp="1"/>
          </p:cNvSpPr>
          <p:nvPr>
            <p:ph type="body" sz="quarter" idx="10" hasCustomPrompt="1"/>
          </p:nvPr>
        </p:nvSpPr>
        <p:spPr>
          <a:xfrm>
            <a:off x="347134" y="6480676"/>
            <a:ext cx="11497733" cy="377324"/>
          </a:xfrm>
          <a:prstGeom prst="rect">
            <a:avLst/>
          </a:prstGeom>
        </p:spPr>
        <p:txBody>
          <a:bodyPr/>
          <a:lstStyle>
            <a:lvl1pPr marL="0" indent="0" algn="ctr">
              <a:buFontTx/>
              <a:buNone/>
              <a:defRPr sz="1800" baseline="0">
                <a:solidFill>
                  <a:schemeClr val="bg1"/>
                </a:solidFill>
              </a:defRPr>
            </a:lvl1pPr>
            <a:lvl3pPr marL="914400" indent="0" algn="ctr">
              <a:buFontTx/>
              <a:buNone/>
              <a:defRPr/>
            </a:lvl3pPr>
            <a:lvl4pPr marL="1371600" indent="0" algn="ctr">
              <a:buFontTx/>
              <a:buNone/>
              <a:defRPr/>
            </a:lvl4pPr>
            <a:lvl5pPr marL="1828800" indent="0" algn="ctr">
              <a:buFontTx/>
              <a:buNone/>
              <a:defRPr/>
            </a:lvl5pPr>
          </a:lstStyle>
          <a:p>
            <a:pPr lvl="0"/>
            <a:r>
              <a:rPr lang="en-US" dirty="0" smtClean="0"/>
              <a:t>Department or Office Name</a:t>
            </a:r>
            <a:endParaRPr lang="en-US" dirty="0"/>
          </a:p>
        </p:txBody>
      </p:sp>
      <p:sp>
        <p:nvSpPr>
          <p:cNvPr id="4" name="Slide Number Placeholder 3"/>
          <p:cNvSpPr>
            <a:spLocks noGrp="1"/>
          </p:cNvSpPr>
          <p:nvPr>
            <p:ph type="sldNum" sz="quarter" idx="11"/>
          </p:nvPr>
        </p:nvSpPr>
        <p:spPr/>
        <p:txBody>
          <a:bodyPr/>
          <a:lstStyle/>
          <a:p>
            <a:fld id="{0C530F81-4EC3-421B-AB04-CABC2D3EF78B}" type="slidenum">
              <a:rPr lang="en-US" smtClean="0"/>
              <a:pPr/>
              <a:t>‹#›</a:t>
            </a:fld>
            <a:endParaRPr lang="en-US" dirty="0"/>
          </a:p>
        </p:txBody>
      </p:sp>
    </p:spTree>
    <p:extLst>
      <p:ext uri="{BB962C8B-B14F-4D97-AF65-F5344CB8AC3E}">
        <p14:creationId xmlns:p14="http://schemas.microsoft.com/office/powerpoint/2010/main" val="1444969683"/>
      </p:ext>
    </p:extLst>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Text Placeholder 13"/>
          <p:cNvSpPr>
            <a:spLocks noGrp="1"/>
          </p:cNvSpPr>
          <p:nvPr>
            <p:ph type="body" sz="quarter" idx="10" hasCustomPrompt="1"/>
          </p:nvPr>
        </p:nvSpPr>
        <p:spPr>
          <a:xfrm>
            <a:off x="347134" y="6480676"/>
            <a:ext cx="11497733" cy="377324"/>
          </a:xfrm>
          <a:prstGeom prst="rect">
            <a:avLst/>
          </a:prstGeom>
        </p:spPr>
        <p:txBody>
          <a:bodyPr/>
          <a:lstStyle>
            <a:lvl1pPr marL="0" indent="0" algn="ctr">
              <a:buFontTx/>
              <a:buNone/>
              <a:defRPr sz="1800" baseline="0">
                <a:solidFill>
                  <a:schemeClr val="bg1"/>
                </a:solidFill>
              </a:defRPr>
            </a:lvl1pPr>
            <a:lvl3pPr marL="914400" indent="0" algn="ctr">
              <a:buFontTx/>
              <a:buNone/>
              <a:defRPr/>
            </a:lvl3pPr>
            <a:lvl4pPr marL="1371600" indent="0" algn="ctr">
              <a:buFontTx/>
              <a:buNone/>
              <a:defRPr/>
            </a:lvl4pPr>
            <a:lvl5pPr marL="1828800" indent="0" algn="ctr">
              <a:buFontTx/>
              <a:buNone/>
              <a:defRPr/>
            </a:lvl5pPr>
          </a:lstStyle>
          <a:p>
            <a:pPr lvl="0"/>
            <a:r>
              <a:rPr lang="en-US" dirty="0" smtClean="0"/>
              <a:t>Department or Office Name</a:t>
            </a:r>
            <a:endParaRPr lang="en-US" dirty="0"/>
          </a:p>
        </p:txBody>
      </p:sp>
      <p:sp>
        <p:nvSpPr>
          <p:cNvPr id="4" name="Slide Number Placeholder 3"/>
          <p:cNvSpPr>
            <a:spLocks noGrp="1"/>
          </p:cNvSpPr>
          <p:nvPr>
            <p:ph type="sldNum" sz="quarter" idx="11"/>
          </p:nvPr>
        </p:nvSpPr>
        <p:spPr/>
        <p:txBody>
          <a:bodyPr/>
          <a:lstStyle/>
          <a:p>
            <a:fld id="{0C530F81-4EC3-421B-AB04-CABC2D3EF78B}" type="slidenum">
              <a:rPr lang="en-US" smtClean="0"/>
              <a:pPr/>
              <a:t>‹#›</a:t>
            </a:fld>
            <a:endParaRPr lang="en-US" dirty="0"/>
          </a:p>
        </p:txBody>
      </p:sp>
    </p:spTree>
    <p:extLst>
      <p:ext uri="{BB962C8B-B14F-4D97-AF65-F5344CB8AC3E}">
        <p14:creationId xmlns:p14="http://schemas.microsoft.com/office/powerpoint/2010/main" val="3445039306"/>
      </p:ext>
    </p:extLst>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13509" y="807029"/>
            <a:ext cx="11568343"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13"/>
          <p:cNvSpPr>
            <a:spLocks noGrp="1"/>
          </p:cNvSpPr>
          <p:nvPr>
            <p:ph type="body" sz="quarter" idx="10" hasCustomPrompt="1"/>
          </p:nvPr>
        </p:nvSpPr>
        <p:spPr>
          <a:xfrm>
            <a:off x="347134" y="6480676"/>
            <a:ext cx="11497733" cy="377324"/>
          </a:xfrm>
          <a:prstGeom prst="rect">
            <a:avLst/>
          </a:prstGeom>
        </p:spPr>
        <p:txBody>
          <a:bodyPr/>
          <a:lstStyle>
            <a:lvl1pPr marL="0" indent="0" algn="ctr">
              <a:buFontTx/>
              <a:buNone/>
              <a:defRPr sz="1800" baseline="0">
                <a:solidFill>
                  <a:schemeClr val="bg1"/>
                </a:solidFill>
              </a:defRPr>
            </a:lvl1pPr>
            <a:lvl3pPr marL="914400" indent="0" algn="ctr">
              <a:buFontTx/>
              <a:buNone/>
              <a:defRPr/>
            </a:lvl3pPr>
            <a:lvl4pPr marL="1371600" indent="0" algn="ctr">
              <a:buFontTx/>
              <a:buNone/>
              <a:defRPr/>
            </a:lvl4pPr>
            <a:lvl5pPr marL="1828800" indent="0" algn="ctr">
              <a:buFontTx/>
              <a:buNone/>
              <a:defRPr/>
            </a:lvl5pPr>
          </a:lstStyle>
          <a:p>
            <a:pPr lvl="0"/>
            <a:r>
              <a:rPr lang="en-US" dirty="0" smtClean="0"/>
              <a:t>Department or Office Name</a:t>
            </a:r>
            <a:endParaRPr lang="en-US" dirty="0"/>
          </a:p>
        </p:txBody>
      </p:sp>
      <p:sp>
        <p:nvSpPr>
          <p:cNvPr id="5" name="Slide Number Placeholder 4"/>
          <p:cNvSpPr>
            <a:spLocks noGrp="1"/>
          </p:cNvSpPr>
          <p:nvPr>
            <p:ph type="sldNum" sz="quarter" idx="11"/>
          </p:nvPr>
        </p:nvSpPr>
        <p:spPr/>
        <p:txBody>
          <a:bodyPr/>
          <a:lstStyle/>
          <a:p>
            <a:fld id="{0C530F81-4EC3-421B-AB04-CABC2D3EF78B}" type="slidenum">
              <a:rPr lang="en-US" smtClean="0"/>
              <a:pPr/>
              <a:t>‹#›</a:t>
            </a:fld>
            <a:endParaRPr lang="en-US" dirty="0"/>
          </a:p>
        </p:txBody>
      </p:sp>
    </p:spTree>
    <p:extLst>
      <p:ext uri="{BB962C8B-B14F-4D97-AF65-F5344CB8AC3E}">
        <p14:creationId xmlns:p14="http://schemas.microsoft.com/office/powerpoint/2010/main" val="865394212"/>
      </p:ext>
    </p:extLst>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958684"/>
            <a:ext cx="10515600" cy="1325563"/>
          </a:xfrm>
          <a:prstGeom prst="rect">
            <a:avLst/>
          </a:prstGeo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227472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3098632"/>
            <a:ext cx="5157787" cy="299736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227472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3098632"/>
            <a:ext cx="5183188" cy="299736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13"/>
          <p:cNvSpPr>
            <a:spLocks noGrp="1"/>
          </p:cNvSpPr>
          <p:nvPr>
            <p:ph type="body" sz="quarter" idx="10" hasCustomPrompt="1"/>
          </p:nvPr>
        </p:nvSpPr>
        <p:spPr>
          <a:xfrm>
            <a:off x="347134" y="6480676"/>
            <a:ext cx="11497733" cy="377324"/>
          </a:xfrm>
          <a:prstGeom prst="rect">
            <a:avLst/>
          </a:prstGeom>
        </p:spPr>
        <p:txBody>
          <a:bodyPr/>
          <a:lstStyle>
            <a:lvl1pPr marL="0" indent="0" algn="ctr">
              <a:buFontTx/>
              <a:buNone/>
              <a:defRPr sz="1800" baseline="0">
                <a:solidFill>
                  <a:schemeClr val="bg1"/>
                </a:solidFill>
              </a:defRPr>
            </a:lvl1pPr>
            <a:lvl3pPr marL="914400" indent="0" algn="ctr">
              <a:buFontTx/>
              <a:buNone/>
              <a:defRPr/>
            </a:lvl3pPr>
            <a:lvl4pPr marL="1371600" indent="0" algn="ctr">
              <a:buFontTx/>
              <a:buNone/>
              <a:defRPr/>
            </a:lvl4pPr>
            <a:lvl5pPr marL="1828800" indent="0" algn="ctr">
              <a:buFontTx/>
              <a:buNone/>
              <a:defRPr/>
            </a:lvl5pPr>
          </a:lstStyle>
          <a:p>
            <a:pPr lvl="0"/>
            <a:r>
              <a:rPr lang="en-US" dirty="0" smtClean="0"/>
              <a:t>Department or Office Name</a:t>
            </a:r>
            <a:endParaRPr lang="en-US" dirty="0"/>
          </a:p>
        </p:txBody>
      </p:sp>
    </p:spTree>
    <p:extLst>
      <p:ext uri="{BB962C8B-B14F-4D97-AF65-F5344CB8AC3E}">
        <p14:creationId xmlns:p14="http://schemas.microsoft.com/office/powerpoint/2010/main" val="4238483620"/>
      </p:ext>
    </p:extLst>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13509" y="807029"/>
            <a:ext cx="11568343" cy="1325563"/>
          </a:xfrm>
          <a:prstGeom prst="rect">
            <a:avLst/>
          </a:prstGeom>
        </p:spPr>
        <p:txBody>
          <a:bodyPr/>
          <a:lstStyle/>
          <a:p>
            <a:r>
              <a:rPr lang="en-US" smtClean="0"/>
              <a:t>Click to edit Master title style</a:t>
            </a:r>
            <a:endParaRPr lang="en-US" dirty="0"/>
          </a:p>
        </p:txBody>
      </p:sp>
      <p:sp>
        <p:nvSpPr>
          <p:cNvPr id="6" name="Text Placeholder 13"/>
          <p:cNvSpPr>
            <a:spLocks noGrp="1"/>
          </p:cNvSpPr>
          <p:nvPr>
            <p:ph type="body" sz="quarter" idx="10" hasCustomPrompt="1"/>
          </p:nvPr>
        </p:nvSpPr>
        <p:spPr>
          <a:xfrm>
            <a:off x="347134" y="6480676"/>
            <a:ext cx="11497733" cy="377324"/>
          </a:xfrm>
          <a:prstGeom prst="rect">
            <a:avLst/>
          </a:prstGeom>
        </p:spPr>
        <p:txBody>
          <a:bodyPr/>
          <a:lstStyle>
            <a:lvl1pPr marL="0" indent="0" algn="ctr">
              <a:buFontTx/>
              <a:buNone/>
              <a:defRPr sz="1800" baseline="0">
                <a:solidFill>
                  <a:schemeClr val="bg1"/>
                </a:solidFill>
              </a:defRPr>
            </a:lvl1pPr>
            <a:lvl3pPr marL="914400" indent="0" algn="ctr">
              <a:buFontTx/>
              <a:buNone/>
              <a:defRPr/>
            </a:lvl3pPr>
            <a:lvl4pPr marL="1371600" indent="0" algn="ctr">
              <a:buFontTx/>
              <a:buNone/>
              <a:defRPr/>
            </a:lvl4pPr>
            <a:lvl5pPr marL="1828800" indent="0" algn="ctr">
              <a:buFontTx/>
              <a:buNone/>
              <a:defRPr/>
            </a:lvl5pPr>
          </a:lstStyle>
          <a:p>
            <a:pPr lvl="0"/>
            <a:r>
              <a:rPr lang="en-US" dirty="0" smtClean="0"/>
              <a:t>Department or Office Name</a:t>
            </a:r>
            <a:endParaRPr lang="en-US" dirty="0"/>
          </a:p>
        </p:txBody>
      </p:sp>
      <p:sp>
        <p:nvSpPr>
          <p:cNvPr id="3" name="Slide Number Placeholder 2"/>
          <p:cNvSpPr>
            <a:spLocks noGrp="1"/>
          </p:cNvSpPr>
          <p:nvPr>
            <p:ph type="sldNum" sz="quarter" idx="11"/>
          </p:nvPr>
        </p:nvSpPr>
        <p:spPr/>
        <p:txBody>
          <a:bodyPr/>
          <a:lstStyle/>
          <a:p>
            <a:fld id="{0C530F81-4EC3-421B-AB04-CABC2D3EF78B}" type="slidenum">
              <a:rPr lang="en-US" smtClean="0"/>
              <a:pPr/>
              <a:t>‹#›</a:t>
            </a:fld>
            <a:endParaRPr lang="en-US" dirty="0"/>
          </a:p>
        </p:txBody>
      </p:sp>
    </p:spTree>
    <p:extLst>
      <p:ext uri="{BB962C8B-B14F-4D97-AF65-F5344CB8AC3E}">
        <p14:creationId xmlns:p14="http://schemas.microsoft.com/office/powerpoint/2010/main" val="1243547264"/>
      </p:ext>
    </p:extLst>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Text Placeholder 13"/>
          <p:cNvSpPr>
            <a:spLocks noGrp="1"/>
          </p:cNvSpPr>
          <p:nvPr>
            <p:ph type="body" sz="quarter" idx="10" hasCustomPrompt="1"/>
          </p:nvPr>
        </p:nvSpPr>
        <p:spPr>
          <a:xfrm>
            <a:off x="347134" y="6480676"/>
            <a:ext cx="11497733" cy="377324"/>
          </a:xfrm>
          <a:prstGeom prst="rect">
            <a:avLst/>
          </a:prstGeom>
        </p:spPr>
        <p:txBody>
          <a:bodyPr/>
          <a:lstStyle>
            <a:lvl1pPr marL="0" indent="0" algn="ctr">
              <a:buFontTx/>
              <a:buNone/>
              <a:defRPr sz="1800" baseline="0">
                <a:solidFill>
                  <a:schemeClr val="bg1"/>
                </a:solidFill>
              </a:defRPr>
            </a:lvl1pPr>
            <a:lvl3pPr marL="914400" indent="0" algn="ctr">
              <a:buFontTx/>
              <a:buNone/>
              <a:defRPr/>
            </a:lvl3pPr>
            <a:lvl4pPr marL="1371600" indent="0" algn="ctr">
              <a:buFontTx/>
              <a:buNone/>
              <a:defRPr/>
            </a:lvl4pPr>
            <a:lvl5pPr marL="1828800" indent="0" algn="ctr">
              <a:buFontTx/>
              <a:buNone/>
              <a:defRPr/>
            </a:lvl5pPr>
          </a:lstStyle>
          <a:p>
            <a:pPr lvl="0"/>
            <a:r>
              <a:rPr lang="en-US" dirty="0" smtClean="0"/>
              <a:t>Department or Office Name</a:t>
            </a:r>
            <a:endParaRPr lang="en-US" dirty="0"/>
          </a:p>
        </p:txBody>
      </p:sp>
      <p:sp>
        <p:nvSpPr>
          <p:cNvPr id="2" name="Slide Number Placeholder 1"/>
          <p:cNvSpPr>
            <a:spLocks noGrp="1"/>
          </p:cNvSpPr>
          <p:nvPr>
            <p:ph type="sldNum" sz="quarter" idx="11"/>
          </p:nvPr>
        </p:nvSpPr>
        <p:spPr/>
        <p:txBody>
          <a:bodyPr/>
          <a:lstStyle/>
          <a:p>
            <a:fld id="{0C530F81-4EC3-421B-AB04-CABC2D3EF78B}" type="slidenum">
              <a:rPr lang="en-US" smtClean="0"/>
              <a:pPr/>
              <a:t>‹#›</a:t>
            </a:fld>
            <a:endParaRPr lang="en-US" dirty="0"/>
          </a:p>
        </p:txBody>
      </p:sp>
    </p:spTree>
    <p:extLst>
      <p:ext uri="{BB962C8B-B14F-4D97-AF65-F5344CB8AC3E}">
        <p14:creationId xmlns:p14="http://schemas.microsoft.com/office/powerpoint/2010/main" val="1526230634"/>
      </p:ext>
    </p:extLst>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6"/>
            <a:ext cx="3932237" cy="1600200"/>
          </a:xfrm>
          <a:prstGeom prst="rect">
            <a:avLst/>
          </a:prstGeo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587627"/>
            <a:ext cx="3932237" cy="327342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Text Placeholder 13"/>
          <p:cNvSpPr>
            <a:spLocks noGrp="1"/>
          </p:cNvSpPr>
          <p:nvPr>
            <p:ph type="body" sz="quarter" idx="10" hasCustomPrompt="1"/>
          </p:nvPr>
        </p:nvSpPr>
        <p:spPr>
          <a:xfrm>
            <a:off x="347134" y="6480676"/>
            <a:ext cx="11497733" cy="377324"/>
          </a:xfrm>
          <a:prstGeom prst="rect">
            <a:avLst/>
          </a:prstGeom>
        </p:spPr>
        <p:txBody>
          <a:bodyPr/>
          <a:lstStyle>
            <a:lvl1pPr marL="0" indent="0" algn="ctr">
              <a:buFontTx/>
              <a:buNone/>
              <a:defRPr sz="1800" baseline="0">
                <a:solidFill>
                  <a:schemeClr val="bg1"/>
                </a:solidFill>
              </a:defRPr>
            </a:lvl1pPr>
            <a:lvl3pPr marL="914400" indent="0" algn="ctr">
              <a:buFontTx/>
              <a:buNone/>
              <a:defRPr/>
            </a:lvl3pPr>
            <a:lvl4pPr marL="1371600" indent="0" algn="ctr">
              <a:buFontTx/>
              <a:buNone/>
              <a:defRPr/>
            </a:lvl4pPr>
            <a:lvl5pPr marL="1828800" indent="0" algn="ctr">
              <a:buFontTx/>
              <a:buNone/>
              <a:defRPr/>
            </a:lvl5pPr>
          </a:lstStyle>
          <a:p>
            <a:pPr lvl="0"/>
            <a:r>
              <a:rPr lang="en-US" dirty="0" smtClean="0"/>
              <a:t>Department or Office Name</a:t>
            </a:r>
            <a:endParaRPr lang="en-US" dirty="0"/>
          </a:p>
        </p:txBody>
      </p:sp>
      <p:sp>
        <p:nvSpPr>
          <p:cNvPr id="5" name="Slide Number Placeholder 4"/>
          <p:cNvSpPr>
            <a:spLocks noGrp="1"/>
          </p:cNvSpPr>
          <p:nvPr>
            <p:ph type="sldNum" sz="quarter" idx="11"/>
          </p:nvPr>
        </p:nvSpPr>
        <p:spPr/>
        <p:txBody>
          <a:bodyPr/>
          <a:lstStyle/>
          <a:p>
            <a:fld id="{0C530F81-4EC3-421B-AB04-CABC2D3EF78B}" type="slidenum">
              <a:rPr lang="en-US" smtClean="0"/>
              <a:pPr/>
              <a:t>‹#›</a:t>
            </a:fld>
            <a:endParaRPr lang="en-US" dirty="0"/>
          </a:p>
        </p:txBody>
      </p:sp>
    </p:spTree>
    <p:extLst>
      <p:ext uri="{BB962C8B-B14F-4D97-AF65-F5344CB8AC3E}">
        <p14:creationId xmlns:p14="http://schemas.microsoft.com/office/powerpoint/2010/main" val="3581348334"/>
      </p:ext>
    </p:extLst>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659678"/>
            <a:ext cx="12192000" cy="5747652"/>
          </a:xfrm>
          <a:prstGeom prst="rect">
            <a:avLst/>
          </a:prstGeom>
          <a:solidFill>
            <a:srgbClr val="0C2340">
              <a:alpha val="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p:nvSpPr>
        <p:spPr>
          <a:xfrm>
            <a:off x="0" y="6426926"/>
            <a:ext cx="12192000" cy="431074"/>
          </a:xfrm>
          <a:prstGeom prst="rect">
            <a:avLst/>
          </a:prstGeom>
          <a:solidFill>
            <a:srgbClr val="0C23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Rectangle 6"/>
          <p:cNvSpPr/>
          <p:nvPr/>
        </p:nvSpPr>
        <p:spPr>
          <a:xfrm>
            <a:off x="0" y="1"/>
            <a:ext cx="12192000" cy="633549"/>
          </a:xfrm>
          <a:prstGeom prst="rect">
            <a:avLst/>
          </a:prstGeom>
          <a:solidFill>
            <a:srgbClr val="0C23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8" name="Straight Connector 7"/>
          <p:cNvCxnSpPr/>
          <p:nvPr/>
        </p:nvCxnSpPr>
        <p:spPr>
          <a:xfrm>
            <a:off x="0" y="638592"/>
            <a:ext cx="12192000" cy="0"/>
          </a:xfrm>
          <a:prstGeom prst="line">
            <a:avLst/>
          </a:prstGeom>
          <a:ln w="25400">
            <a:solidFill>
              <a:srgbClr val="F15A2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0" y="6420395"/>
            <a:ext cx="12192000" cy="0"/>
          </a:xfrm>
          <a:prstGeom prst="line">
            <a:avLst/>
          </a:prstGeom>
          <a:ln w="25400">
            <a:solidFill>
              <a:srgbClr val="F15A22"/>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13510" y="173479"/>
            <a:ext cx="3009524" cy="286590"/>
          </a:xfrm>
          <a:prstGeom prst="rect">
            <a:avLst/>
          </a:prstGeom>
        </p:spPr>
      </p:pic>
      <p:sp>
        <p:nvSpPr>
          <p:cNvPr id="2" name="Slide Number Placeholder 1"/>
          <p:cNvSpPr>
            <a:spLocks noGrp="1"/>
          </p:cNvSpPr>
          <p:nvPr>
            <p:ph type="sldNum" sz="quarter" idx="4"/>
          </p:nvPr>
        </p:nvSpPr>
        <p:spPr>
          <a:xfrm>
            <a:off x="9081169" y="17348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530F81-4EC3-421B-AB04-CABC2D3EF78B}" type="slidenum">
              <a:rPr lang="en-US" smtClean="0"/>
              <a:pPr/>
              <a:t>‹#›</a:t>
            </a:fld>
            <a:endParaRPr lang="en-US" dirty="0"/>
          </a:p>
        </p:txBody>
      </p:sp>
    </p:spTree>
    <p:extLst>
      <p:ext uri="{BB962C8B-B14F-4D97-AF65-F5344CB8AC3E}">
        <p14:creationId xmlns:p14="http://schemas.microsoft.com/office/powerpoint/2010/main" val="383285197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7" r:id="rId14"/>
    <p:sldLayoutId id="2147483649"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hyperlink" Target="mailto:disbursements.travel@utsa.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hyperlink" Target="http://www.gsa.gov/portal/category/21287"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utsa.edu/financialaffairs/details.cfm?form_number=12" TargetMode="Externa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mailto:disbursements.travel@utsa.edu"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utsa.edu/financialaffairs/details.cfm?form_number=78" TargetMode="Externa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utsa.edu/financialaffairs/details.cfm?form_number=89" TargetMode="Externa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hyperlink" Target="mailto:Procard.Travelcard@utsa.edu"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4.xm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6.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hyperlink" Target="http://www.utsa.edu/financialaffairs/opguidelines/2.9.2.html"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7.xml"/><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8.xml"/><Relationship Id="rId5" Type="http://schemas.openxmlformats.org/officeDocument/2006/relationships/image" Target="../media/image14.png"/><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9.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10.xml"/><Relationship Id="rId5" Type="http://schemas.openxmlformats.org/officeDocument/2006/relationships/image" Target="../media/image17.png"/><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11.xml"/><Relationship Id="rId4" Type="http://schemas.openxmlformats.org/officeDocument/2006/relationships/image" Target="../media/image18.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3.xml"/><Relationship Id="rId1" Type="http://schemas.openxmlformats.org/officeDocument/2006/relationships/tags" Target="../tags/tag15.xml"/><Relationship Id="rId4" Type="http://schemas.openxmlformats.org/officeDocument/2006/relationships/image" Target="../media/image22.png"/></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3.xml"/><Relationship Id="rId1" Type="http://schemas.openxmlformats.org/officeDocument/2006/relationships/tags" Target="../tags/tag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www.irs.gov/uac/About-Publication-15B" TargetMode="External"/><Relationship Id="rId2" Type="http://schemas.openxmlformats.org/officeDocument/2006/relationships/slideLayout" Target="../slideLayouts/slideLayout13.xml"/><Relationship Id="rId1" Type="http://schemas.openxmlformats.org/officeDocument/2006/relationships/tags" Target="../tags/tag17.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3.xml"/><Relationship Id="rId1" Type="http://schemas.openxmlformats.org/officeDocument/2006/relationships/tags" Target="../tags/tag18.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9.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3.xml"/><Relationship Id="rId1" Type="http://schemas.openxmlformats.org/officeDocument/2006/relationships/tags" Target="../tags/tag20.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3.xml"/><Relationship Id="rId1" Type="http://schemas.openxmlformats.org/officeDocument/2006/relationships/tags" Target="../tags/tag21.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3.xml"/><Relationship Id="rId1" Type="http://schemas.openxmlformats.org/officeDocument/2006/relationships/tags" Target="../tags/tag22.xml"/></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3.xml"/><Relationship Id="rId1" Type="http://schemas.openxmlformats.org/officeDocument/2006/relationships/tags" Target="../tags/tag23.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4.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25.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ags" Target="../tags/tag26.xml"/><Relationship Id="rId5" Type="http://schemas.openxmlformats.org/officeDocument/2006/relationships/hyperlink" Target="https://www.utsa.edu/financialaffairs/training/training.cfm?area=DTS" TargetMode="External"/><Relationship Id="rId4" Type="http://schemas.openxmlformats.org/officeDocument/2006/relationships/hyperlink" Target="http://utsa.edu/financialaffairs/dt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8" Type="http://schemas.openxmlformats.org/officeDocument/2006/relationships/hyperlink" Target="http://info.sos.state.tx.us/pls/pub/readtac$ext.TacPage?sl=R&amp;app=9&amp;p_dir=&amp;p_rloc=&amp;p_tloc=&amp;p_ploc=&amp;pg=1&amp;p_tac=&amp;ti=34&amp;pt=1&amp;ch=5&amp;rl=22" TargetMode="External"/><Relationship Id="rId3" Type="http://schemas.openxmlformats.org/officeDocument/2006/relationships/notesSlide" Target="../notesSlides/notesSlide16.xml"/><Relationship Id="rId7" Type="http://schemas.openxmlformats.org/officeDocument/2006/relationships/hyperlink" Target="http://www.irs.gov/" TargetMode="External"/><Relationship Id="rId2" Type="http://schemas.openxmlformats.org/officeDocument/2006/relationships/slideLayout" Target="../slideLayouts/slideLayout13.xml"/><Relationship Id="rId1" Type="http://schemas.openxmlformats.org/officeDocument/2006/relationships/tags" Target="../tags/tag27.xml"/><Relationship Id="rId6" Type="http://schemas.openxmlformats.org/officeDocument/2006/relationships/hyperlink" Target="http://www.irs.gov/pub/irs-pdf/p5137.pdf" TargetMode="External"/><Relationship Id="rId5" Type="http://schemas.openxmlformats.org/officeDocument/2006/relationships/hyperlink" Target="http://www.lbb.state.tx.us/Documents/GAA/General_Appropriations_Act_2014-15.pdf" TargetMode="External"/><Relationship Id="rId4" Type="http://schemas.openxmlformats.org/officeDocument/2006/relationships/hyperlink" Target="http://utsa.edu/financialaffairs/opguidelines/" TargetMode="External"/><Relationship Id="rId9" Type="http://schemas.openxmlformats.org/officeDocument/2006/relationships/hyperlink" Target="http://www.statutes.legis.state.tx.us/Docs/GV/pdf/GV.660.pdf"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www.utsystem.edu/bor/rules/20000Series/20801.pdf" TargetMode="External"/><Relationship Id="rId2" Type="http://schemas.openxmlformats.org/officeDocument/2006/relationships/slideLayout" Target="../slideLayouts/slideLayout13.xml"/><Relationship Id="rId1" Type="http://schemas.openxmlformats.org/officeDocument/2006/relationships/tags" Target="../tags/tag28.xml"/><Relationship Id="rId6" Type="http://schemas.openxmlformats.org/officeDocument/2006/relationships/hyperlink" Target="http://www.gsa.gov/perdiem" TargetMode="External"/><Relationship Id="rId5" Type="http://schemas.openxmlformats.org/officeDocument/2006/relationships/hyperlink" Target="http://utsa.edu/financialaffairs/opguidelines/2.9.2.html" TargetMode="External"/><Relationship Id="rId4" Type="http://schemas.openxmlformats.org/officeDocument/2006/relationships/hyperlink" Target="http://utsa.edu/hop/chapter5/5-18.html" TargetMode="Externa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ags" Target="../tags/tag29.xml"/><Relationship Id="rId5" Type="http://schemas.microsoft.com/office/2007/relationships/hdphoto" Target="../media/hdphoto1.wdp"/><Relationship Id="rId4" Type="http://schemas.openxmlformats.org/officeDocument/2006/relationships/image" Target="../media/image28.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914400" y="4267200"/>
            <a:ext cx="10363200" cy="1219200"/>
          </a:xfrm>
        </p:spPr>
        <p:txBody>
          <a:bodyPr anchor="b">
            <a:normAutofit fontScale="90000"/>
          </a:bodyPr>
          <a:lstStyle/>
          <a:p>
            <a:r>
              <a:rPr lang="en-US" sz="5300" dirty="0" smtClean="0">
                <a:ln w="0"/>
              </a:rPr>
              <a:t>Travel Advance Process </a:t>
            </a:r>
            <a:br>
              <a:rPr lang="en-US" sz="5300" dirty="0" smtClean="0">
                <a:ln w="0"/>
              </a:rPr>
            </a:br>
            <a:r>
              <a:rPr lang="en-US" sz="5300" dirty="0" smtClean="0">
                <a:ln w="0"/>
              </a:rPr>
              <a:t>(PS 0309)</a:t>
            </a:r>
            <a:br>
              <a:rPr lang="en-US" sz="5300" dirty="0" smtClean="0">
                <a:ln w="0"/>
              </a:rPr>
            </a:br>
            <a:r>
              <a:rPr lang="en-US" sz="5300" dirty="0" smtClean="0">
                <a:ln w="0"/>
                <a:effectLst>
                  <a:outerShdw blurRad="38100" dist="19050" dir="2700000" algn="tl" rotWithShape="0">
                    <a:schemeClr val="dk1">
                      <a:alpha val="40000"/>
                    </a:schemeClr>
                  </a:outerShdw>
                </a:effectLst>
              </a:rPr>
              <a:t/>
            </a:r>
            <a:br>
              <a:rPr lang="en-US" sz="5300" dirty="0" smtClean="0">
                <a:ln w="0"/>
                <a:effectLst>
                  <a:outerShdw blurRad="38100" dist="19050" dir="2700000" algn="tl" rotWithShape="0">
                    <a:schemeClr val="dk1">
                      <a:alpha val="40000"/>
                    </a:schemeClr>
                  </a:outerShdw>
                </a:effectLst>
              </a:rPr>
            </a:br>
            <a:r>
              <a:rPr lang="en-US" sz="2200" dirty="0" smtClean="0">
                <a:ln w="0"/>
                <a:effectLst>
                  <a:outerShdw blurRad="38100" dist="19050" dir="2700000" algn="tl" rotWithShape="0">
                    <a:schemeClr val="dk1">
                      <a:alpha val="40000"/>
                    </a:schemeClr>
                  </a:outerShdw>
                </a:effectLst>
              </a:rPr>
              <a:t/>
            </a:r>
            <a:br>
              <a:rPr lang="en-US" sz="2200" dirty="0" smtClean="0">
                <a:ln w="0"/>
                <a:effectLst>
                  <a:outerShdw blurRad="38100" dist="19050" dir="2700000" algn="tl" rotWithShape="0">
                    <a:schemeClr val="dk1">
                      <a:alpha val="40000"/>
                    </a:schemeClr>
                  </a:outerShdw>
                </a:effectLst>
              </a:rPr>
            </a:br>
            <a:r>
              <a:rPr lang="en-US" sz="2200" dirty="0" smtClean="0">
                <a:ln w="0"/>
                <a:effectLst>
                  <a:outerShdw blurRad="38100" dist="19050" dir="2700000" algn="tl" rotWithShape="0">
                    <a:schemeClr val="dk1">
                      <a:alpha val="40000"/>
                    </a:schemeClr>
                  </a:outerShdw>
                </a:effectLst>
              </a:rPr>
              <a:t/>
            </a:r>
            <a:br>
              <a:rPr lang="en-US" sz="2200" dirty="0" smtClean="0">
                <a:ln w="0"/>
                <a:effectLst>
                  <a:outerShdw blurRad="38100" dist="19050" dir="2700000" algn="tl" rotWithShape="0">
                    <a:schemeClr val="dk1">
                      <a:alpha val="40000"/>
                    </a:schemeClr>
                  </a:outerShdw>
                </a:effectLst>
              </a:rPr>
            </a:br>
            <a:r>
              <a:rPr lang="en-US" sz="2200" dirty="0" smtClean="0">
                <a:ln w="0"/>
                <a:effectLst>
                  <a:outerShdw blurRad="38100" dist="19050" dir="2700000" algn="tl" rotWithShape="0">
                    <a:schemeClr val="dk1">
                      <a:alpha val="40000"/>
                    </a:schemeClr>
                  </a:outerShdw>
                </a:effectLst>
              </a:rPr>
              <a:t/>
            </a:r>
            <a:br>
              <a:rPr lang="en-US" sz="2200" dirty="0" smtClean="0">
                <a:ln w="0"/>
                <a:effectLst>
                  <a:outerShdw blurRad="38100" dist="19050" dir="2700000" algn="tl" rotWithShape="0">
                    <a:schemeClr val="dk1">
                      <a:alpha val="40000"/>
                    </a:schemeClr>
                  </a:outerShdw>
                </a:effectLst>
              </a:rPr>
            </a:br>
            <a:r>
              <a:rPr lang="en-US" sz="3100" dirty="0">
                <a:ln w="0"/>
              </a:rPr>
              <a:t>Disbursements &amp; Travel </a:t>
            </a:r>
            <a:r>
              <a:rPr lang="en-US" sz="3100" dirty="0" smtClean="0">
                <a:ln w="0"/>
              </a:rPr>
              <a:t>Services</a:t>
            </a:r>
            <a:br>
              <a:rPr lang="en-US" sz="3100" dirty="0" smtClean="0">
                <a:ln w="0"/>
              </a:rPr>
            </a:br>
            <a:r>
              <a:rPr lang="en-US" sz="3100" dirty="0">
                <a:ln w="0"/>
                <a:effectLst>
                  <a:outerShdw blurRad="38100" dist="19050" dir="2700000" algn="tl" rotWithShape="0">
                    <a:schemeClr val="dk1">
                      <a:alpha val="40000"/>
                    </a:schemeClr>
                  </a:outerShdw>
                </a:effectLst>
              </a:rPr>
              <a:t/>
            </a:r>
            <a:br>
              <a:rPr lang="en-US" sz="3100" dirty="0">
                <a:ln w="0"/>
                <a:effectLst>
                  <a:outerShdw blurRad="38100" dist="19050" dir="2700000" algn="tl" rotWithShape="0">
                    <a:schemeClr val="dk1">
                      <a:alpha val="40000"/>
                    </a:schemeClr>
                  </a:outerShdw>
                </a:effectLst>
              </a:rPr>
            </a:br>
            <a:r>
              <a:rPr lang="en-US" sz="3100" dirty="0" smtClean="0">
                <a:ln w="0"/>
                <a:hlinkClick r:id="rId4"/>
              </a:rPr>
              <a:t>disbursements.travel@utsa.edu</a:t>
            </a:r>
            <a:r>
              <a:rPr lang="en-US" sz="3100" dirty="0" smtClean="0">
                <a:ln w="0"/>
                <a:effectLst>
                  <a:outerShdw blurRad="38100" dist="19050" dir="2700000" algn="tl" rotWithShape="0">
                    <a:schemeClr val="dk1">
                      <a:alpha val="40000"/>
                    </a:schemeClr>
                  </a:outerShdw>
                </a:effectLst>
              </a:rPr>
              <a:t/>
            </a:r>
            <a:br>
              <a:rPr lang="en-US" sz="3100" dirty="0" smtClean="0">
                <a:ln w="0"/>
                <a:effectLst>
                  <a:outerShdw blurRad="38100" dist="19050" dir="2700000" algn="tl" rotWithShape="0">
                    <a:schemeClr val="dk1">
                      <a:alpha val="40000"/>
                    </a:schemeClr>
                  </a:outerShdw>
                </a:effectLst>
              </a:rPr>
            </a:br>
            <a:r>
              <a:rPr lang="en-US" sz="3100" dirty="0">
                <a:ln w="0"/>
                <a:effectLst>
                  <a:outerShdw blurRad="38100" dist="19050" dir="2700000" algn="tl" rotWithShape="0">
                    <a:schemeClr val="dk1">
                      <a:alpha val="40000"/>
                    </a:schemeClr>
                  </a:outerShdw>
                </a:effectLst>
              </a:rPr>
              <a:t/>
            </a:r>
            <a:br>
              <a:rPr lang="en-US" sz="3100" dirty="0">
                <a:ln w="0"/>
                <a:effectLst>
                  <a:outerShdw blurRad="38100" dist="19050" dir="2700000" algn="tl" rotWithShape="0">
                    <a:schemeClr val="dk1">
                      <a:alpha val="40000"/>
                    </a:schemeClr>
                  </a:outerShdw>
                </a:effectLst>
              </a:rPr>
            </a:br>
            <a:r>
              <a:rPr lang="en-US" sz="3100" dirty="0" smtClean="0">
                <a:ln w="0"/>
                <a:effectLst>
                  <a:outerShdw blurRad="38100" dist="19050" dir="2700000" algn="tl" rotWithShape="0">
                    <a:schemeClr val="dk1">
                      <a:alpha val="40000"/>
                    </a:schemeClr>
                  </a:outerShdw>
                </a:effectLst>
              </a:rPr>
              <a:t>(210) 458-4213 Main Line  -  (210) 458-4236 Fax Line</a:t>
            </a:r>
            <a:endParaRPr lang="en-US" sz="3100" dirty="0">
              <a:ln w="0"/>
              <a:effectLst>
                <a:outerShdw blurRad="38100" dist="19050" dir="2700000" algn="tl" rotWithShape="0">
                  <a:schemeClr val="dk1">
                    <a:alpha val="40000"/>
                  </a:schemeClr>
                </a:outerShdw>
              </a:effectLst>
              <a:latin typeface="Arial" pitchFamily="34" charset="0"/>
              <a:cs typeface="Arial" pitchFamily="34" charset="0"/>
            </a:endParaRPr>
          </a:p>
        </p:txBody>
      </p:sp>
      <p:sp>
        <p:nvSpPr>
          <p:cNvPr id="6" name="Text Placeholder 5"/>
          <p:cNvSpPr>
            <a:spLocks noGrp="1"/>
          </p:cNvSpPr>
          <p:nvPr>
            <p:ph type="body" sz="quarter" idx="10"/>
          </p:nvPr>
        </p:nvSpPr>
        <p:spPr/>
        <p:txBody>
          <a:bodyPr/>
          <a:lstStyle/>
          <a:p>
            <a:r>
              <a:rPr lang="en-US" dirty="0" smtClean="0"/>
              <a:t>Office of Financial Affairs	(http://</a:t>
            </a:r>
            <a:r>
              <a:rPr lang="en-US" i="1" dirty="0" smtClean="0"/>
              <a:t>www.utsa.edu/financialaffairs</a:t>
            </a:r>
            <a:r>
              <a:rPr lang="en-US" dirty="0" smtClean="0"/>
              <a:t>/)</a:t>
            </a:r>
          </a:p>
        </p:txBody>
      </p:sp>
      <p:sp>
        <p:nvSpPr>
          <p:cNvPr id="4" name="Slide Number Placeholder 3"/>
          <p:cNvSpPr>
            <a:spLocks noGrp="1"/>
          </p:cNvSpPr>
          <p:nvPr>
            <p:ph type="sldNum" sz="quarter" idx="11"/>
          </p:nvPr>
        </p:nvSpPr>
        <p:spPr>
          <a:prstGeom prst="rect">
            <a:avLst/>
          </a:prstGeom>
        </p:spPr>
        <p:txBody>
          <a:bodyPr/>
          <a:lstStyle/>
          <a:p>
            <a:fld id="{0C530F81-4EC3-421B-AB04-CABC2D3EF78B}" type="slidenum">
              <a:rPr lang="en-US" smtClean="0"/>
              <a:pPr/>
              <a:t>1</a:t>
            </a:fld>
            <a:endParaRPr lang="en-US" dirty="0"/>
          </a:p>
        </p:txBody>
      </p:sp>
      <p:sp>
        <p:nvSpPr>
          <p:cNvPr id="2" name="TextBox 1"/>
          <p:cNvSpPr txBox="1"/>
          <p:nvPr/>
        </p:nvSpPr>
        <p:spPr>
          <a:xfrm>
            <a:off x="9220200" y="5614206"/>
            <a:ext cx="1905000" cy="369332"/>
          </a:xfrm>
          <a:prstGeom prst="rect">
            <a:avLst/>
          </a:prstGeom>
          <a:noFill/>
        </p:spPr>
        <p:txBody>
          <a:bodyPr wrap="square" rtlCol="0">
            <a:spAutoFit/>
          </a:bodyPr>
          <a:lstStyle/>
          <a:p>
            <a:r>
              <a:rPr lang="en-US" b="1" dirty="0" smtClean="0">
                <a:solidFill>
                  <a:schemeClr val="accent6">
                    <a:lumMod val="75000"/>
                  </a:schemeClr>
                </a:solidFill>
                <a:latin typeface="Arial" pitchFamily="34" charset="0"/>
                <a:cs typeface="Arial" pitchFamily="34" charset="0"/>
              </a:rPr>
              <a:t>November 2019</a:t>
            </a:r>
            <a:endParaRPr lang="en-US" b="1" dirty="0">
              <a:solidFill>
                <a:schemeClr val="accent6">
                  <a:lumMod val="75000"/>
                </a:schemeClr>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378507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55634"/>
            <a:ext cx="10972800" cy="1112838"/>
          </a:xfrm>
        </p:spPr>
        <p:txBody>
          <a:bodyPr/>
          <a:lstStyle/>
          <a:p>
            <a:pPr algn="ctr"/>
            <a:r>
              <a:rPr lang="en-US" dirty="0">
                <a:solidFill>
                  <a:schemeClr val="tx1"/>
                </a:solidFill>
              </a:rPr>
              <a:t>Requirements and Eligibility (</a:t>
            </a:r>
            <a:r>
              <a:rPr lang="en-US" dirty="0" smtClean="0">
                <a:solidFill>
                  <a:schemeClr val="tx1"/>
                </a:solidFill>
              </a:rPr>
              <a:t>cont’d)</a:t>
            </a:r>
            <a:endParaRPr lang="en-US" dirty="0">
              <a:solidFill>
                <a:schemeClr val="tx1"/>
              </a:solidFill>
            </a:endParaRPr>
          </a:p>
        </p:txBody>
      </p:sp>
      <p:sp>
        <p:nvSpPr>
          <p:cNvPr id="3" name="Content Placeholder 2"/>
          <p:cNvSpPr>
            <a:spLocks noGrp="1"/>
          </p:cNvSpPr>
          <p:nvPr>
            <p:ph idx="1"/>
          </p:nvPr>
        </p:nvSpPr>
        <p:spPr>
          <a:xfrm>
            <a:off x="609600" y="1768473"/>
            <a:ext cx="10972800" cy="4708528"/>
          </a:xfrm>
        </p:spPr>
        <p:txBody>
          <a:bodyPr>
            <a:normAutofit/>
          </a:bodyPr>
          <a:lstStyle/>
          <a:p>
            <a:pPr lvl="1">
              <a:buFont typeface="Arial" pitchFamily="34" charset="0"/>
              <a:buChar char="•"/>
              <a:defRPr/>
            </a:pPr>
            <a:r>
              <a:rPr lang="en-US" sz="3200" dirty="0">
                <a:solidFill>
                  <a:schemeClr val="tx1"/>
                </a:solidFill>
              </a:rPr>
              <a:t>Student Advance Responsible Party</a:t>
            </a:r>
          </a:p>
          <a:p>
            <a:pPr lvl="3">
              <a:buFont typeface="Arial" pitchFamily="34" charset="0"/>
              <a:buChar char="•"/>
              <a:defRPr/>
            </a:pPr>
            <a:r>
              <a:rPr lang="en-US" sz="2400" dirty="0">
                <a:solidFill>
                  <a:schemeClr val="tx1"/>
                </a:solidFill>
              </a:rPr>
              <a:t>Typically accompany the student travelers on trip, but not required</a:t>
            </a:r>
          </a:p>
          <a:p>
            <a:pPr lvl="3">
              <a:buFont typeface="Arial" pitchFamily="34" charset="0"/>
              <a:buChar char="•"/>
              <a:defRPr/>
            </a:pPr>
            <a:r>
              <a:rPr lang="en-US" sz="2400" dirty="0">
                <a:solidFill>
                  <a:schemeClr val="tx1"/>
                </a:solidFill>
              </a:rPr>
              <a:t>Requires a TA, </a:t>
            </a:r>
            <a:r>
              <a:rPr lang="en-US" sz="2400" b="1" u="sng" dirty="0">
                <a:solidFill>
                  <a:schemeClr val="tx1"/>
                </a:solidFill>
              </a:rPr>
              <a:t>if</a:t>
            </a:r>
            <a:r>
              <a:rPr lang="en-US" sz="2400" dirty="0">
                <a:solidFill>
                  <a:schemeClr val="tx1"/>
                </a:solidFill>
              </a:rPr>
              <a:t> traveling with student(s)</a:t>
            </a:r>
          </a:p>
          <a:p>
            <a:pPr lvl="3">
              <a:buFont typeface="Arial" pitchFamily="34" charset="0"/>
              <a:buChar char="•"/>
              <a:defRPr/>
            </a:pPr>
            <a:r>
              <a:rPr lang="en-US" sz="2400" dirty="0">
                <a:solidFill>
                  <a:schemeClr val="tx1"/>
                </a:solidFill>
              </a:rPr>
              <a:t>Does not affect employees request for travel advance, if applicable</a:t>
            </a:r>
          </a:p>
          <a:p>
            <a:pPr lvl="3">
              <a:buFont typeface="Arial" pitchFamily="34" charset="0"/>
              <a:buChar char="•"/>
              <a:defRPr/>
            </a:pPr>
            <a:r>
              <a:rPr lang="en-US" sz="2400" dirty="0">
                <a:solidFill>
                  <a:schemeClr val="tx1"/>
                </a:solidFill>
              </a:rPr>
              <a:t>Responsible for the usage and reconciliation of monies </a:t>
            </a:r>
            <a:r>
              <a:rPr lang="en-US" sz="2400" dirty="0" smtClean="0">
                <a:solidFill>
                  <a:schemeClr val="tx1"/>
                </a:solidFill>
              </a:rPr>
              <a:t>disbursed</a:t>
            </a:r>
          </a:p>
          <a:p>
            <a:pPr lvl="3">
              <a:buFont typeface="Arial" pitchFamily="34" charset="0"/>
              <a:buChar char="•"/>
              <a:defRPr/>
            </a:pPr>
            <a:r>
              <a:rPr lang="en-US" sz="2400" dirty="0" smtClean="0">
                <a:solidFill>
                  <a:schemeClr val="tx1"/>
                </a:solidFill>
              </a:rPr>
              <a:t>Explains requirements to students and assure funds are used for allowable travel cost</a:t>
            </a:r>
          </a:p>
          <a:p>
            <a:pPr marL="1371600" lvl="3" indent="0">
              <a:buNone/>
              <a:defRPr/>
            </a:pPr>
            <a:endParaRPr lang="en-US" sz="2400" dirty="0">
              <a:solidFill>
                <a:schemeClr val="tx1"/>
              </a:solidFill>
            </a:endParaRPr>
          </a:p>
          <a:p>
            <a:pPr lvl="1">
              <a:buFont typeface="Arial" pitchFamily="34" charset="0"/>
              <a:buChar char="•"/>
              <a:defRPr/>
            </a:pPr>
            <a:r>
              <a:rPr lang="en-US" sz="3200" dirty="0">
                <a:solidFill>
                  <a:schemeClr val="tx1"/>
                </a:solidFill>
              </a:rPr>
              <a:t>Complete the </a:t>
            </a:r>
            <a:r>
              <a:rPr lang="en-US" sz="3200" dirty="0" smtClean="0">
                <a:solidFill>
                  <a:schemeClr val="tx1"/>
                </a:solidFill>
              </a:rPr>
              <a:t>electronic CA in PS or TAR (attach to Non-PO voucher if group travel) or TAC</a:t>
            </a:r>
            <a:endParaRPr lang="en-US" sz="3200" dirty="0">
              <a:solidFill>
                <a:schemeClr val="tx1"/>
              </a:solidFill>
            </a:endParaRPr>
          </a:p>
          <a:p>
            <a:pPr lvl="3">
              <a:buFont typeface="Arial" pitchFamily="34" charset="0"/>
              <a:buChar char="•"/>
              <a:defRPr/>
            </a:pPr>
            <a:r>
              <a:rPr lang="en-US" sz="2400" dirty="0">
                <a:solidFill>
                  <a:schemeClr val="tx1"/>
                </a:solidFill>
              </a:rPr>
              <a:t>Preferred method of payment is Travel Advance Card (TAC)</a:t>
            </a:r>
          </a:p>
          <a:p>
            <a:endParaRPr lang="en-US" dirty="0">
              <a:solidFill>
                <a:schemeClr val="tx1"/>
              </a:solidFill>
            </a:endParaRPr>
          </a:p>
        </p:txBody>
      </p:sp>
      <p:sp>
        <p:nvSpPr>
          <p:cNvPr id="4" name="Slide Number Placeholder 3"/>
          <p:cNvSpPr>
            <a:spLocks noGrp="1"/>
          </p:cNvSpPr>
          <p:nvPr>
            <p:ph type="sldNum" sz="quarter" idx="12"/>
          </p:nvPr>
        </p:nvSpPr>
        <p:spPr/>
        <p:txBody>
          <a:bodyPr/>
          <a:lstStyle/>
          <a:p>
            <a:fld id="{0C530F81-4EC3-421B-AB04-CABC2D3EF78B}" type="slidenum">
              <a:rPr lang="en-US" smtClean="0"/>
              <a:pPr/>
              <a:t>10</a:t>
            </a:fld>
            <a:endParaRPr lang="en-US" dirty="0"/>
          </a:p>
        </p:txBody>
      </p:sp>
      <p:sp>
        <p:nvSpPr>
          <p:cNvPr id="6" name="Text Placeholder 5"/>
          <p:cNvSpPr txBox="1">
            <a:spLocks/>
          </p:cNvSpPr>
          <p:nvPr/>
        </p:nvSpPr>
        <p:spPr>
          <a:xfrm>
            <a:off x="347134" y="6480676"/>
            <a:ext cx="11497733" cy="3773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Office of Financial Affairs				   	            Disbursements &amp; Travel Services Office</a:t>
            </a:r>
          </a:p>
        </p:txBody>
      </p:sp>
    </p:spTree>
    <p:extLst>
      <p:ext uri="{BB962C8B-B14F-4D97-AF65-F5344CB8AC3E}">
        <p14:creationId xmlns:p14="http://schemas.microsoft.com/office/powerpoint/2010/main" val="2899265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10972800" cy="1112838"/>
          </a:xfrm>
        </p:spPr>
        <p:txBody>
          <a:bodyPr/>
          <a:lstStyle/>
          <a:p>
            <a:pPr algn="ctr"/>
            <a:r>
              <a:rPr lang="en-US" dirty="0">
                <a:solidFill>
                  <a:schemeClr val="tx1"/>
                </a:solidFill>
              </a:rPr>
              <a:t>Requirements and Eligibility </a:t>
            </a:r>
            <a:r>
              <a:rPr lang="en-US" sz="3600" dirty="0">
                <a:solidFill>
                  <a:schemeClr val="tx1"/>
                </a:solidFill>
              </a:rPr>
              <a:t>(</a:t>
            </a:r>
            <a:r>
              <a:rPr lang="en-US" sz="3600" dirty="0" smtClean="0">
                <a:solidFill>
                  <a:schemeClr val="tx1"/>
                </a:solidFill>
              </a:rPr>
              <a:t>cont’d)</a:t>
            </a:r>
            <a:endParaRPr lang="en-US" dirty="0">
              <a:solidFill>
                <a:schemeClr val="tx1"/>
              </a:solidFill>
            </a:endParaRPr>
          </a:p>
        </p:txBody>
      </p:sp>
      <p:sp>
        <p:nvSpPr>
          <p:cNvPr id="3" name="Content Placeholder 2"/>
          <p:cNvSpPr>
            <a:spLocks noGrp="1"/>
          </p:cNvSpPr>
          <p:nvPr>
            <p:ph idx="1"/>
          </p:nvPr>
        </p:nvSpPr>
        <p:spPr>
          <a:xfrm>
            <a:off x="609600" y="1798639"/>
            <a:ext cx="10972800" cy="4708528"/>
          </a:xfrm>
        </p:spPr>
        <p:txBody>
          <a:bodyPr/>
          <a:lstStyle/>
          <a:p>
            <a:pPr lvl="1">
              <a:buFont typeface="Arial" pitchFamily="34" charset="0"/>
              <a:buChar char="•"/>
              <a:defRPr/>
            </a:pPr>
            <a:r>
              <a:rPr lang="en-US" sz="2600" dirty="0">
                <a:solidFill>
                  <a:schemeClr val="tx1"/>
                </a:solidFill>
              </a:rPr>
              <a:t>Settle the travel advance within 30 days after trip return date </a:t>
            </a:r>
          </a:p>
          <a:p>
            <a:pPr lvl="1">
              <a:buNone/>
              <a:defRPr/>
            </a:pPr>
            <a:endParaRPr lang="en-US" sz="2600" dirty="0">
              <a:solidFill>
                <a:schemeClr val="tx1"/>
              </a:solidFill>
            </a:endParaRPr>
          </a:p>
          <a:p>
            <a:pPr lvl="1">
              <a:buFont typeface="Arial" pitchFamily="34" charset="0"/>
              <a:buChar char="•"/>
              <a:defRPr/>
            </a:pPr>
            <a:r>
              <a:rPr lang="en-US" sz="2600" dirty="0">
                <a:solidFill>
                  <a:schemeClr val="tx1"/>
                </a:solidFill>
              </a:rPr>
              <a:t>If travel is in progress and payment to Citibank is </a:t>
            </a:r>
            <a:r>
              <a:rPr lang="en-US" sz="2600" dirty="0" smtClean="0">
                <a:solidFill>
                  <a:schemeClr val="tx1"/>
                </a:solidFill>
              </a:rPr>
              <a:t>due </a:t>
            </a:r>
          </a:p>
          <a:p>
            <a:pPr lvl="2">
              <a:defRPr/>
            </a:pPr>
            <a:r>
              <a:rPr lang="en-US" sz="2300" dirty="0" smtClean="0">
                <a:solidFill>
                  <a:schemeClr val="tx1"/>
                </a:solidFill>
              </a:rPr>
              <a:t>Create a Non- </a:t>
            </a:r>
            <a:r>
              <a:rPr lang="en-US" sz="2300" dirty="0">
                <a:solidFill>
                  <a:schemeClr val="tx1"/>
                </a:solidFill>
              </a:rPr>
              <a:t>PO </a:t>
            </a:r>
            <a:r>
              <a:rPr lang="en-US" sz="2300" dirty="0" smtClean="0">
                <a:solidFill>
                  <a:schemeClr val="tx1"/>
                </a:solidFill>
              </a:rPr>
              <a:t>Voucher in PS</a:t>
            </a:r>
          </a:p>
          <a:p>
            <a:pPr lvl="2">
              <a:defRPr/>
            </a:pPr>
            <a:r>
              <a:rPr lang="en-US" sz="2300" dirty="0" smtClean="0">
                <a:solidFill>
                  <a:schemeClr val="tx1"/>
                </a:solidFill>
              </a:rPr>
              <a:t>Attach a </a:t>
            </a:r>
            <a:r>
              <a:rPr lang="en-US" sz="2300" dirty="0">
                <a:solidFill>
                  <a:schemeClr val="tx1"/>
                </a:solidFill>
              </a:rPr>
              <a:t>copy of the TAC statement </a:t>
            </a:r>
            <a:endParaRPr lang="en-US" sz="2300" dirty="0" smtClean="0">
              <a:solidFill>
                <a:schemeClr val="tx1"/>
              </a:solidFill>
            </a:endParaRPr>
          </a:p>
          <a:p>
            <a:pPr lvl="2">
              <a:defRPr/>
            </a:pPr>
            <a:r>
              <a:rPr lang="en-US" sz="2300" dirty="0" smtClean="0">
                <a:solidFill>
                  <a:schemeClr val="tx1"/>
                </a:solidFill>
              </a:rPr>
              <a:t>Submit for approval by the </a:t>
            </a:r>
            <a:r>
              <a:rPr lang="en-US" sz="2300" dirty="0">
                <a:solidFill>
                  <a:schemeClr val="tx1"/>
                </a:solidFill>
              </a:rPr>
              <a:t>UTSA established due </a:t>
            </a:r>
            <a:r>
              <a:rPr lang="en-US" sz="2300" dirty="0" smtClean="0">
                <a:solidFill>
                  <a:schemeClr val="tx1"/>
                </a:solidFill>
              </a:rPr>
              <a:t>date</a:t>
            </a:r>
          </a:p>
          <a:p>
            <a:pPr lvl="2">
              <a:defRPr/>
            </a:pPr>
            <a:r>
              <a:rPr lang="en-US" sz="2300" dirty="0" smtClean="0">
                <a:solidFill>
                  <a:schemeClr val="tx1"/>
                </a:solidFill>
              </a:rPr>
              <a:t>20th </a:t>
            </a:r>
            <a:r>
              <a:rPr lang="en-US" sz="2300" dirty="0">
                <a:solidFill>
                  <a:schemeClr val="tx1"/>
                </a:solidFill>
              </a:rPr>
              <a:t>of each </a:t>
            </a:r>
            <a:r>
              <a:rPr lang="en-US" sz="2300" dirty="0" smtClean="0">
                <a:solidFill>
                  <a:schemeClr val="tx1"/>
                </a:solidFill>
              </a:rPr>
              <a:t>month </a:t>
            </a:r>
            <a:r>
              <a:rPr lang="en-US" sz="2300" i="1" dirty="0" smtClean="0">
                <a:solidFill>
                  <a:schemeClr val="tx1"/>
                </a:solidFill>
              </a:rPr>
              <a:t>(regardless if travel is complete)</a:t>
            </a:r>
            <a:endParaRPr lang="en-US" sz="2300" i="1" dirty="0">
              <a:solidFill>
                <a:schemeClr val="tx1"/>
              </a:solidFill>
            </a:endParaRPr>
          </a:p>
          <a:p>
            <a:pPr marL="0" indent="0">
              <a:buNone/>
            </a:pPr>
            <a:endParaRPr lang="en-US" dirty="0" smtClean="0">
              <a:solidFill>
                <a:schemeClr val="tx1"/>
              </a:solidFill>
            </a:endParaRPr>
          </a:p>
          <a:p>
            <a:pPr lvl="1"/>
            <a:r>
              <a:rPr lang="en-US" sz="2600" dirty="0" smtClean="0">
                <a:solidFill>
                  <a:schemeClr val="tx1"/>
                </a:solidFill>
              </a:rPr>
              <a:t>TACs not settled by the due date will pay from the default Cost Center and are considered non-compliant</a:t>
            </a:r>
            <a:endParaRPr lang="en-US" sz="2600" dirty="0">
              <a:solidFill>
                <a:schemeClr val="tx1"/>
              </a:solidFill>
            </a:endParaRPr>
          </a:p>
        </p:txBody>
      </p:sp>
      <p:sp>
        <p:nvSpPr>
          <p:cNvPr id="4" name="Slide Number Placeholder 3"/>
          <p:cNvSpPr>
            <a:spLocks noGrp="1"/>
          </p:cNvSpPr>
          <p:nvPr>
            <p:ph type="sldNum" sz="quarter" idx="12"/>
          </p:nvPr>
        </p:nvSpPr>
        <p:spPr/>
        <p:txBody>
          <a:bodyPr/>
          <a:lstStyle/>
          <a:p>
            <a:fld id="{0C530F81-4EC3-421B-AB04-CABC2D3EF78B}" type="slidenum">
              <a:rPr lang="en-US" smtClean="0"/>
              <a:pPr/>
              <a:t>11</a:t>
            </a:fld>
            <a:endParaRPr lang="en-US" dirty="0"/>
          </a:p>
        </p:txBody>
      </p:sp>
      <p:sp>
        <p:nvSpPr>
          <p:cNvPr id="6" name="Text Placeholder 5"/>
          <p:cNvSpPr txBox="1">
            <a:spLocks/>
          </p:cNvSpPr>
          <p:nvPr/>
        </p:nvSpPr>
        <p:spPr>
          <a:xfrm>
            <a:off x="347134" y="6480676"/>
            <a:ext cx="11497733" cy="3773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Office of Financial Affairs				   	            Disbursements &amp; Travel Services Office</a:t>
            </a:r>
          </a:p>
        </p:txBody>
      </p:sp>
    </p:spTree>
    <p:extLst>
      <p:ext uri="{BB962C8B-B14F-4D97-AF65-F5344CB8AC3E}">
        <p14:creationId xmlns:p14="http://schemas.microsoft.com/office/powerpoint/2010/main" val="3001542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08034"/>
            <a:ext cx="10972800" cy="1112838"/>
          </a:xfrm>
        </p:spPr>
        <p:txBody>
          <a:bodyPr/>
          <a:lstStyle/>
          <a:p>
            <a:pPr algn="ctr"/>
            <a:r>
              <a:rPr lang="en-US" dirty="0">
                <a:solidFill>
                  <a:schemeClr val="tx1"/>
                </a:solidFill>
              </a:rPr>
              <a:t>Requirements and Eligibility </a:t>
            </a:r>
            <a:r>
              <a:rPr lang="en-US" sz="3600" dirty="0">
                <a:solidFill>
                  <a:schemeClr val="tx1"/>
                </a:solidFill>
              </a:rPr>
              <a:t>(</a:t>
            </a:r>
            <a:r>
              <a:rPr lang="en-US" sz="3600" dirty="0" smtClean="0">
                <a:solidFill>
                  <a:schemeClr val="tx1"/>
                </a:solidFill>
              </a:rPr>
              <a:t>cont’d)</a:t>
            </a:r>
            <a:endParaRPr lang="en-US" dirty="0">
              <a:solidFill>
                <a:schemeClr val="tx1"/>
              </a:solidFill>
            </a:endParaRPr>
          </a:p>
        </p:txBody>
      </p:sp>
      <p:sp>
        <p:nvSpPr>
          <p:cNvPr id="3" name="Content Placeholder 2"/>
          <p:cNvSpPr>
            <a:spLocks noGrp="1"/>
          </p:cNvSpPr>
          <p:nvPr>
            <p:ph idx="1"/>
          </p:nvPr>
        </p:nvSpPr>
        <p:spPr>
          <a:xfrm>
            <a:off x="609600" y="2103437"/>
            <a:ext cx="10972800" cy="4525963"/>
          </a:xfrm>
        </p:spPr>
        <p:txBody>
          <a:bodyPr>
            <a:normAutofit/>
          </a:bodyPr>
          <a:lstStyle/>
          <a:p>
            <a:pPr lvl="1">
              <a:buFont typeface="Arial" pitchFamily="34" charset="0"/>
              <a:buChar char="•"/>
              <a:defRPr/>
            </a:pPr>
            <a:r>
              <a:rPr lang="en-US" sz="2800" dirty="0" smtClean="0">
                <a:solidFill>
                  <a:schemeClr val="tx1"/>
                </a:solidFill>
              </a:rPr>
              <a:t>Most common types of group travel:</a:t>
            </a:r>
            <a:endParaRPr lang="en-US" sz="2800" dirty="0">
              <a:solidFill>
                <a:schemeClr val="tx1"/>
              </a:solidFill>
            </a:endParaRPr>
          </a:p>
          <a:p>
            <a:pPr lvl="2">
              <a:defRPr/>
            </a:pPr>
            <a:r>
              <a:rPr lang="en-US" sz="2400" dirty="0">
                <a:solidFill>
                  <a:schemeClr val="tx1"/>
                </a:solidFill>
              </a:rPr>
              <a:t>Study </a:t>
            </a:r>
            <a:r>
              <a:rPr lang="en-US" sz="2400" dirty="0" smtClean="0">
                <a:solidFill>
                  <a:schemeClr val="tx1"/>
                </a:solidFill>
              </a:rPr>
              <a:t>Abroad</a:t>
            </a:r>
            <a:endParaRPr lang="en-US" sz="2400" dirty="0">
              <a:solidFill>
                <a:schemeClr val="tx1"/>
              </a:solidFill>
            </a:endParaRPr>
          </a:p>
          <a:p>
            <a:pPr lvl="2">
              <a:defRPr/>
            </a:pPr>
            <a:r>
              <a:rPr lang="en-US" sz="2400" dirty="0" smtClean="0">
                <a:solidFill>
                  <a:schemeClr val="tx1"/>
                </a:solidFill>
              </a:rPr>
              <a:t>Athletics</a:t>
            </a:r>
            <a:endParaRPr lang="en-US" sz="2400" dirty="0">
              <a:solidFill>
                <a:schemeClr val="tx1"/>
              </a:solidFill>
            </a:endParaRPr>
          </a:p>
          <a:p>
            <a:pPr lvl="2">
              <a:defRPr/>
            </a:pPr>
            <a:r>
              <a:rPr lang="en-US" sz="2400" dirty="0">
                <a:solidFill>
                  <a:schemeClr val="tx1"/>
                </a:solidFill>
              </a:rPr>
              <a:t>Research </a:t>
            </a:r>
            <a:r>
              <a:rPr lang="en-US" sz="2400" dirty="0" smtClean="0">
                <a:solidFill>
                  <a:schemeClr val="tx1"/>
                </a:solidFill>
              </a:rPr>
              <a:t>(e.g. Anthropology, etc.)</a:t>
            </a:r>
            <a:endParaRPr lang="en-US" sz="2400" dirty="0">
              <a:solidFill>
                <a:schemeClr val="tx1"/>
              </a:solidFill>
            </a:endParaRPr>
          </a:p>
          <a:p>
            <a:pPr lvl="2">
              <a:defRPr/>
            </a:pPr>
            <a:r>
              <a:rPr lang="en-US" sz="2400" dirty="0">
                <a:solidFill>
                  <a:schemeClr val="tx1"/>
                </a:solidFill>
              </a:rPr>
              <a:t>Student </a:t>
            </a:r>
            <a:r>
              <a:rPr lang="en-US" sz="2400" dirty="0" smtClean="0">
                <a:solidFill>
                  <a:schemeClr val="tx1"/>
                </a:solidFill>
              </a:rPr>
              <a:t>Activities (e.g. Civil Rights Tour, attend group conferences, etc.)</a:t>
            </a:r>
            <a:endParaRPr lang="en-US" sz="2400" dirty="0">
              <a:solidFill>
                <a:schemeClr val="tx1"/>
              </a:solidFill>
            </a:endParaRPr>
          </a:p>
          <a:p>
            <a:pPr lvl="2">
              <a:defRPr/>
            </a:pPr>
            <a:r>
              <a:rPr lang="en-US" sz="2400" dirty="0">
                <a:solidFill>
                  <a:schemeClr val="tx1"/>
                </a:solidFill>
              </a:rPr>
              <a:t>Group </a:t>
            </a:r>
            <a:r>
              <a:rPr lang="en-US" sz="2400" dirty="0" smtClean="0">
                <a:solidFill>
                  <a:schemeClr val="tx1"/>
                </a:solidFill>
              </a:rPr>
              <a:t>travel</a:t>
            </a:r>
            <a:endParaRPr lang="en-US" sz="2400" dirty="0">
              <a:solidFill>
                <a:schemeClr val="tx1"/>
              </a:solidFill>
            </a:endParaRPr>
          </a:p>
        </p:txBody>
      </p:sp>
      <p:sp>
        <p:nvSpPr>
          <p:cNvPr id="4" name="Slide Number Placeholder 3"/>
          <p:cNvSpPr>
            <a:spLocks noGrp="1"/>
          </p:cNvSpPr>
          <p:nvPr>
            <p:ph type="sldNum" sz="quarter" idx="12"/>
          </p:nvPr>
        </p:nvSpPr>
        <p:spPr/>
        <p:txBody>
          <a:bodyPr/>
          <a:lstStyle/>
          <a:p>
            <a:fld id="{0C530F81-4EC3-421B-AB04-CABC2D3EF78B}" type="slidenum">
              <a:rPr lang="en-US" smtClean="0"/>
              <a:pPr/>
              <a:t>12</a:t>
            </a:fld>
            <a:endParaRPr lang="en-US" dirty="0"/>
          </a:p>
        </p:txBody>
      </p:sp>
      <p:sp>
        <p:nvSpPr>
          <p:cNvPr id="6" name="Text Placeholder 5"/>
          <p:cNvSpPr txBox="1">
            <a:spLocks/>
          </p:cNvSpPr>
          <p:nvPr/>
        </p:nvSpPr>
        <p:spPr>
          <a:xfrm>
            <a:off x="347134" y="6480676"/>
            <a:ext cx="11497733" cy="3773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Office of Financial Affairs				   	            Disbursements &amp; Travel Services Office</a:t>
            </a:r>
          </a:p>
        </p:txBody>
      </p:sp>
    </p:spTree>
    <p:extLst>
      <p:ext uri="{BB962C8B-B14F-4D97-AF65-F5344CB8AC3E}">
        <p14:creationId xmlns:p14="http://schemas.microsoft.com/office/powerpoint/2010/main" val="422700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972800" cy="1112838"/>
          </a:xfrm>
        </p:spPr>
        <p:txBody>
          <a:bodyPr anchor="ctr"/>
          <a:lstStyle/>
          <a:p>
            <a:pPr algn="ctr"/>
            <a:r>
              <a:rPr lang="en-US" dirty="0" smtClean="0">
                <a:solidFill>
                  <a:schemeClr val="tx1"/>
                </a:solidFill>
              </a:rPr>
              <a:t>Allowable Expenses</a:t>
            </a:r>
            <a:endParaRPr lang="en-US" dirty="0">
              <a:solidFill>
                <a:schemeClr val="tx1"/>
              </a:solidFill>
            </a:endParaRPr>
          </a:p>
        </p:txBody>
      </p:sp>
      <p:sp>
        <p:nvSpPr>
          <p:cNvPr id="3" name="Content Placeholder 2"/>
          <p:cNvSpPr>
            <a:spLocks noGrp="1"/>
          </p:cNvSpPr>
          <p:nvPr>
            <p:ph idx="1"/>
          </p:nvPr>
        </p:nvSpPr>
        <p:spPr>
          <a:xfrm>
            <a:off x="609600" y="1905000"/>
            <a:ext cx="10972800" cy="4373563"/>
          </a:xfrm>
        </p:spPr>
        <p:txBody>
          <a:bodyPr/>
          <a:lstStyle/>
          <a:p>
            <a:pPr>
              <a:defRPr/>
            </a:pPr>
            <a:r>
              <a:rPr lang="en-US" dirty="0">
                <a:solidFill>
                  <a:schemeClr val="tx1"/>
                </a:solidFill>
              </a:rPr>
              <a:t>Meals and Incidentals (M&amp;IE)</a:t>
            </a:r>
          </a:p>
          <a:p>
            <a:pPr>
              <a:defRPr/>
            </a:pPr>
            <a:r>
              <a:rPr lang="en-US" dirty="0">
                <a:solidFill>
                  <a:schemeClr val="tx1"/>
                </a:solidFill>
              </a:rPr>
              <a:t>Lodging Expenses</a:t>
            </a:r>
          </a:p>
          <a:p>
            <a:pPr>
              <a:defRPr/>
            </a:pPr>
            <a:r>
              <a:rPr lang="en-US" dirty="0">
                <a:solidFill>
                  <a:schemeClr val="tx1"/>
                </a:solidFill>
              </a:rPr>
              <a:t>Registration</a:t>
            </a:r>
          </a:p>
          <a:p>
            <a:pPr>
              <a:defRPr/>
            </a:pPr>
            <a:r>
              <a:rPr lang="en-US" dirty="0">
                <a:solidFill>
                  <a:schemeClr val="tx1"/>
                </a:solidFill>
              </a:rPr>
              <a:t>Transportation</a:t>
            </a:r>
          </a:p>
          <a:p>
            <a:pPr>
              <a:defRPr/>
            </a:pPr>
            <a:r>
              <a:rPr lang="en-US" dirty="0">
                <a:solidFill>
                  <a:schemeClr val="tx1"/>
                </a:solidFill>
              </a:rPr>
              <a:t>Student </a:t>
            </a:r>
            <a:r>
              <a:rPr lang="en-US" dirty="0" smtClean="0">
                <a:solidFill>
                  <a:schemeClr val="tx1"/>
                </a:solidFill>
              </a:rPr>
              <a:t>Athletic Team / Group </a:t>
            </a:r>
            <a:r>
              <a:rPr lang="en-US" dirty="0">
                <a:solidFill>
                  <a:schemeClr val="tx1"/>
                </a:solidFill>
              </a:rPr>
              <a:t>Travel </a:t>
            </a:r>
          </a:p>
          <a:p>
            <a:pPr>
              <a:defRPr/>
            </a:pPr>
            <a:r>
              <a:rPr lang="en-US" dirty="0">
                <a:solidFill>
                  <a:schemeClr val="tx1"/>
                </a:solidFill>
              </a:rPr>
              <a:t>Other expenses (excluding mileage)</a:t>
            </a:r>
          </a:p>
          <a:p>
            <a:pPr marL="0" indent="0">
              <a:buNone/>
              <a:defRPr/>
            </a:pPr>
            <a:endParaRPr lang="en-US" sz="800" dirty="0" smtClean="0">
              <a:solidFill>
                <a:schemeClr val="tx1"/>
              </a:solidFill>
            </a:endParaRPr>
          </a:p>
          <a:p>
            <a:pPr marL="0" indent="0">
              <a:buNone/>
              <a:defRPr/>
            </a:pPr>
            <a:endParaRPr lang="en-US" sz="800" dirty="0">
              <a:solidFill>
                <a:schemeClr val="tx1"/>
              </a:solidFill>
            </a:endParaRPr>
          </a:p>
          <a:p>
            <a:pPr marL="0" indent="0">
              <a:buNone/>
              <a:defRPr/>
            </a:pPr>
            <a:r>
              <a:rPr lang="en-US" sz="2000" b="1" i="1" dirty="0">
                <a:solidFill>
                  <a:schemeClr val="tx1"/>
                </a:solidFill>
              </a:rPr>
              <a:t>Note:  </a:t>
            </a:r>
            <a:r>
              <a:rPr lang="en-US" sz="2000" i="1" dirty="0" smtClean="0">
                <a:solidFill>
                  <a:schemeClr val="tx1"/>
                </a:solidFill>
              </a:rPr>
              <a:t>See </a:t>
            </a:r>
            <a:r>
              <a:rPr lang="en-US" sz="2000" i="1" dirty="0">
                <a:solidFill>
                  <a:schemeClr val="tx1"/>
                </a:solidFill>
              </a:rPr>
              <a:t>GSA (General Services Administration) website for per diem and lodging rates   </a:t>
            </a:r>
            <a:r>
              <a:rPr lang="en-US" sz="2000" i="1" dirty="0" smtClean="0">
                <a:solidFill>
                  <a:schemeClr val="tx1"/>
                </a:solidFill>
              </a:rPr>
              <a:t>      	</a:t>
            </a:r>
            <a:r>
              <a:rPr lang="en-US" sz="1800" i="1" dirty="0" smtClean="0">
                <a:solidFill>
                  <a:schemeClr val="tx1"/>
                </a:solidFill>
                <a:hlinkClick r:id="rId2"/>
              </a:rPr>
              <a:t>http</a:t>
            </a:r>
            <a:r>
              <a:rPr lang="en-US" sz="1800" i="1" dirty="0">
                <a:solidFill>
                  <a:schemeClr val="tx1"/>
                </a:solidFill>
                <a:hlinkClick r:id="rId2"/>
              </a:rPr>
              <a:t>://www.gsa.gov/portal/category/21287</a:t>
            </a:r>
            <a:endParaRPr lang="en-US" sz="1800" i="1" dirty="0">
              <a:solidFill>
                <a:schemeClr val="tx1"/>
              </a:solidFill>
            </a:endParaRPr>
          </a:p>
          <a:p>
            <a:endParaRPr lang="en-US" dirty="0">
              <a:solidFill>
                <a:schemeClr val="tx1"/>
              </a:solidFill>
            </a:endParaRPr>
          </a:p>
        </p:txBody>
      </p:sp>
      <p:sp>
        <p:nvSpPr>
          <p:cNvPr id="4" name="Slide Number Placeholder 3"/>
          <p:cNvSpPr>
            <a:spLocks noGrp="1"/>
          </p:cNvSpPr>
          <p:nvPr>
            <p:ph type="sldNum" sz="quarter" idx="12"/>
          </p:nvPr>
        </p:nvSpPr>
        <p:spPr/>
        <p:txBody>
          <a:bodyPr/>
          <a:lstStyle/>
          <a:p>
            <a:fld id="{0C530F81-4EC3-421B-AB04-CABC2D3EF78B}" type="slidenum">
              <a:rPr lang="en-US" smtClean="0"/>
              <a:pPr/>
              <a:t>13</a:t>
            </a:fld>
            <a:endParaRPr lang="en-US" dirty="0"/>
          </a:p>
        </p:txBody>
      </p:sp>
      <p:sp>
        <p:nvSpPr>
          <p:cNvPr id="6" name="Text Placeholder 5"/>
          <p:cNvSpPr txBox="1">
            <a:spLocks/>
          </p:cNvSpPr>
          <p:nvPr/>
        </p:nvSpPr>
        <p:spPr>
          <a:xfrm>
            <a:off x="347134" y="6480676"/>
            <a:ext cx="11497733" cy="3773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Office of Financial Affairs				   	            Disbursements &amp; Travel Services Office</a:t>
            </a:r>
          </a:p>
        </p:txBody>
      </p:sp>
    </p:spTree>
    <p:extLst>
      <p:ext uri="{BB962C8B-B14F-4D97-AF65-F5344CB8AC3E}">
        <p14:creationId xmlns:p14="http://schemas.microsoft.com/office/powerpoint/2010/main" val="3984740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55634"/>
            <a:ext cx="10972800" cy="1112838"/>
          </a:xfrm>
        </p:spPr>
        <p:txBody>
          <a:bodyPr anchor="ctr"/>
          <a:lstStyle/>
          <a:p>
            <a:pPr algn="ctr"/>
            <a:r>
              <a:rPr lang="en-US" sz="4000" dirty="0" smtClean="0">
                <a:solidFill>
                  <a:schemeClr val="tx1"/>
                </a:solidFill>
              </a:rPr>
              <a:t>Fund Groups to be Charged</a:t>
            </a:r>
            <a:endParaRPr lang="en-US" sz="4000" dirty="0">
              <a:solidFill>
                <a:schemeClr val="tx1"/>
              </a:solidFill>
            </a:endParaRPr>
          </a:p>
        </p:txBody>
      </p:sp>
      <p:sp>
        <p:nvSpPr>
          <p:cNvPr id="3" name="Content Placeholder 2"/>
          <p:cNvSpPr>
            <a:spLocks noGrp="1"/>
          </p:cNvSpPr>
          <p:nvPr>
            <p:ph idx="1"/>
          </p:nvPr>
        </p:nvSpPr>
        <p:spPr>
          <a:xfrm>
            <a:off x="609600" y="1951037"/>
            <a:ext cx="10972800" cy="4525963"/>
          </a:xfrm>
        </p:spPr>
        <p:txBody>
          <a:bodyPr>
            <a:normAutofit/>
          </a:bodyPr>
          <a:lstStyle/>
          <a:p>
            <a:pPr>
              <a:defRPr/>
            </a:pPr>
            <a:r>
              <a:rPr lang="en-US" sz="2600" dirty="0">
                <a:solidFill>
                  <a:schemeClr val="tx1"/>
                </a:solidFill>
              </a:rPr>
              <a:t>3100, 3105 &amp; 3115 - Designated Funds (for travel)</a:t>
            </a:r>
          </a:p>
          <a:p>
            <a:pPr marL="0" indent="0">
              <a:defRPr/>
            </a:pPr>
            <a:endParaRPr lang="en-US" sz="2600" dirty="0">
              <a:solidFill>
                <a:schemeClr val="tx1"/>
              </a:solidFill>
            </a:endParaRPr>
          </a:p>
          <a:p>
            <a:pPr>
              <a:defRPr/>
            </a:pPr>
            <a:r>
              <a:rPr lang="en-US" sz="2600" dirty="0">
                <a:solidFill>
                  <a:schemeClr val="tx1"/>
                </a:solidFill>
              </a:rPr>
              <a:t>2100, 2110, 2115 &amp; 2120 - State Appropriated General </a:t>
            </a:r>
            <a:r>
              <a:rPr lang="en-US" sz="2600" dirty="0" smtClean="0">
                <a:solidFill>
                  <a:schemeClr val="tx1"/>
                </a:solidFill>
              </a:rPr>
              <a:t>Funds</a:t>
            </a:r>
          </a:p>
          <a:p>
            <a:pPr marL="0" indent="0">
              <a:buNone/>
              <a:defRPr/>
            </a:pPr>
            <a:endParaRPr lang="en-US" sz="2600" dirty="0">
              <a:solidFill>
                <a:schemeClr val="tx1"/>
              </a:solidFill>
            </a:endParaRPr>
          </a:p>
          <a:p>
            <a:pPr>
              <a:defRPr/>
            </a:pPr>
            <a:r>
              <a:rPr lang="en-US" sz="2600" dirty="0">
                <a:solidFill>
                  <a:schemeClr val="tx1"/>
                </a:solidFill>
              </a:rPr>
              <a:t>5100, 5200, 5300 &amp; 5400 - Grants &amp; Contracts: requires RSC approval</a:t>
            </a:r>
          </a:p>
          <a:p>
            <a:pPr marL="0" indent="0">
              <a:defRPr/>
            </a:pPr>
            <a:endParaRPr lang="en-US" sz="2600" dirty="0">
              <a:solidFill>
                <a:schemeClr val="tx1"/>
              </a:solidFill>
            </a:endParaRPr>
          </a:p>
          <a:p>
            <a:pPr>
              <a:defRPr/>
            </a:pPr>
            <a:r>
              <a:rPr lang="en-US" sz="2600" dirty="0">
                <a:solidFill>
                  <a:schemeClr val="tx1"/>
                </a:solidFill>
              </a:rPr>
              <a:t>5500 &amp; 5600 - Restricted Funds: </a:t>
            </a:r>
            <a:r>
              <a:rPr lang="en-US" sz="2600" dirty="0" smtClean="0">
                <a:solidFill>
                  <a:schemeClr val="tx1"/>
                </a:solidFill>
              </a:rPr>
              <a:t>no longer requires Accounting approval</a:t>
            </a:r>
            <a:endParaRPr lang="en-US" sz="2600" dirty="0">
              <a:solidFill>
                <a:schemeClr val="tx1"/>
              </a:solidFill>
            </a:endParaRPr>
          </a:p>
          <a:p>
            <a:endParaRPr lang="en-US" sz="2400" dirty="0">
              <a:solidFill>
                <a:schemeClr val="tx1"/>
              </a:solidFill>
            </a:endParaRPr>
          </a:p>
        </p:txBody>
      </p:sp>
      <p:sp>
        <p:nvSpPr>
          <p:cNvPr id="4" name="Slide Number Placeholder 3"/>
          <p:cNvSpPr>
            <a:spLocks noGrp="1"/>
          </p:cNvSpPr>
          <p:nvPr>
            <p:ph type="sldNum" sz="quarter" idx="12"/>
          </p:nvPr>
        </p:nvSpPr>
        <p:spPr/>
        <p:txBody>
          <a:bodyPr/>
          <a:lstStyle/>
          <a:p>
            <a:fld id="{0C530F81-4EC3-421B-AB04-CABC2D3EF78B}" type="slidenum">
              <a:rPr lang="en-US" smtClean="0"/>
              <a:pPr/>
              <a:t>14</a:t>
            </a:fld>
            <a:endParaRPr lang="en-US" dirty="0"/>
          </a:p>
        </p:txBody>
      </p:sp>
      <p:sp>
        <p:nvSpPr>
          <p:cNvPr id="6" name="Text Placeholder 5"/>
          <p:cNvSpPr txBox="1">
            <a:spLocks/>
          </p:cNvSpPr>
          <p:nvPr/>
        </p:nvSpPr>
        <p:spPr>
          <a:xfrm>
            <a:off x="347134" y="6480676"/>
            <a:ext cx="11497733" cy="3773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Office of Financial Affairs				   	            Disbursements &amp; Travel Services Office</a:t>
            </a:r>
          </a:p>
        </p:txBody>
      </p:sp>
    </p:spTree>
    <p:extLst>
      <p:ext uri="{BB962C8B-B14F-4D97-AF65-F5344CB8AC3E}">
        <p14:creationId xmlns:p14="http://schemas.microsoft.com/office/powerpoint/2010/main" val="2460315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31834"/>
            <a:ext cx="10972800" cy="1112838"/>
          </a:xfrm>
        </p:spPr>
        <p:txBody>
          <a:bodyPr/>
          <a:lstStyle/>
          <a:p>
            <a:pPr algn="ctr"/>
            <a:r>
              <a:rPr lang="en-US" dirty="0" smtClean="0">
                <a:solidFill>
                  <a:schemeClr val="tx1"/>
                </a:solidFill>
              </a:rPr>
              <a:t>Approvals/Certification</a:t>
            </a:r>
            <a:endParaRPr lang="en-US" dirty="0">
              <a:solidFill>
                <a:schemeClr val="tx1"/>
              </a:solidFill>
            </a:endParaRPr>
          </a:p>
        </p:txBody>
      </p:sp>
      <p:sp>
        <p:nvSpPr>
          <p:cNvPr id="3" name="Content Placeholder 2"/>
          <p:cNvSpPr>
            <a:spLocks noGrp="1"/>
          </p:cNvSpPr>
          <p:nvPr>
            <p:ph idx="1"/>
          </p:nvPr>
        </p:nvSpPr>
        <p:spPr>
          <a:xfrm>
            <a:off x="609600" y="1828800"/>
            <a:ext cx="10972800" cy="4525963"/>
          </a:xfrm>
        </p:spPr>
        <p:txBody>
          <a:bodyPr/>
          <a:lstStyle/>
          <a:p>
            <a:pPr>
              <a:defRPr/>
            </a:pPr>
            <a:r>
              <a:rPr lang="en-US" dirty="0">
                <a:solidFill>
                  <a:schemeClr val="tx1"/>
                </a:solidFill>
              </a:rPr>
              <a:t>Traveler must </a:t>
            </a:r>
            <a:r>
              <a:rPr lang="en-US" dirty="0" smtClean="0">
                <a:solidFill>
                  <a:schemeClr val="tx1"/>
                </a:solidFill>
              </a:rPr>
              <a:t>certify promissory note in </a:t>
            </a:r>
            <a:r>
              <a:rPr lang="en-US" dirty="0">
                <a:solidFill>
                  <a:schemeClr val="tx1"/>
                </a:solidFill>
              </a:rPr>
              <a:t>PeopleSoft </a:t>
            </a:r>
          </a:p>
          <a:p>
            <a:pPr>
              <a:defRPr/>
            </a:pPr>
            <a:r>
              <a:rPr lang="en-US" dirty="0">
                <a:solidFill>
                  <a:schemeClr val="tx1"/>
                </a:solidFill>
              </a:rPr>
              <a:t>Student Advance Responsible Party must </a:t>
            </a:r>
            <a:r>
              <a:rPr lang="en-US" dirty="0" smtClean="0">
                <a:solidFill>
                  <a:schemeClr val="tx1"/>
                </a:solidFill>
              </a:rPr>
              <a:t>certify promissory note in PeopleSoft, </a:t>
            </a:r>
            <a:r>
              <a:rPr lang="en-US" dirty="0">
                <a:solidFill>
                  <a:schemeClr val="tx1"/>
                </a:solidFill>
              </a:rPr>
              <a:t>if applicable</a:t>
            </a:r>
          </a:p>
          <a:p>
            <a:pPr>
              <a:defRPr/>
            </a:pPr>
            <a:r>
              <a:rPr lang="en-US" dirty="0" smtClean="0">
                <a:solidFill>
                  <a:schemeClr val="tx1"/>
                </a:solidFill>
              </a:rPr>
              <a:t>Supervisor </a:t>
            </a:r>
            <a:r>
              <a:rPr lang="en-US" dirty="0">
                <a:solidFill>
                  <a:schemeClr val="tx1"/>
                </a:solidFill>
              </a:rPr>
              <a:t>approval</a:t>
            </a:r>
          </a:p>
          <a:p>
            <a:pPr>
              <a:defRPr/>
            </a:pPr>
            <a:r>
              <a:rPr lang="en-US" dirty="0">
                <a:solidFill>
                  <a:schemeClr val="tx1"/>
                </a:solidFill>
              </a:rPr>
              <a:t>Advances in excess of $10K require </a:t>
            </a:r>
            <a:r>
              <a:rPr lang="en-US" dirty="0" smtClean="0">
                <a:solidFill>
                  <a:schemeClr val="tx1"/>
                </a:solidFill>
              </a:rPr>
              <a:t>a TAR (attach to PS)  </a:t>
            </a:r>
            <a:endParaRPr lang="en-US" dirty="0">
              <a:solidFill>
                <a:schemeClr val="tx1"/>
              </a:solidFill>
            </a:endParaRPr>
          </a:p>
          <a:p>
            <a:pPr>
              <a:defRPr/>
            </a:pPr>
            <a:r>
              <a:rPr lang="en-US" dirty="0">
                <a:solidFill>
                  <a:schemeClr val="tx1"/>
                </a:solidFill>
              </a:rPr>
              <a:t>RSC approval (Grants &amp; Contracts accounts)</a:t>
            </a:r>
          </a:p>
          <a:p>
            <a:pPr>
              <a:defRPr/>
            </a:pPr>
            <a:endParaRPr lang="en-US" sz="2000" i="1" dirty="0">
              <a:solidFill>
                <a:schemeClr val="tx1"/>
              </a:solidFill>
            </a:endParaRPr>
          </a:p>
          <a:p>
            <a:pPr marL="0" indent="0">
              <a:buNone/>
              <a:defRPr/>
            </a:pPr>
            <a:r>
              <a:rPr lang="en-US" sz="2000" i="1" dirty="0">
                <a:solidFill>
                  <a:schemeClr val="tx1"/>
                </a:solidFill>
              </a:rPr>
              <a:t> </a:t>
            </a:r>
            <a:r>
              <a:rPr lang="en-US" sz="2000" i="1" dirty="0" smtClean="0">
                <a:solidFill>
                  <a:schemeClr val="tx1"/>
                </a:solidFill>
              </a:rPr>
              <a:t>  </a:t>
            </a:r>
          </a:p>
          <a:p>
            <a:pPr marL="0" indent="0">
              <a:buNone/>
              <a:defRPr/>
            </a:pPr>
            <a:r>
              <a:rPr lang="en-US" sz="2000" b="1" i="1" dirty="0" smtClean="0">
                <a:solidFill>
                  <a:schemeClr val="tx1"/>
                </a:solidFill>
              </a:rPr>
              <a:t>Note</a:t>
            </a:r>
            <a:r>
              <a:rPr lang="en-US" sz="2000" b="1" i="1" dirty="0">
                <a:solidFill>
                  <a:schemeClr val="tx1"/>
                </a:solidFill>
              </a:rPr>
              <a:t>: </a:t>
            </a:r>
            <a:r>
              <a:rPr lang="en-US" sz="2000" i="1" dirty="0" smtClean="0">
                <a:solidFill>
                  <a:schemeClr val="tx1"/>
                </a:solidFill>
              </a:rPr>
              <a:t>advance requests will </a:t>
            </a:r>
            <a:r>
              <a:rPr lang="en-US" sz="2000" i="1" dirty="0">
                <a:solidFill>
                  <a:schemeClr val="tx1"/>
                </a:solidFill>
              </a:rPr>
              <a:t>be returned if all required approvals have not been obtained.</a:t>
            </a:r>
          </a:p>
          <a:p>
            <a:endParaRPr lang="en-US" dirty="0">
              <a:solidFill>
                <a:schemeClr val="tx1"/>
              </a:solidFill>
            </a:endParaRPr>
          </a:p>
        </p:txBody>
      </p:sp>
      <p:sp>
        <p:nvSpPr>
          <p:cNvPr id="4" name="Slide Number Placeholder 3"/>
          <p:cNvSpPr>
            <a:spLocks noGrp="1"/>
          </p:cNvSpPr>
          <p:nvPr>
            <p:ph type="sldNum" sz="quarter" idx="12"/>
          </p:nvPr>
        </p:nvSpPr>
        <p:spPr/>
        <p:txBody>
          <a:bodyPr/>
          <a:lstStyle/>
          <a:p>
            <a:fld id="{0C530F81-4EC3-421B-AB04-CABC2D3EF78B}" type="slidenum">
              <a:rPr lang="en-US" smtClean="0"/>
              <a:pPr/>
              <a:t>15</a:t>
            </a:fld>
            <a:endParaRPr lang="en-US" dirty="0"/>
          </a:p>
        </p:txBody>
      </p:sp>
      <p:sp>
        <p:nvSpPr>
          <p:cNvPr id="6" name="Text Placeholder 5"/>
          <p:cNvSpPr txBox="1">
            <a:spLocks/>
          </p:cNvSpPr>
          <p:nvPr/>
        </p:nvSpPr>
        <p:spPr>
          <a:xfrm>
            <a:off x="347134" y="6480676"/>
            <a:ext cx="11497733" cy="3773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Office of Financial Affairs				   	            Disbursements &amp; Travel Services Office</a:t>
            </a:r>
          </a:p>
        </p:txBody>
      </p:sp>
    </p:spTree>
    <p:extLst>
      <p:ext uri="{BB962C8B-B14F-4D97-AF65-F5344CB8AC3E}">
        <p14:creationId xmlns:p14="http://schemas.microsoft.com/office/powerpoint/2010/main" val="120790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79434"/>
            <a:ext cx="10972800" cy="1112838"/>
          </a:xfrm>
        </p:spPr>
        <p:txBody>
          <a:bodyPr/>
          <a:lstStyle/>
          <a:p>
            <a:pPr algn="ctr"/>
            <a:r>
              <a:rPr lang="en-US" dirty="0" smtClean="0">
                <a:solidFill>
                  <a:schemeClr val="tx1"/>
                </a:solidFill>
              </a:rPr>
              <a:t>Cash Advance Settlement</a:t>
            </a:r>
            <a:endParaRPr lang="en-US" dirty="0">
              <a:solidFill>
                <a:schemeClr val="tx1"/>
              </a:solidFill>
            </a:endParaRPr>
          </a:p>
        </p:txBody>
      </p:sp>
      <p:sp>
        <p:nvSpPr>
          <p:cNvPr id="3" name="Content Placeholder 2"/>
          <p:cNvSpPr>
            <a:spLocks noGrp="1"/>
          </p:cNvSpPr>
          <p:nvPr>
            <p:ph idx="1"/>
          </p:nvPr>
        </p:nvSpPr>
        <p:spPr>
          <a:xfrm>
            <a:off x="609600" y="1447801"/>
            <a:ext cx="10972800" cy="4953000"/>
          </a:xfrm>
        </p:spPr>
        <p:txBody>
          <a:bodyPr/>
          <a:lstStyle/>
          <a:p>
            <a:pPr>
              <a:defRPr/>
            </a:pPr>
            <a:r>
              <a:rPr lang="en-US" dirty="0">
                <a:solidFill>
                  <a:schemeClr val="tx1"/>
                </a:solidFill>
              </a:rPr>
              <a:t>R</a:t>
            </a:r>
            <a:r>
              <a:rPr lang="en-US" dirty="0" smtClean="0">
                <a:solidFill>
                  <a:schemeClr val="tx1"/>
                </a:solidFill>
              </a:rPr>
              <a:t>eturning </a:t>
            </a:r>
            <a:r>
              <a:rPr lang="en-US" dirty="0">
                <a:solidFill>
                  <a:schemeClr val="tx1"/>
                </a:solidFill>
              </a:rPr>
              <a:t>excess travel advance funds to UTSA: </a:t>
            </a:r>
          </a:p>
          <a:p>
            <a:pPr lvl="1">
              <a:buFont typeface="Arial" pitchFamily="34" charset="0"/>
              <a:buChar char="•"/>
              <a:defRPr/>
            </a:pPr>
            <a:r>
              <a:rPr lang="en-US" dirty="0">
                <a:solidFill>
                  <a:schemeClr val="tx1"/>
                </a:solidFill>
              </a:rPr>
              <a:t>Complete the Deposit Transmittal Form and submit to Fiscal </a:t>
            </a:r>
            <a:r>
              <a:rPr lang="en-US" dirty="0" smtClean="0">
                <a:solidFill>
                  <a:schemeClr val="tx1"/>
                </a:solidFill>
              </a:rPr>
              <a:t>Services</a:t>
            </a:r>
          </a:p>
          <a:p>
            <a:pPr marL="457200" lvl="1" indent="0">
              <a:buNone/>
              <a:defRPr/>
            </a:pPr>
            <a:endParaRPr lang="en-US" dirty="0">
              <a:solidFill>
                <a:schemeClr val="tx1"/>
              </a:solidFill>
            </a:endParaRPr>
          </a:p>
          <a:p>
            <a:pPr lvl="1">
              <a:buFont typeface="Arial" pitchFamily="34" charset="0"/>
              <a:buChar char="•"/>
              <a:defRPr/>
            </a:pPr>
            <a:r>
              <a:rPr lang="en-US" dirty="0" smtClean="0">
                <a:solidFill>
                  <a:schemeClr val="tx1"/>
                </a:solidFill>
              </a:rPr>
              <a:t>Include a description </a:t>
            </a:r>
            <a:r>
              <a:rPr lang="en-US" dirty="0">
                <a:solidFill>
                  <a:schemeClr val="tx1"/>
                </a:solidFill>
              </a:rPr>
              <a:t>of </a:t>
            </a:r>
            <a:r>
              <a:rPr lang="en-US" dirty="0" smtClean="0">
                <a:solidFill>
                  <a:schemeClr val="tx1"/>
                </a:solidFill>
              </a:rPr>
              <a:t>deposit (Advance ID number and name </a:t>
            </a:r>
            <a:r>
              <a:rPr lang="en-US" dirty="0">
                <a:solidFill>
                  <a:schemeClr val="tx1"/>
                </a:solidFill>
              </a:rPr>
              <a:t>of </a:t>
            </a:r>
            <a:r>
              <a:rPr lang="en-US" dirty="0" smtClean="0">
                <a:solidFill>
                  <a:schemeClr val="tx1"/>
                </a:solidFill>
              </a:rPr>
              <a:t>traveler)</a:t>
            </a:r>
          </a:p>
          <a:p>
            <a:pPr lvl="2">
              <a:defRPr/>
            </a:pPr>
            <a:r>
              <a:rPr lang="en-US" dirty="0" smtClean="0">
                <a:solidFill>
                  <a:schemeClr val="tx1"/>
                </a:solidFill>
              </a:rPr>
              <a:t>Ex</a:t>
            </a:r>
            <a:r>
              <a:rPr lang="en-US" dirty="0">
                <a:solidFill>
                  <a:schemeClr val="tx1"/>
                </a:solidFill>
              </a:rPr>
              <a:t>. </a:t>
            </a:r>
            <a:r>
              <a:rPr lang="en-US" dirty="0" smtClean="0">
                <a:solidFill>
                  <a:schemeClr val="tx1"/>
                </a:solidFill>
              </a:rPr>
              <a:t>CA1234</a:t>
            </a:r>
            <a:r>
              <a:rPr lang="en-US" dirty="0">
                <a:solidFill>
                  <a:schemeClr val="tx1"/>
                </a:solidFill>
              </a:rPr>
              <a:t>; John </a:t>
            </a:r>
            <a:r>
              <a:rPr lang="en-US" dirty="0" smtClean="0">
                <a:solidFill>
                  <a:schemeClr val="tx1"/>
                </a:solidFill>
              </a:rPr>
              <a:t>Doe</a:t>
            </a:r>
          </a:p>
          <a:p>
            <a:pPr marL="914400" lvl="2" indent="0">
              <a:buNone/>
              <a:defRPr/>
            </a:pPr>
            <a:endParaRPr lang="en-US" dirty="0">
              <a:solidFill>
                <a:schemeClr val="tx1"/>
              </a:solidFill>
            </a:endParaRPr>
          </a:p>
          <a:p>
            <a:pPr lvl="1">
              <a:buFont typeface="Arial" pitchFamily="34" charset="0"/>
              <a:buChar char="•"/>
              <a:defRPr/>
            </a:pPr>
            <a:r>
              <a:rPr lang="en-US" dirty="0" smtClean="0">
                <a:solidFill>
                  <a:schemeClr val="tx1"/>
                </a:solidFill>
              </a:rPr>
              <a:t>Include the SpeedChart, Cost Center, </a:t>
            </a:r>
            <a:r>
              <a:rPr lang="en-US" dirty="0">
                <a:solidFill>
                  <a:schemeClr val="tx1"/>
                </a:solidFill>
              </a:rPr>
              <a:t>or Project </a:t>
            </a:r>
            <a:r>
              <a:rPr lang="en-US" dirty="0" smtClean="0">
                <a:solidFill>
                  <a:schemeClr val="tx1"/>
                </a:solidFill>
              </a:rPr>
              <a:t>ID</a:t>
            </a:r>
          </a:p>
          <a:p>
            <a:pPr marL="457200" lvl="1" indent="0">
              <a:buNone/>
              <a:defRPr/>
            </a:pPr>
            <a:endParaRPr lang="en-US" dirty="0" smtClean="0">
              <a:solidFill>
                <a:schemeClr val="tx1"/>
              </a:solidFill>
            </a:endParaRPr>
          </a:p>
          <a:p>
            <a:pPr lvl="1">
              <a:buFont typeface="Arial" pitchFamily="34" charset="0"/>
              <a:buChar char="•"/>
              <a:defRPr/>
            </a:pPr>
            <a:r>
              <a:rPr lang="en-US" dirty="0" smtClean="0">
                <a:solidFill>
                  <a:schemeClr val="tx1"/>
                </a:solidFill>
              </a:rPr>
              <a:t>Include the Account:</a:t>
            </a:r>
          </a:p>
          <a:p>
            <a:pPr lvl="2">
              <a:defRPr/>
            </a:pPr>
            <a:r>
              <a:rPr lang="en-US" dirty="0" smtClean="0">
                <a:solidFill>
                  <a:schemeClr val="tx1"/>
                </a:solidFill>
              </a:rPr>
              <a:t>Use account 11704 for all cash advance types</a:t>
            </a:r>
          </a:p>
          <a:p>
            <a:pPr marL="914400" lvl="2" indent="0">
              <a:buNone/>
              <a:defRPr/>
            </a:pPr>
            <a:endParaRPr lang="en-US" dirty="0" smtClean="0">
              <a:solidFill>
                <a:schemeClr val="tx1"/>
              </a:solidFill>
            </a:endParaRPr>
          </a:p>
          <a:p>
            <a:pPr lvl="1">
              <a:defRPr/>
            </a:pPr>
            <a:r>
              <a:rPr lang="en-US" dirty="0" smtClean="0">
                <a:solidFill>
                  <a:schemeClr val="tx1"/>
                </a:solidFill>
              </a:rPr>
              <a:t>Attach a copy of the deposit receipt to the expense report settlement in PS</a:t>
            </a:r>
            <a:endParaRPr lang="en-US" dirty="0">
              <a:solidFill>
                <a:schemeClr val="tx1"/>
              </a:solidFill>
            </a:endParaRPr>
          </a:p>
          <a:p>
            <a:pPr lvl="2">
              <a:defRPr/>
            </a:pPr>
            <a:endParaRPr lang="en-US" dirty="0">
              <a:solidFill>
                <a:schemeClr val="tx1"/>
              </a:solidFill>
            </a:endParaRPr>
          </a:p>
        </p:txBody>
      </p:sp>
      <p:sp>
        <p:nvSpPr>
          <p:cNvPr id="4" name="Slide Number Placeholder 3"/>
          <p:cNvSpPr>
            <a:spLocks noGrp="1"/>
          </p:cNvSpPr>
          <p:nvPr>
            <p:ph type="sldNum" sz="quarter" idx="12"/>
          </p:nvPr>
        </p:nvSpPr>
        <p:spPr/>
        <p:txBody>
          <a:bodyPr/>
          <a:lstStyle/>
          <a:p>
            <a:fld id="{0C530F81-4EC3-421B-AB04-CABC2D3EF78B}" type="slidenum">
              <a:rPr lang="en-US" smtClean="0"/>
              <a:pPr/>
              <a:t>16</a:t>
            </a:fld>
            <a:endParaRPr lang="en-US" dirty="0"/>
          </a:p>
        </p:txBody>
      </p:sp>
      <p:sp>
        <p:nvSpPr>
          <p:cNvPr id="6" name="Text Placeholder 5"/>
          <p:cNvSpPr txBox="1">
            <a:spLocks/>
          </p:cNvSpPr>
          <p:nvPr/>
        </p:nvSpPr>
        <p:spPr>
          <a:xfrm>
            <a:off x="347134" y="6480676"/>
            <a:ext cx="11497733" cy="3773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Office of Financial Affairs				   	            Disbursements &amp; Travel Services Office</a:t>
            </a:r>
          </a:p>
        </p:txBody>
      </p:sp>
    </p:spTree>
    <p:extLst>
      <p:ext uri="{BB962C8B-B14F-4D97-AF65-F5344CB8AC3E}">
        <p14:creationId xmlns:p14="http://schemas.microsoft.com/office/powerpoint/2010/main" val="3420472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46652"/>
            <a:ext cx="10972800" cy="914403"/>
          </a:xfrm>
        </p:spPr>
        <p:txBody>
          <a:bodyPr/>
          <a:lstStyle/>
          <a:p>
            <a:r>
              <a:rPr lang="en-US" dirty="0" smtClean="0">
                <a:solidFill>
                  <a:srgbClr val="002060"/>
                </a:solidFill>
              </a:rPr>
              <a:t>Deposit </a:t>
            </a:r>
            <a:r>
              <a:rPr lang="en-US" dirty="0">
                <a:solidFill>
                  <a:srgbClr val="002060"/>
                </a:solidFill>
              </a:rPr>
              <a:t>Transmittal Form</a:t>
            </a:r>
            <a:br>
              <a:rPr lang="en-US" dirty="0">
                <a:solidFill>
                  <a:srgbClr val="002060"/>
                </a:solidFill>
              </a:rPr>
            </a:br>
            <a:r>
              <a:rPr lang="en-US" sz="2000" dirty="0">
                <a:solidFill>
                  <a:srgbClr val="002060"/>
                </a:solidFill>
                <a:hlinkClick r:id="rId2"/>
              </a:rPr>
              <a:t>https://</a:t>
            </a:r>
            <a:r>
              <a:rPr lang="en-US" sz="2000" dirty="0" smtClean="0">
                <a:solidFill>
                  <a:srgbClr val="002060"/>
                </a:solidFill>
                <a:hlinkClick r:id="rId2"/>
              </a:rPr>
              <a:t>www.utsa.edu/financialaffairs/details.cfm?form_number=12</a:t>
            </a:r>
            <a:r>
              <a:rPr lang="en-US" dirty="0" smtClean="0">
                <a:solidFill>
                  <a:srgbClr val="002060"/>
                </a:solidFill>
              </a:rPr>
              <a:t/>
            </a:r>
            <a:br>
              <a:rPr lang="en-US" dirty="0" smtClean="0">
                <a:solidFill>
                  <a:srgbClr val="002060"/>
                </a:solidFill>
              </a:rPr>
            </a:br>
            <a:r>
              <a:rPr lang="en-US" dirty="0" smtClean="0"/>
              <a:t/>
            </a:r>
            <a:br>
              <a:rPr lang="en-US" dirty="0" smtClean="0"/>
            </a:br>
            <a:endParaRPr lang="en-US" dirty="0"/>
          </a:p>
        </p:txBody>
      </p:sp>
      <p:pic>
        <p:nvPicPr>
          <p:cNvPr id="5" name="Content Placeholder 4"/>
          <p:cNvPicPr>
            <a:picLocks noGrp="1" noChangeAspect="1"/>
          </p:cNvPicPr>
          <p:nvPr>
            <p:ph idx="1"/>
          </p:nvPr>
        </p:nvPicPr>
        <p:blipFill>
          <a:blip r:embed="rId3"/>
          <a:stretch>
            <a:fillRect/>
          </a:stretch>
        </p:blipFill>
        <p:spPr>
          <a:xfrm>
            <a:off x="457200" y="1561055"/>
            <a:ext cx="5638800" cy="4525963"/>
          </a:xfrm>
          <a:prstGeom prst="rect">
            <a:avLst/>
          </a:prstGeom>
        </p:spPr>
      </p:pic>
      <p:sp>
        <p:nvSpPr>
          <p:cNvPr id="4" name="Slide Number Placeholder 3"/>
          <p:cNvSpPr>
            <a:spLocks noGrp="1"/>
          </p:cNvSpPr>
          <p:nvPr>
            <p:ph type="sldNum" sz="quarter" idx="12"/>
          </p:nvPr>
        </p:nvSpPr>
        <p:spPr/>
        <p:txBody>
          <a:bodyPr/>
          <a:lstStyle/>
          <a:p>
            <a:fld id="{0C530F81-4EC3-421B-AB04-CABC2D3EF78B}" type="slidenum">
              <a:rPr lang="en-US" smtClean="0"/>
              <a:pPr/>
              <a:t>17</a:t>
            </a:fld>
            <a:endParaRPr lang="en-US" dirty="0"/>
          </a:p>
        </p:txBody>
      </p:sp>
      <p:pic>
        <p:nvPicPr>
          <p:cNvPr id="6" name="Picture 5"/>
          <p:cNvPicPr>
            <a:picLocks noChangeAspect="1"/>
          </p:cNvPicPr>
          <p:nvPr/>
        </p:nvPicPr>
        <p:blipFill>
          <a:blip r:embed="rId4"/>
          <a:stretch>
            <a:fillRect/>
          </a:stretch>
        </p:blipFill>
        <p:spPr>
          <a:xfrm>
            <a:off x="6290344" y="1732548"/>
            <a:ext cx="5534025" cy="4267200"/>
          </a:xfrm>
          <a:prstGeom prst="rect">
            <a:avLst/>
          </a:prstGeom>
        </p:spPr>
      </p:pic>
      <p:sp>
        <p:nvSpPr>
          <p:cNvPr id="3" name="Rectangle 2"/>
          <p:cNvSpPr/>
          <p:nvPr/>
        </p:nvSpPr>
        <p:spPr>
          <a:xfrm>
            <a:off x="457200" y="6488668"/>
            <a:ext cx="11734800" cy="369332"/>
          </a:xfrm>
          <a:prstGeom prst="rect">
            <a:avLst/>
          </a:prstGeom>
        </p:spPr>
        <p:txBody>
          <a:bodyPr wrap="square">
            <a:spAutoFit/>
          </a:bodyPr>
          <a:lstStyle/>
          <a:p>
            <a:r>
              <a:rPr lang="en-US" dirty="0">
                <a:solidFill>
                  <a:schemeClr val="bg1"/>
                </a:solidFill>
              </a:rPr>
              <a:t>Office of Financial Affairs				   	            Disbursements &amp; Travel Services Office</a:t>
            </a:r>
          </a:p>
        </p:txBody>
      </p:sp>
    </p:spTree>
    <p:extLst>
      <p:ext uri="{BB962C8B-B14F-4D97-AF65-F5344CB8AC3E}">
        <p14:creationId xmlns:p14="http://schemas.microsoft.com/office/powerpoint/2010/main" val="2494785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63562"/>
            <a:ext cx="10972800" cy="1112838"/>
          </a:xfrm>
        </p:spPr>
        <p:txBody>
          <a:bodyPr/>
          <a:lstStyle/>
          <a:p>
            <a:pPr algn="ctr"/>
            <a:r>
              <a:rPr lang="en-US" sz="4000" dirty="0" smtClean="0">
                <a:solidFill>
                  <a:schemeClr val="tx1"/>
                </a:solidFill>
              </a:rPr>
              <a:t>Settlement/Reimbursement</a:t>
            </a:r>
            <a:endParaRPr lang="en-US" sz="4000" dirty="0">
              <a:solidFill>
                <a:schemeClr val="tx1"/>
              </a:solidFill>
            </a:endParaRPr>
          </a:p>
        </p:txBody>
      </p:sp>
      <p:sp>
        <p:nvSpPr>
          <p:cNvPr id="3" name="Content Placeholder 2"/>
          <p:cNvSpPr>
            <a:spLocks noGrp="1"/>
          </p:cNvSpPr>
          <p:nvPr>
            <p:ph idx="1"/>
          </p:nvPr>
        </p:nvSpPr>
        <p:spPr>
          <a:xfrm>
            <a:off x="533400" y="1371601"/>
            <a:ext cx="10972800" cy="5008476"/>
          </a:xfrm>
        </p:spPr>
        <p:txBody>
          <a:bodyPr>
            <a:noAutofit/>
          </a:bodyPr>
          <a:lstStyle/>
          <a:p>
            <a:pPr>
              <a:defRPr/>
            </a:pPr>
            <a:r>
              <a:rPr lang="en-US" dirty="0" smtClean="0">
                <a:solidFill>
                  <a:schemeClr val="tx1"/>
                </a:solidFill>
              </a:rPr>
              <a:t>Traveler/Student </a:t>
            </a:r>
            <a:r>
              <a:rPr lang="en-US" dirty="0">
                <a:solidFill>
                  <a:schemeClr val="tx1"/>
                </a:solidFill>
              </a:rPr>
              <a:t>Responsible Party has 30 days upon return from trip to settle all expenses associated with trip by submitting </a:t>
            </a:r>
            <a:r>
              <a:rPr lang="en-US" dirty="0" smtClean="0">
                <a:solidFill>
                  <a:schemeClr val="tx1"/>
                </a:solidFill>
              </a:rPr>
              <a:t>an Expense Report to include all reimbursable and non-reimbursable expense items in PS</a:t>
            </a:r>
          </a:p>
          <a:p>
            <a:pPr marL="0" indent="0">
              <a:buNone/>
              <a:defRPr/>
            </a:pPr>
            <a:endParaRPr lang="en-US" dirty="0">
              <a:solidFill>
                <a:schemeClr val="tx1"/>
              </a:solidFill>
            </a:endParaRPr>
          </a:p>
          <a:p>
            <a:pPr>
              <a:defRPr/>
            </a:pPr>
            <a:r>
              <a:rPr lang="en-US" dirty="0" smtClean="0">
                <a:solidFill>
                  <a:schemeClr val="tx1"/>
                </a:solidFill>
              </a:rPr>
              <a:t>DTS </a:t>
            </a:r>
            <a:r>
              <a:rPr lang="en-US" dirty="0">
                <a:solidFill>
                  <a:schemeClr val="tx1"/>
                </a:solidFill>
              </a:rPr>
              <a:t>will approve the reimbursement within </a:t>
            </a:r>
            <a:r>
              <a:rPr lang="en-US" dirty="0" smtClean="0">
                <a:solidFill>
                  <a:schemeClr val="tx1"/>
                </a:solidFill>
              </a:rPr>
              <a:t>10 </a:t>
            </a:r>
            <a:r>
              <a:rPr lang="en-US" dirty="0">
                <a:solidFill>
                  <a:schemeClr val="tx1"/>
                </a:solidFill>
              </a:rPr>
              <a:t>business days from receiving </a:t>
            </a:r>
            <a:r>
              <a:rPr lang="en-US" dirty="0" smtClean="0">
                <a:solidFill>
                  <a:schemeClr val="tx1"/>
                </a:solidFill>
              </a:rPr>
              <a:t>a correct and complete Expense Report to include required attachments with supporting documentation</a:t>
            </a:r>
          </a:p>
          <a:p>
            <a:pPr>
              <a:defRPr/>
            </a:pPr>
            <a:endParaRPr lang="en-US" sz="2000" dirty="0" smtClean="0">
              <a:solidFill>
                <a:schemeClr val="tx1"/>
              </a:solidFill>
            </a:endParaRPr>
          </a:p>
          <a:p>
            <a:pPr marL="0" indent="0">
              <a:buNone/>
              <a:defRPr/>
            </a:pPr>
            <a:r>
              <a:rPr lang="en-US" sz="2200" dirty="0" smtClean="0">
                <a:solidFill>
                  <a:schemeClr val="tx1"/>
                </a:solidFill>
              </a:rPr>
              <a:t>Note: Settlements for advances issued by Non PO Voucher will require a departmental reconciliation spreadsheet or TRS for reconciliation</a:t>
            </a:r>
          </a:p>
          <a:p>
            <a:pPr>
              <a:defRPr/>
            </a:pPr>
            <a:endParaRPr lang="en-US" sz="800" dirty="0">
              <a:solidFill>
                <a:schemeClr val="tx1"/>
              </a:solidFill>
            </a:endParaRPr>
          </a:p>
          <a:p>
            <a:pPr marL="342900" lvl="1" indent="-342900">
              <a:buFont typeface="Arial" pitchFamily="34" charset="0"/>
              <a:buChar char="•"/>
              <a:defRPr/>
            </a:pPr>
            <a:endParaRPr lang="en-US" sz="800" dirty="0" smtClean="0">
              <a:solidFill>
                <a:schemeClr val="tx1"/>
              </a:solidFill>
            </a:endParaRPr>
          </a:p>
        </p:txBody>
      </p:sp>
      <p:sp>
        <p:nvSpPr>
          <p:cNvPr id="4" name="Slide Number Placeholder 3"/>
          <p:cNvSpPr>
            <a:spLocks noGrp="1"/>
          </p:cNvSpPr>
          <p:nvPr>
            <p:ph type="sldNum" sz="quarter" idx="12"/>
          </p:nvPr>
        </p:nvSpPr>
        <p:spPr/>
        <p:txBody>
          <a:bodyPr/>
          <a:lstStyle/>
          <a:p>
            <a:fld id="{0C530F81-4EC3-421B-AB04-CABC2D3EF78B}" type="slidenum">
              <a:rPr lang="en-US" smtClean="0"/>
              <a:pPr/>
              <a:t>18</a:t>
            </a:fld>
            <a:endParaRPr lang="en-US" dirty="0"/>
          </a:p>
        </p:txBody>
      </p:sp>
      <p:sp>
        <p:nvSpPr>
          <p:cNvPr id="6" name="Text Placeholder 5"/>
          <p:cNvSpPr txBox="1">
            <a:spLocks/>
          </p:cNvSpPr>
          <p:nvPr/>
        </p:nvSpPr>
        <p:spPr>
          <a:xfrm>
            <a:off x="347134" y="6480676"/>
            <a:ext cx="11497733" cy="3773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Office of Financial Affairs				   	            Disbursements &amp; Travel Services Office</a:t>
            </a:r>
          </a:p>
        </p:txBody>
      </p:sp>
    </p:spTree>
    <p:extLst>
      <p:ext uri="{BB962C8B-B14F-4D97-AF65-F5344CB8AC3E}">
        <p14:creationId xmlns:p14="http://schemas.microsoft.com/office/powerpoint/2010/main" val="372983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63562"/>
            <a:ext cx="10972800" cy="1112838"/>
          </a:xfrm>
        </p:spPr>
        <p:txBody>
          <a:bodyPr/>
          <a:lstStyle/>
          <a:p>
            <a:pPr algn="ctr"/>
            <a:r>
              <a:rPr lang="en-US" sz="4000" dirty="0" smtClean="0">
                <a:solidFill>
                  <a:schemeClr val="tx1"/>
                </a:solidFill>
              </a:rPr>
              <a:t>Settlement/Reimbursement</a:t>
            </a:r>
            <a:endParaRPr lang="en-US" sz="4000" dirty="0">
              <a:solidFill>
                <a:schemeClr val="tx1"/>
              </a:solidFill>
            </a:endParaRPr>
          </a:p>
        </p:txBody>
      </p:sp>
      <p:sp>
        <p:nvSpPr>
          <p:cNvPr id="3" name="Content Placeholder 2"/>
          <p:cNvSpPr>
            <a:spLocks noGrp="1"/>
          </p:cNvSpPr>
          <p:nvPr>
            <p:ph idx="1"/>
          </p:nvPr>
        </p:nvSpPr>
        <p:spPr>
          <a:xfrm>
            <a:off x="609600" y="1676400"/>
            <a:ext cx="10972800" cy="4525963"/>
          </a:xfrm>
        </p:spPr>
        <p:txBody>
          <a:bodyPr>
            <a:noAutofit/>
          </a:bodyPr>
          <a:lstStyle/>
          <a:p>
            <a:pPr>
              <a:defRPr/>
            </a:pPr>
            <a:endParaRPr lang="en-US" sz="800" dirty="0">
              <a:solidFill>
                <a:schemeClr val="tx1"/>
              </a:solidFill>
            </a:endParaRPr>
          </a:p>
          <a:p>
            <a:pPr marL="342900" lvl="1" indent="-342900">
              <a:buFont typeface="Arial" pitchFamily="34" charset="0"/>
              <a:buChar char="•"/>
              <a:defRPr/>
            </a:pPr>
            <a:endParaRPr lang="en-US" sz="800" dirty="0" smtClean="0">
              <a:solidFill>
                <a:schemeClr val="tx1"/>
              </a:solidFill>
            </a:endParaRPr>
          </a:p>
          <a:p>
            <a:pPr marL="342900" lvl="1" indent="-342900">
              <a:buFont typeface="Arial" pitchFamily="34" charset="0"/>
              <a:buChar char="•"/>
              <a:defRPr/>
            </a:pPr>
            <a:r>
              <a:rPr lang="en-US" sz="2800" dirty="0" smtClean="0">
                <a:solidFill>
                  <a:schemeClr val="tx1"/>
                </a:solidFill>
              </a:rPr>
              <a:t>DTS will contact departments if travel reimbursements or Expense Reports are past due 60 days upon last day of travel</a:t>
            </a:r>
          </a:p>
          <a:p>
            <a:pPr marL="0" lvl="1" indent="0">
              <a:buNone/>
              <a:defRPr/>
            </a:pPr>
            <a:endParaRPr lang="en-US" sz="2800" dirty="0" smtClean="0">
              <a:solidFill>
                <a:schemeClr val="tx1"/>
              </a:solidFill>
            </a:endParaRPr>
          </a:p>
          <a:p>
            <a:pPr marL="342900" lvl="1" indent="-342900">
              <a:buFont typeface="Arial" pitchFamily="34" charset="0"/>
              <a:buChar char="•"/>
              <a:defRPr/>
            </a:pPr>
            <a:endParaRPr lang="en-US" sz="2800" dirty="0" smtClean="0">
              <a:solidFill>
                <a:schemeClr val="tx1"/>
              </a:solidFill>
            </a:endParaRPr>
          </a:p>
          <a:p>
            <a:pPr marL="342900" lvl="1" indent="-342900">
              <a:buFont typeface="Arial" pitchFamily="34" charset="0"/>
              <a:buChar char="•"/>
              <a:defRPr/>
            </a:pPr>
            <a:r>
              <a:rPr lang="en-US" sz="2800" dirty="0" smtClean="0">
                <a:solidFill>
                  <a:schemeClr val="tx1"/>
                </a:solidFill>
              </a:rPr>
              <a:t>Total cost of trip will become taxable to individuals if travel is past due ≥ 120 days; reimbursements marked taxable will not be reversed</a:t>
            </a:r>
            <a:endParaRPr lang="en-US" sz="2800" dirty="0">
              <a:solidFill>
                <a:schemeClr val="tx1"/>
              </a:solidFill>
            </a:endParaRPr>
          </a:p>
        </p:txBody>
      </p:sp>
      <p:sp>
        <p:nvSpPr>
          <p:cNvPr id="4" name="Slide Number Placeholder 3"/>
          <p:cNvSpPr>
            <a:spLocks noGrp="1"/>
          </p:cNvSpPr>
          <p:nvPr>
            <p:ph type="sldNum" sz="quarter" idx="12"/>
          </p:nvPr>
        </p:nvSpPr>
        <p:spPr/>
        <p:txBody>
          <a:bodyPr/>
          <a:lstStyle/>
          <a:p>
            <a:fld id="{0C530F81-4EC3-421B-AB04-CABC2D3EF78B}" type="slidenum">
              <a:rPr lang="en-US" smtClean="0"/>
              <a:pPr/>
              <a:t>19</a:t>
            </a:fld>
            <a:endParaRPr lang="en-US" dirty="0"/>
          </a:p>
        </p:txBody>
      </p:sp>
      <p:sp>
        <p:nvSpPr>
          <p:cNvPr id="6" name="Text Placeholder 5"/>
          <p:cNvSpPr txBox="1">
            <a:spLocks/>
          </p:cNvSpPr>
          <p:nvPr/>
        </p:nvSpPr>
        <p:spPr>
          <a:xfrm>
            <a:off x="347134" y="6480676"/>
            <a:ext cx="11497733" cy="3773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Office of Financial Affairs				   	            Disbursements &amp; Travel Services Office</a:t>
            </a:r>
          </a:p>
        </p:txBody>
      </p:sp>
    </p:spTree>
    <p:extLst>
      <p:ext uri="{BB962C8B-B14F-4D97-AF65-F5344CB8AC3E}">
        <p14:creationId xmlns:p14="http://schemas.microsoft.com/office/powerpoint/2010/main" val="3287980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09600"/>
            <a:ext cx="8229600" cy="609600"/>
          </a:xfrm>
        </p:spPr>
        <p:txBody>
          <a:bodyPr>
            <a:noAutofit/>
          </a:bodyPr>
          <a:lstStyle/>
          <a:p>
            <a:pPr algn="ctr"/>
            <a:r>
              <a:rPr lang="en-US" dirty="0" smtClean="0"/>
              <a:t>Agenda</a:t>
            </a:r>
            <a:endParaRPr lang="en-US" dirty="0"/>
          </a:p>
        </p:txBody>
      </p:sp>
      <p:sp>
        <p:nvSpPr>
          <p:cNvPr id="21" name="Slide Number Placeholder 20"/>
          <p:cNvSpPr>
            <a:spLocks noGrp="1"/>
          </p:cNvSpPr>
          <p:nvPr>
            <p:ph type="sldNum" sz="quarter" idx="12"/>
          </p:nvPr>
        </p:nvSpPr>
        <p:spPr/>
        <p:txBody>
          <a:bodyPr/>
          <a:lstStyle/>
          <a:p>
            <a:fld id="{0C530F81-4EC3-421B-AB04-CABC2D3EF78B}" type="slidenum">
              <a:rPr lang="en-US" smtClean="0"/>
              <a:pPr/>
              <a:t>2</a:t>
            </a:fld>
            <a:endParaRPr lang="en-US" dirty="0"/>
          </a:p>
        </p:txBody>
      </p:sp>
      <p:grpSp>
        <p:nvGrpSpPr>
          <p:cNvPr id="3" name="Group 41"/>
          <p:cNvGrpSpPr>
            <a:grpSpLocks/>
          </p:cNvGrpSpPr>
          <p:nvPr/>
        </p:nvGrpSpPr>
        <p:grpSpPr bwMode="auto">
          <a:xfrm>
            <a:off x="2808985" y="1143002"/>
            <a:ext cx="6327056" cy="2395538"/>
            <a:chOff x="1296" y="1824"/>
            <a:chExt cx="2976" cy="1509"/>
          </a:xfrm>
        </p:grpSpPr>
        <p:sp>
          <p:nvSpPr>
            <p:cNvPr id="4" name="AutoShape 42"/>
            <p:cNvSpPr>
              <a:spLocks noChangeArrowheads="1"/>
            </p:cNvSpPr>
            <p:nvPr/>
          </p:nvSpPr>
          <p:spPr bwMode="gray">
            <a:xfrm>
              <a:off x="1536" y="2016"/>
              <a:ext cx="2736" cy="288"/>
            </a:xfrm>
            <a:prstGeom prst="roundRect">
              <a:avLst>
                <a:gd name="adj" fmla="val 16667"/>
              </a:avLst>
            </a:prstGeom>
            <a:noFill/>
            <a:ln w="28575" algn="ctr">
              <a:solidFill>
                <a:srgbClr val="E0762A"/>
              </a:solidFill>
              <a:round/>
              <a:headEnd/>
              <a:tailEnd/>
            </a:ln>
            <a:effectLst>
              <a:outerShdw dist="99190" dir="2388334" algn="ctr" rotWithShape="0">
                <a:schemeClr val="bg2">
                  <a:alpha val="50000"/>
                </a:schemeClr>
              </a:outerShdw>
            </a:effectLst>
            <a:extLst>
              <a:ext uri="{909E8E84-426E-40DD-AFC4-6F175D3DCCD1}">
                <a14:hiddenFill xmlns:a14="http://schemas.microsoft.com/office/drawing/2010/main">
                  <a:solidFill>
                    <a:schemeClr val="accent2"/>
                  </a:solidFill>
                </a14:hiddenFill>
              </a:ext>
            </a:extLst>
          </p:spPr>
          <p:txBody>
            <a:bodyPr wrap="none" anchor="ctr"/>
            <a:lstStyle/>
            <a:p>
              <a:endParaRPr lang="zh-CN" altLang="en-US">
                <a:ea typeface="宋体" charset="-122"/>
              </a:endParaRPr>
            </a:p>
          </p:txBody>
        </p:sp>
        <p:sp>
          <p:nvSpPr>
            <p:cNvPr id="5" name="AutoShape 43"/>
            <p:cNvSpPr>
              <a:spLocks noChangeArrowheads="1"/>
            </p:cNvSpPr>
            <p:nvPr/>
          </p:nvSpPr>
          <p:spPr bwMode="gray">
            <a:xfrm>
              <a:off x="1296" y="1824"/>
              <a:ext cx="432" cy="432"/>
            </a:xfrm>
            <a:prstGeom prst="diamond">
              <a:avLst/>
            </a:prstGeom>
            <a:solidFill>
              <a:srgbClr val="E0762A"/>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zh-CN" altLang="en-US">
                <a:ea typeface="宋体" charset="-122"/>
              </a:endParaRPr>
            </a:p>
          </p:txBody>
        </p:sp>
        <p:sp>
          <p:nvSpPr>
            <p:cNvPr id="6" name="Text Box 44"/>
            <p:cNvSpPr txBox="1">
              <a:spLocks noChangeArrowheads="1"/>
            </p:cNvSpPr>
            <p:nvPr/>
          </p:nvSpPr>
          <p:spPr bwMode="gray">
            <a:xfrm>
              <a:off x="1767" y="3100"/>
              <a:ext cx="240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zh-CN" b="1" dirty="0" smtClean="0">
                  <a:ea typeface="宋体" charset="-122"/>
                </a:rPr>
                <a:t>Requirements, Eligibility and Settlement</a:t>
              </a:r>
              <a:endParaRPr lang="en-US" altLang="zh-CN" b="1" dirty="0">
                <a:ea typeface="宋体" charset="-122"/>
              </a:endParaRPr>
            </a:p>
          </p:txBody>
        </p:sp>
        <p:sp>
          <p:nvSpPr>
            <p:cNvPr id="7" name="Text Box 45"/>
            <p:cNvSpPr txBox="1">
              <a:spLocks noChangeArrowheads="1"/>
            </p:cNvSpPr>
            <p:nvPr/>
          </p:nvSpPr>
          <p:spPr bwMode="gray">
            <a:xfrm>
              <a:off x="1421" y="1886"/>
              <a:ext cx="16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zh-CN" sz="2400" dirty="0">
                  <a:solidFill>
                    <a:schemeClr val="bg1"/>
                  </a:solidFill>
                  <a:ea typeface="宋体" charset="-122"/>
                </a:rPr>
                <a:t>1</a:t>
              </a:r>
            </a:p>
          </p:txBody>
        </p:sp>
      </p:grpSp>
      <p:grpSp>
        <p:nvGrpSpPr>
          <p:cNvPr id="8" name="Group 46"/>
          <p:cNvGrpSpPr>
            <a:grpSpLocks/>
          </p:cNvGrpSpPr>
          <p:nvPr/>
        </p:nvGrpSpPr>
        <p:grpSpPr bwMode="auto">
          <a:xfrm>
            <a:off x="2850772" y="1939823"/>
            <a:ext cx="6327058" cy="2424113"/>
            <a:chOff x="1296" y="1824"/>
            <a:chExt cx="2976" cy="1527"/>
          </a:xfrm>
        </p:grpSpPr>
        <p:sp>
          <p:nvSpPr>
            <p:cNvPr id="9" name="AutoShape 47"/>
            <p:cNvSpPr>
              <a:spLocks noChangeArrowheads="1"/>
            </p:cNvSpPr>
            <p:nvPr/>
          </p:nvSpPr>
          <p:spPr bwMode="gray">
            <a:xfrm>
              <a:off x="1536" y="2005"/>
              <a:ext cx="2736" cy="288"/>
            </a:xfrm>
            <a:prstGeom prst="roundRect">
              <a:avLst>
                <a:gd name="adj" fmla="val 16667"/>
              </a:avLst>
            </a:prstGeom>
            <a:noFill/>
            <a:ln w="28575" algn="ctr">
              <a:solidFill>
                <a:schemeClr val="accent1"/>
              </a:solidFill>
              <a:round/>
              <a:headEnd/>
              <a:tailEnd/>
            </a:ln>
            <a:effectLst>
              <a:outerShdw dist="99190" dir="2388334" algn="ctr" rotWithShape="0">
                <a:schemeClr val="bg2">
                  <a:alpha val="50000"/>
                </a:schemeClr>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zh-CN" altLang="en-US">
                <a:ea typeface="宋体" charset="-122"/>
              </a:endParaRPr>
            </a:p>
          </p:txBody>
        </p:sp>
        <p:sp>
          <p:nvSpPr>
            <p:cNvPr id="10" name="AutoShape 48"/>
            <p:cNvSpPr>
              <a:spLocks noChangeArrowheads="1"/>
            </p:cNvSpPr>
            <p:nvPr/>
          </p:nvSpPr>
          <p:spPr bwMode="gray">
            <a:xfrm>
              <a:off x="1296" y="1824"/>
              <a:ext cx="432" cy="432"/>
            </a:xfrm>
            <a:prstGeom prst="diamond">
              <a:avLst/>
            </a:prstGeom>
            <a:solidFill>
              <a:schemeClr val="accent1"/>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zh-CN" altLang="en-US">
                <a:ea typeface="宋体" charset="-122"/>
              </a:endParaRPr>
            </a:p>
          </p:txBody>
        </p:sp>
        <p:sp>
          <p:nvSpPr>
            <p:cNvPr id="11" name="Text Box 49"/>
            <p:cNvSpPr txBox="1">
              <a:spLocks noChangeArrowheads="1"/>
            </p:cNvSpPr>
            <p:nvPr/>
          </p:nvSpPr>
          <p:spPr bwMode="gray">
            <a:xfrm>
              <a:off x="1569" y="3118"/>
              <a:ext cx="268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zh-CN" b="1" dirty="0" smtClean="0">
                  <a:ea typeface="宋体" charset="-122"/>
                </a:rPr>
                <a:t>Types of Travel Advances</a:t>
              </a:r>
              <a:endParaRPr lang="en-US" altLang="zh-CN" b="1" dirty="0">
                <a:ea typeface="宋体" charset="-122"/>
              </a:endParaRPr>
            </a:p>
          </p:txBody>
        </p:sp>
        <p:sp>
          <p:nvSpPr>
            <p:cNvPr id="12" name="Text Box 50"/>
            <p:cNvSpPr txBox="1">
              <a:spLocks noChangeArrowheads="1"/>
            </p:cNvSpPr>
            <p:nvPr/>
          </p:nvSpPr>
          <p:spPr bwMode="gray">
            <a:xfrm>
              <a:off x="1421" y="1886"/>
              <a:ext cx="16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zh-CN" sz="2400" dirty="0">
                  <a:solidFill>
                    <a:schemeClr val="bg1"/>
                  </a:solidFill>
                  <a:ea typeface="宋体" charset="-122"/>
                </a:rPr>
                <a:t>2</a:t>
              </a:r>
            </a:p>
          </p:txBody>
        </p:sp>
      </p:grpSp>
      <p:grpSp>
        <p:nvGrpSpPr>
          <p:cNvPr id="13" name="Group 51"/>
          <p:cNvGrpSpPr>
            <a:grpSpLocks/>
          </p:cNvGrpSpPr>
          <p:nvPr/>
        </p:nvGrpSpPr>
        <p:grpSpPr bwMode="auto">
          <a:xfrm>
            <a:off x="2808982" y="2874962"/>
            <a:ext cx="6327058" cy="2371726"/>
            <a:chOff x="1296" y="1824"/>
            <a:chExt cx="2976" cy="1494"/>
          </a:xfrm>
        </p:grpSpPr>
        <p:sp>
          <p:nvSpPr>
            <p:cNvPr id="14" name="AutoShape 52"/>
            <p:cNvSpPr>
              <a:spLocks noChangeArrowheads="1"/>
            </p:cNvSpPr>
            <p:nvPr/>
          </p:nvSpPr>
          <p:spPr bwMode="gray">
            <a:xfrm>
              <a:off x="1536" y="1981"/>
              <a:ext cx="2736" cy="288"/>
            </a:xfrm>
            <a:prstGeom prst="roundRect">
              <a:avLst>
                <a:gd name="adj" fmla="val 16667"/>
              </a:avLst>
            </a:prstGeom>
            <a:noFill/>
            <a:ln w="28575" algn="ctr">
              <a:solidFill>
                <a:srgbClr val="FBB03C"/>
              </a:solidFill>
              <a:round/>
              <a:headEnd/>
              <a:tailEnd/>
            </a:ln>
            <a:effectLst>
              <a:outerShdw dist="99190" dir="2388334" algn="ctr" rotWithShape="0">
                <a:schemeClr val="bg2">
                  <a:alpha val="50000"/>
                </a:schemeClr>
              </a:outerShdw>
            </a:effectLst>
            <a:extLst>
              <a:ext uri="{909E8E84-426E-40DD-AFC4-6F175D3DCCD1}">
                <a14:hiddenFill xmlns:a14="http://schemas.microsoft.com/office/drawing/2010/main">
                  <a:solidFill>
                    <a:schemeClr val="hlink"/>
                  </a:solidFill>
                </a14:hiddenFill>
              </a:ext>
            </a:extLst>
          </p:spPr>
          <p:txBody>
            <a:bodyPr wrap="none" anchor="ctr"/>
            <a:lstStyle/>
            <a:p>
              <a:endParaRPr lang="zh-CN" altLang="en-US">
                <a:ea typeface="宋体" charset="-122"/>
              </a:endParaRPr>
            </a:p>
          </p:txBody>
        </p:sp>
        <p:sp>
          <p:nvSpPr>
            <p:cNvPr id="15" name="AutoShape 53"/>
            <p:cNvSpPr>
              <a:spLocks noChangeArrowheads="1"/>
            </p:cNvSpPr>
            <p:nvPr/>
          </p:nvSpPr>
          <p:spPr bwMode="gray">
            <a:xfrm>
              <a:off x="1296" y="1824"/>
              <a:ext cx="432" cy="432"/>
            </a:xfrm>
            <a:prstGeom prst="diamond">
              <a:avLst/>
            </a:prstGeom>
            <a:solidFill>
              <a:srgbClr val="FBB03C"/>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zh-CN" altLang="en-US">
                <a:ea typeface="宋体" charset="-122"/>
              </a:endParaRPr>
            </a:p>
          </p:txBody>
        </p:sp>
        <p:sp>
          <p:nvSpPr>
            <p:cNvPr id="16" name="Text Box 54"/>
            <p:cNvSpPr txBox="1">
              <a:spLocks noChangeArrowheads="1"/>
            </p:cNvSpPr>
            <p:nvPr/>
          </p:nvSpPr>
          <p:spPr bwMode="gray">
            <a:xfrm>
              <a:off x="1609" y="3085"/>
              <a:ext cx="2663" cy="233"/>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zh-CN" b="1" dirty="0" smtClean="0">
                  <a:ea typeface="宋体" charset="-122"/>
                </a:rPr>
                <a:t>How to Complete a CA in the T&amp;E Module</a:t>
              </a:r>
              <a:endParaRPr lang="en-US" altLang="zh-CN" b="1" dirty="0">
                <a:ea typeface="宋体" charset="-122"/>
              </a:endParaRPr>
            </a:p>
          </p:txBody>
        </p:sp>
        <p:sp>
          <p:nvSpPr>
            <p:cNvPr id="17" name="Text Box 55"/>
            <p:cNvSpPr txBox="1">
              <a:spLocks noChangeArrowheads="1"/>
            </p:cNvSpPr>
            <p:nvPr/>
          </p:nvSpPr>
          <p:spPr bwMode="gray">
            <a:xfrm>
              <a:off x="1421" y="1886"/>
              <a:ext cx="168" cy="291"/>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zh-CN" sz="2400" dirty="0">
                  <a:solidFill>
                    <a:schemeClr val="bg1"/>
                  </a:solidFill>
                  <a:ea typeface="宋体" charset="-122"/>
                </a:rPr>
                <a:t>3</a:t>
              </a:r>
            </a:p>
          </p:txBody>
        </p:sp>
      </p:grpSp>
      <p:grpSp>
        <p:nvGrpSpPr>
          <p:cNvPr id="18" name="Group 56"/>
          <p:cNvGrpSpPr>
            <a:grpSpLocks/>
          </p:cNvGrpSpPr>
          <p:nvPr/>
        </p:nvGrpSpPr>
        <p:grpSpPr bwMode="auto">
          <a:xfrm>
            <a:off x="2808985" y="3886200"/>
            <a:ext cx="6327058" cy="685800"/>
            <a:chOff x="1296" y="1824"/>
            <a:chExt cx="2976" cy="432"/>
          </a:xfrm>
        </p:grpSpPr>
        <p:sp>
          <p:nvSpPr>
            <p:cNvPr id="19" name="AutoShape 57"/>
            <p:cNvSpPr>
              <a:spLocks noChangeArrowheads="1"/>
            </p:cNvSpPr>
            <p:nvPr/>
          </p:nvSpPr>
          <p:spPr bwMode="gray">
            <a:xfrm>
              <a:off x="1536" y="1899"/>
              <a:ext cx="2736" cy="288"/>
            </a:xfrm>
            <a:prstGeom prst="roundRect">
              <a:avLst>
                <a:gd name="adj" fmla="val 16667"/>
              </a:avLst>
            </a:prstGeom>
            <a:noFill/>
            <a:ln w="28575" algn="ctr">
              <a:solidFill>
                <a:schemeClr val="accent3"/>
              </a:solidFill>
              <a:round/>
              <a:headEnd/>
              <a:tailEnd/>
            </a:ln>
            <a:effectLst>
              <a:outerShdw dist="99190" dir="2388334" algn="ctr" rotWithShape="0">
                <a:schemeClr val="bg2">
                  <a:alpha val="50000"/>
                </a:schemeClr>
              </a:outerShdw>
            </a:effectLst>
            <a:extLst>
              <a:ext uri="{909E8E84-426E-40DD-AFC4-6F175D3DCCD1}">
                <a14:hiddenFill xmlns:a14="http://schemas.microsoft.com/office/drawing/2010/main">
                  <a:solidFill>
                    <a:schemeClr val="folHlink"/>
                  </a:solidFill>
                </a14:hiddenFill>
              </a:ext>
            </a:extLst>
          </p:spPr>
          <p:txBody>
            <a:bodyPr wrap="none" anchor="ctr"/>
            <a:lstStyle/>
            <a:p>
              <a:pPr algn="ctr"/>
              <a:endParaRPr lang="zh-CN" altLang="zh-CN">
                <a:ea typeface="宋体" charset="-122"/>
              </a:endParaRPr>
            </a:p>
          </p:txBody>
        </p:sp>
        <p:sp>
          <p:nvSpPr>
            <p:cNvPr id="20" name="AutoShape 58"/>
            <p:cNvSpPr>
              <a:spLocks noChangeArrowheads="1"/>
            </p:cNvSpPr>
            <p:nvPr/>
          </p:nvSpPr>
          <p:spPr bwMode="gray">
            <a:xfrm>
              <a:off x="1296" y="1824"/>
              <a:ext cx="432" cy="432"/>
            </a:xfrm>
            <a:prstGeom prst="diamond">
              <a:avLst/>
            </a:prstGeom>
            <a:solidFill>
              <a:schemeClr val="accent3"/>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zh-CN" altLang="en-US">
                <a:ea typeface="宋体" charset="-122"/>
              </a:endParaRPr>
            </a:p>
          </p:txBody>
        </p:sp>
        <p:sp>
          <p:nvSpPr>
            <p:cNvPr id="22" name="Text Box 60"/>
            <p:cNvSpPr txBox="1">
              <a:spLocks noChangeArrowheads="1"/>
            </p:cNvSpPr>
            <p:nvPr/>
          </p:nvSpPr>
          <p:spPr bwMode="gray">
            <a:xfrm>
              <a:off x="1421" y="1886"/>
              <a:ext cx="168" cy="291"/>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zh-CN" sz="2400" dirty="0">
                  <a:solidFill>
                    <a:schemeClr val="bg1"/>
                  </a:solidFill>
                  <a:ea typeface="宋体" charset="-122"/>
                </a:rPr>
                <a:t>4</a:t>
              </a:r>
            </a:p>
          </p:txBody>
        </p:sp>
      </p:grpSp>
      <p:grpSp>
        <p:nvGrpSpPr>
          <p:cNvPr id="28" name="Group 56"/>
          <p:cNvGrpSpPr>
            <a:grpSpLocks/>
          </p:cNvGrpSpPr>
          <p:nvPr/>
        </p:nvGrpSpPr>
        <p:grpSpPr bwMode="auto">
          <a:xfrm>
            <a:off x="2808986" y="4724400"/>
            <a:ext cx="6368845" cy="685800"/>
            <a:chOff x="1296" y="1824"/>
            <a:chExt cx="2976" cy="432"/>
          </a:xfrm>
        </p:grpSpPr>
        <p:sp>
          <p:nvSpPr>
            <p:cNvPr id="29" name="AutoShape 57"/>
            <p:cNvSpPr>
              <a:spLocks noChangeArrowheads="1"/>
            </p:cNvSpPr>
            <p:nvPr/>
          </p:nvSpPr>
          <p:spPr bwMode="gray">
            <a:xfrm>
              <a:off x="1536" y="1899"/>
              <a:ext cx="2736" cy="288"/>
            </a:xfrm>
            <a:prstGeom prst="roundRect">
              <a:avLst>
                <a:gd name="adj" fmla="val 16667"/>
              </a:avLst>
            </a:prstGeom>
            <a:noFill/>
            <a:ln w="28575" algn="ctr">
              <a:solidFill>
                <a:schemeClr val="accent4">
                  <a:lumMod val="75000"/>
                </a:schemeClr>
              </a:solidFill>
              <a:round/>
              <a:headEnd/>
              <a:tailEnd/>
            </a:ln>
            <a:effectLst>
              <a:outerShdw dist="99190" dir="2388334" algn="ctr" rotWithShape="0">
                <a:schemeClr val="bg2">
                  <a:alpha val="50000"/>
                </a:schemeClr>
              </a:outerShdw>
            </a:effectLst>
            <a:extLst>
              <a:ext uri="{909E8E84-426E-40DD-AFC4-6F175D3DCCD1}">
                <a14:hiddenFill xmlns:a14="http://schemas.microsoft.com/office/drawing/2010/main">
                  <a:solidFill>
                    <a:schemeClr val="folHlink"/>
                  </a:solidFill>
                </a14:hiddenFill>
              </a:ext>
            </a:extLst>
          </p:spPr>
          <p:txBody>
            <a:bodyPr wrap="none" anchor="ctr"/>
            <a:lstStyle/>
            <a:p>
              <a:pPr algn="ctr"/>
              <a:endParaRPr lang="zh-CN" altLang="zh-CN">
                <a:ea typeface="宋体" charset="-122"/>
              </a:endParaRPr>
            </a:p>
          </p:txBody>
        </p:sp>
        <p:sp>
          <p:nvSpPr>
            <p:cNvPr id="30" name="AutoShape 58"/>
            <p:cNvSpPr>
              <a:spLocks noChangeArrowheads="1"/>
            </p:cNvSpPr>
            <p:nvPr/>
          </p:nvSpPr>
          <p:spPr bwMode="gray">
            <a:xfrm>
              <a:off x="1296" y="1824"/>
              <a:ext cx="432" cy="432"/>
            </a:xfrm>
            <a:prstGeom prst="diamond">
              <a:avLst/>
            </a:prstGeom>
            <a:solidFill>
              <a:schemeClr val="accent4">
                <a:lumMod val="75000"/>
              </a:scheme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zh-CN" altLang="en-US">
                <a:ea typeface="宋体" charset="-122"/>
              </a:endParaRPr>
            </a:p>
          </p:txBody>
        </p:sp>
        <p:sp>
          <p:nvSpPr>
            <p:cNvPr id="32" name="Text Box 60"/>
            <p:cNvSpPr txBox="1">
              <a:spLocks noChangeArrowheads="1"/>
            </p:cNvSpPr>
            <p:nvPr/>
          </p:nvSpPr>
          <p:spPr bwMode="gray">
            <a:xfrm>
              <a:off x="1421" y="1886"/>
              <a:ext cx="166" cy="291"/>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zh-CN" sz="2400" dirty="0">
                  <a:solidFill>
                    <a:schemeClr val="bg1"/>
                  </a:solidFill>
                  <a:ea typeface="宋体" charset="-122"/>
                </a:rPr>
                <a:t>5</a:t>
              </a:r>
            </a:p>
          </p:txBody>
        </p:sp>
      </p:grpSp>
      <p:grpSp>
        <p:nvGrpSpPr>
          <p:cNvPr id="33" name="Group 41"/>
          <p:cNvGrpSpPr>
            <a:grpSpLocks/>
          </p:cNvGrpSpPr>
          <p:nvPr/>
        </p:nvGrpSpPr>
        <p:grpSpPr bwMode="auto">
          <a:xfrm>
            <a:off x="2850774" y="5562600"/>
            <a:ext cx="6327056" cy="685800"/>
            <a:chOff x="1296" y="1824"/>
            <a:chExt cx="2976" cy="432"/>
          </a:xfrm>
        </p:grpSpPr>
        <p:sp>
          <p:nvSpPr>
            <p:cNvPr id="34" name="AutoShape 42"/>
            <p:cNvSpPr>
              <a:spLocks noChangeArrowheads="1"/>
            </p:cNvSpPr>
            <p:nvPr/>
          </p:nvSpPr>
          <p:spPr bwMode="gray">
            <a:xfrm>
              <a:off x="1536" y="1899"/>
              <a:ext cx="2736" cy="288"/>
            </a:xfrm>
            <a:prstGeom prst="roundRect">
              <a:avLst>
                <a:gd name="adj" fmla="val 16667"/>
              </a:avLst>
            </a:prstGeom>
            <a:noFill/>
            <a:ln w="28575" algn="ctr">
              <a:solidFill>
                <a:srgbClr val="E0762A"/>
              </a:solidFill>
              <a:round/>
              <a:headEnd/>
              <a:tailEnd/>
            </a:ln>
            <a:effectLst>
              <a:outerShdw dist="99190" dir="2388334" algn="ctr" rotWithShape="0">
                <a:schemeClr val="bg2">
                  <a:alpha val="50000"/>
                </a:schemeClr>
              </a:outerShdw>
            </a:effectLst>
            <a:extLst>
              <a:ext uri="{909E8E84-426E-40DD-AFC4-6F175D3DCCD1}">
                <a14:hiddenFill xmlns:a14="http://schemas.microsoft.com/office/drawing/2010/main">
                  <a:solidFill>
                    <a:schemeClr val="accent2"/>
                  </a:solidFill>
                </a14:hiddenFill>
              </a:ext>
            </a:extLst>
          </p:spPr>
          <p:txBody>
            <a:bodyPr wrap="none" anchor="ctr"/>
            <a:lstStyle/>
            <a:p>
              <a:endParaRPr lang="zh-CN" altLang="en-US">
                <a:ea typeface="宋体" charset="-122"/>
              </a:endParaRPr>
            </a:p>
          </p:txBody>
        </p:sp>
        <p:sp>
          <p:nvSpPr>
            <p:cNvPr id="35" name="AutoShape 43"/>
            <p:cNvSpPr>
              <a:spLocks noChangeArrowheads="1"/>
            </p:cNvSpPr>
            <p:nvPr/>
          </p:nvSpPr>
          <p:spPr bwMode="gray">
            <a:xfrm>
              <a:off x="1296" y="1824"/>
              <a:ext cx="432" cy="432"/>
            </a:xfrm>
            <a:prstGeom prst="diamond">
              <a:avLst/>
            </a:prstGeom>
            <a:solidFill>
              <a:srgbClr val="E0762A"/>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zh-CN" altLang="en-US">
                <a:ea typeface="宋体" charset="-122"/>
              </a:endParaRPr>
            </a:p>
          </p:txBody>
        </p:sp>
        <p:sp>
          <p:nvSpPr>
            <p:cNvPr id="37" name="Text Box 45"/>
            <p:cNvSpPr txBox="1">
              <a:spLocks noChangeArrowheads="1"/>
            </p:cNvSpPr>
            <p:nvPr/>
          </p:nvSpPr>
          <p:spPr bwMode="gray">
            <a:xfrm>
              <a:off x="1421" y="1886"/>
              <a:ext cx="16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zh-CN" sz="2400" dirty="0">
                  <a:solidFill>
                    <a:schemeClr val="bg1"/>
                  </a:solidFill>
                  <a:ea typeface="宋体" charset="-122"/>
                </a:rPr>
                <a:t>6</a:t>
              </a:r>
            </a:p>
          </p:txBody>
        </p:sp>
      </p:grpSp>
      <p:sp>
        <p:nvSpPr>
          <p:cNvPr id="24" name="Rectangle 23"/>
          <p:cNvSpPr/>
          <p:nvPr/>
        </p:nvSpPr>
        <p:spPr>
          <a:xfrm>
            <a:off x="3361020" y="1491734"/>
            <a:ext cx="5775020" cy="369332"/>
          </a:xfrm>
          <a:prstGeom prst="rect">
            <a:avLst/>
          </a:prstGeom>
        </p:spPr>
        <p:txBody>
          <a:bodyPr wrap="square">
            <a:spAutoFit/>
          </a:bodyPr>
          <a:lstStyle/>
          <a:p>
            <a:pPr algn="ctr"/>
            <a:r>
              <a:rPr lang="en-US" b="1" dirty="0" smtClean="0">
                <a:latin typeface="Arial" charset="0"/>
                <a:ea typeface="宋体" charset="-122"/>
              </a:rPr>
              <a:t>Introduction</a:t>
            </a:r>
            <a:endParaRPr lang="en-US" b="1" dirty="0">
              <a:latin typeface="Arial" charset="0"/>
              <a:ea typeface="宋体" charset="-122"/>
            </a:endParaRPr>
          </a:p>
        </p:txBody>
      </p:sp>
      <p:sp>
        <p:nvSpPr>
          <p:cNvPr id="23" name="Rectangle 22"/>
          <p:cNvSpPr/>
          <p:nvPr/>
        </p:nvSpPr>
        <p:spPr>
          <a:xfrm>
            <a:off x="3473698" y="2331581"/>
            <a:ext cx="5662342" cy="369332"/>
          </a:xfrm>
          <a:prstGeom prst="rect">
            <a:avLst/>
          </a:prstGeom>
        </p:spPr>
        <p:txBody>
          <a:bodyPr wrap="square">
            <a:spAutoFit/>
          </a:bodyPr>
          <a:lstStyle/>
          <a:p>
            <a:pPr algn="ctr"/>
            <a:r>
              <a:rPr lang="en-US" altLang="zh-CN" b="1" dirty="0">
                <a:latin typeface="Arial" pitchFamily="34" charset="0"/>
                <a:ea typeface="宋体" charset="-122"/>
                <a:cs typeface="Arial" pitchFamily="34" charset="0"/>
              </a:rPr>
              <a:t> </a:t>
            </a:r>
            <a:r>
              <a:rPr lang="en-US" altLang="zh-CN" b="1" dirty="0" smtClean="0">
                <a:latin typeface="Arial" pitchFamily="34" charset="0"/>
                <a:ea typeface="宋体" charset="-122"/>
                <a:cs typeface="Arial" pitchFamily="34" charset="0"/>
              </a:rPr>
              <a:t>Objectives</a:t>
            </a:r>
            <a:endParaRPr lang="en-US" dirty="0">
              <a:latin typeface="Arial" pitchFamily="34" charset="0"/>
              <a:cs typeface="Arial" pitchFamily="34" charset="0"/>
            </a:endParaRPr>
          </a:p>
        </p:txBody>
      </p:sp>
      <p:sp>
        <p:nvSpPr>
          <p:cNvPr id="25" name="Rectangle 24"/>
          <p:cNvSpPr/>
          <p:nvPr/>
        </p:nvSpPr>
        <p:spPr>
          <a:xfrm>
            <a:off x="3431178" y="5725597"/>
            <a:ext cx="5704132" cy="369332"/>
          </a:xfrm>
          <a:prstGeom prst="rect">
            <a:avLst/>
          </a:prstGeom>
        </p:spPr>
        <p:txBody>
          <a:bodyPr wrap="square">
            <a:spAutoFit/>
          </a:bodyPr>
          <a:lstStyle/>
          <a:p>
            <a:pPr algn="ctr"/>
            <a:r>
              <a:rPr lang="en-US" b="1" dirty="0" smtClean="0">
                <a:latin typeface="Arial" pitchFamily="34" charset="0"/>
                <a:ea typeface="宋体" charset="-122"/>
                <a:cs typeface="Arial" pitchFamily="34" charset="0"/>
              </a:rPr>
              <a:t>Create and Modify an Advance in PeopleSoft</a:t>
            </a:r>
            <a:endParaRPr lang="en-US" dirty="0">
              <a:latin typeface="Arial" pitchFamily="34" charset="0"/>
              <a:cs typeface="Arial" pitchFamily="34" charset="0"/>
            </a:endParaRPr>
          </a:p>
        </p:txBody>
      </p:sp>
      <p:sp>
        <p:nvSpPr>
          <p:cNvPr id="39" name="Text Placeholder 5"/>
          <p:cNvSpPr txBox="1">
            <a:spLocks/>
          </p:cNvSpPr>
          <p:nvPr/>
        </p:nvSpPr>
        <p:spPr>
          <a:xfrm>
            <a:off x="347134" y="6480676"/>
            <a:ext cx="11497733" cy="3773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Office of Financial Affairs				   	            Disbursements &amp; Travel Services Office</a:t>
            </a:r>
          </a:p>
        </p:txBody>
      </p:sp>
    </p:spTree>
    <p:extLst>
      <p:ext uri="{BB962C8B-B14F-4D97-AF65-F5344CB8AC3E}">
        <p14:creationId xmlns:p14="http://schemas.microsoft.com/office/powerpoint/2010/main" val="2914385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63562"/>
            <a:ext cx="10972800" cy="1112838"/>
          </a:xfrm>
        </p:spPr>
        <p:txBody>
          <a:bodyPr/>
          <a:lstStyle/>
          <a:p>
            <a:pPr algn="ctr"/>
            <a:r>
              <a:rPr lang="en-US" sz="4000" dirty="0" smtClean="0">
                <a:solidFill>
                  <a:schemeClr val="tx1"/>
                </a:solidFill>
              </a:rPr>
              <a:t>Settlement/Reimbursement</a:t>
            </a:r>
            <a:endParaRPr lang="en-US" sz="4000" dirty="0">
              <a:solidFill>
                <a:schemeClr val="tx1"/>
              </a:solidFill>
            </a:endParaRPr>
          </a:p>
        </p:txBody>
      </p:sp>
      <p:sp>
        <p:nvSpPr>
          <p:cNvPr id="3" name="Content Placeholder 2"/>
          <p:cNvSpPr>
            <a:spLocks noGrp="1"/>
          </p:cNvSpPr>
          <p:nvPr>
            <p:ph idx="1"/>
          </p:nvPr>
        </p:nvSpPr>
        <p:spPr>
          <a:xfrm>
            <a:off x="609600" y="1524000"/>
            <a:ext cx="10972800" cy="4678363"/>
          </a:xfrm>
        </p:spPr>
        <p:txBody>
          <a:bodyPr>
            <a:noAutofit/>
          </a:bodyPr>
          <a:lstStyle/>
          <a:p>
            <a:pPr>
              <a:defRPr/>
            </a:pPr>
            <a:endParaRPr lang="en-US" sz="800" dirty="0">
              <a:solidFill>
                <a:schemeClr val="tx1"/>
              </a:solidFill>
            </a:endParaRPr>
          </a:p>
          <a:p>
            <a:pPr marL="342900" lvl="1" indent="-342900">
              <a:buFont typeface="Arial" pitchFamily="34" charset="0"/>
              <a:buChar char="•"/>
              <a:defRPr/>
            </a:pPr>
            <a:endParaRPr lang="en-US" sz="800" dirty="0" smtClean="0">
              <a:solidFill>
                <a:schemeClr val="tx1"/>
              </a:solidFill>
            </a:endParaRPr>
          </a:p>
          <a:p>
            <a:pPr marL="342900" lvl="1" indent="-342900">
              <a:buFont typeface="Arial" pitchFamily="34" charset="0"/>
              <a:buChar char="•"/>
              <a:defRPr/>
            </a:pPr>
            <a:r>
              <a:rPr lang="en-US" sz="2800" dirty="0" smtClean="0">
                <a:solidFill>
                  <a:schemeClr val="tx1"/>
                </a:solidFill>
              </a:rPr>
              <a:t>Travelers have the option to electronically certify Expense Reports in PeopleSoft or submit a signed TRS (Travel Reimbursement Settlement)</a:t>
            </a:r>
          </a:p>
          <a:p>
            <a:pPr marL="0" lvl="1" indent="0">
              <a:buNone/>
              <a:defRPr/>
            </a:pPr>
            <a:endParaRPr lang="en-US" sz="1800" dirty="0" smtClean="0">
              <a:solidFill>
                <a:schemeClr val="tx1"/>
              </a:solidFill>
            </a:endParaRPr>
          </a:p>
          <a:p>
            <a:pPr marL="800100" lvl="2" indent="-342900">
              <a:defRPr/>
            </a:pPr>
            <a:r>
              <a:rPr lang="en-US" sz="2400" dirty="0" smtClean="0">
                <a:solidFill>
                  <a:schemeClr val="tx1"/>
                </a:solidFill>
              </a:rPr>
              <a:t>If an employee decides to delegate certification of approval, they must complete and submit the delegation of authority form to BIS for processing</a:t>
            </a:r>
          </a:p>
          <a:p>
            <a:pPr marL="457200" lvl="2" indent="0">
              <a:buNone/>
              <a:defRPr/>
            </a:pPr>
            <a:endParaRPr lang="en-US" sz="2400" dirty="0" smtClean="0">
              <a:solidFill>
                <a:schemeClr val="tx1"/>
              </a:solidFill>
            </a:endParaRPr>
          </a:p>
          <a:p>
            <a:pPr marL="800100" lvl="2" indent="-342900">
              <a:defRPr/>
            </a:pPr>
            <a:r>
              <a:rPr lang="en-US" sz="2400" dirty="0" smtClean="0">
                <a:solidFill>
                  <a:schemeClr val="tx1"/>
                </a:solidFill>
              </a:rPr>
              <a:t>A delegated certification of approval requires a TRS form be completed, signed and attached to PS (if applicable)</a:t>
            </a:r>
          </a:p>
          <a:p>
            <a:pPr marL="0" lvl="1" indent="0">
              <a:buNone/>
              <a:defRPr/>
            </a:pPr>
            <a:endParaRPr lang="en-US" sz="1800" dirty="0" smtClean="0">
              <a:solidFill>
                <a:schemeClr val="tx1"/>
              </a:solidFill>
            </a:endParaRPr>
          </a:p>
          <a:p>
            <a:pPr marL="342900" lvl="1" indent="-342900">
              <a:buFont typeface="Arial" pitchFamily="34" charset="0"/>
              <a:buChar char="•"/>
              <a:defRPr/>
            </a:pPr>
            <a:endParaRPr lang="en-US" sz="800" dirty="0" smtClean="0">
              <a:solidFill>
                <a:schemeClr val="tx1"/>
              </a:solidFill>
            </a:endParaRPr>
          </a:p>
        </p:txBody>
      </p:sp>
      <p:sp>
        <p:nvSpPr>
          <p:cNvPr id="4" name="Slide Number Placeholder 3"/>
          <p:cNvSpPr>
            <a:spLocks noGrp="1"/>
          </p:cNvSpPr>
          <p:nvPr>
            <p:ph type="sldNum" sz="quarter" idx="12"/>
          </p:nvPr>
        </p:nvSpPr>
        <p:spPr/>
        <p:txBody>
          <a:bodyPr/>
          <a:lstStyle/>
          <a:p>
            <a:fld id="{0C530F81-4EC3-421B-AB04-CABC2D3EF78B}" type="slidenum">
              <a:rPr lang="en-US" smtClean="0"/>
              <a:pPr/>
              <a:t>20</a:t>
            </a:fld>
            <a:endParaRPr lang="en-US" dirty="0"/>
          </a:p>
        </p:txBody>
      </p:sp>
      <p:sp>
        <p:nvSpPr>
          <p:cNvPr id="6" name="Text Placeholder 5"/>
          <p:cNvSpPr txBox="1">
            <a:spLocks/>
          </p:cNvSpPr>
          <p:nvPr/>
        </p:nvSpPr>
        <p:spPr>
          <a:xfrm>
            <a:off x="347134" y="6480676"/>
            <a:ext cx="11497733" cy="3773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Office of Financial Affairs				   	            Disbursements &amp; Travel Services Office</a:t>
            </a:r>
          </a:p>
        </p:txBody>
      </p:sp>
    </p:spTree>
    <p:extLst>
      <p:ext uri="{BB962C8B-B14F-4D97-AF65-F5344CB8AC3E}">
        <p14:creationId xmlns:p14="http://schemas.microsoft.com/office/powerpoint/2010/main" val="104188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sz="5400" dirty="0" smtClean="0"/>
          </a:p>
          <a:p>
            <a:pPr marL="0" indent="0" algn="ctr">
              <a:buNone/>
            </a:pPr>
            <a:r>
              <a:rPr lang="en-US" sz="5400" dirty="0" smtClean="0">
                <a:solidFill>
                  <a:srgbClr val="262626"/>
                </a:solidFill>
              </a:rPr>
              <a:t>Types of Travel Advances</a:t>
            </a:r>
            <a:endParaRPr lang="en-US" sz="5400" dirty="0">
              <a:solidFill>
                <a:srgbClr val="262626"/>
              </a:solidFill>
            </a:endParaRPr>
          </a:p>
        </p:txBody>
      </p:sp>
      <p:sp>
        <p:nvSpPr>
          <p:cNvPr id="4" name="Slide Number Placeholder 3"/>
          <p:cNvSpPr>
            <a:spLocks noGrp="1"/>
          </p:cNvSpPr>
          <p:nvPr>
            <p:ph type="sldNum" sz="quarter" idx="12"/>
          </p:nvPr>
        </p:nvSpPr>
        <p:spPr/>
        <p:txBody>
          <a:bodyPr/>
          <a:lstStyle/>
          <a:p>
            <a:fld id="{0C530F81-4EC3-421B-AB04-CABC2D3EF78B}" type="slidenum">
              <a:rPr lang="en-US" smtClean="0"/>
              <a:pPr/>
              <a:t>21</a:t>
            </a:fld>
            <a:endParaRPr lang="en-US" dirty="0"/>
          </a:p>
        </p:txBody>
      </p:sp>
    </p:spTree>
    <p:extLst>
      <p:ext uri="{BB962C8B-B14F-4D97-AF65-F5344CB8AC3E}">
        <p14:creationId xmlns:p14="http://schemas.microsoft.com/office/powerpoint/2010/main" val="3526494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467" y="513699"/>
            <a:ext cx="11582400" cy="1066800"/>
          </a:xfrm>
        </p:spPr>
        <p:txBody>
          <a:bodyPr anchor="ctr">
            <a:normAutofit/>
          </a:bodyPr>
          <a:lstStyle/>
          <a:p>
            <a:pPr algn="ctr"/>
            <a:r>
              <a:rPr lang="en-US" dirty="0" smtClean="0">
                <a:solidFill>
                  <a:schemeClr val="tx1"/>
                </a:solidFill>
              </a:rPr>
              <a:t>Types of Travel Advances</a:t>
            </a:r>
            <a:endParaRPr lang="en-US" dirty="0">
              <a:solidFill>
                <a:schemeClr val="tx1"/>
              </a:solidFill>
            </a:endParaRPr>
          </a:p>
        </p:txBody>
      </p:sp>
      <p:sp>
        <p:nvSpPr>
          <p:cNvPr id="3" name="Content Placeholder 2"/>
          <p:cNvSpPr>
            <a:spLocks noGrp="1"/>
          </p:cNvSpPr>
          <p:nvPr>
            <p:ph idx="1"/>
          </p:nvPr>
        </p:nvSpPr>
        <p:spPr>
          <a:xfrm>
            <a:off x="609600" y="1580499"/>
            <a:ext cx="10972800" cy="4545668"/>
          </a:xfrm>
        </p:spPr>
        <p:txBody>
          <a:bodyPr>
            <a:normAutofit fontScale="85000" lnSpcReduction="20000"/>
          </a:bodyPr>
          <a:lstStyle/>
          <a:p>
            <a:r>
              <a:rPr lang="en-US" b="1" dirty="0" smtClean="0">
                <a:solidFill>
                  <a:schemeClr val="tx1"/>
                </a:solidFill>
              </a:rPr>
              <a:t>Cash Advance (CA)</a:t>
            </a:r>
          </a:p>
          <a:p>
            <a:pPr lvl="1"/>
            <a:r>
              <a:rPr lang="en-US" dirty="0" smtClean="0">
                <a:solidFill>
                  <a:schemeClr val="tx1"/>
                </a:solidFill>
              </a:rPr>
              <a:t>Can be a direct deposit or check</a:t>
            </a:r>
          </a:p>
          <a:p>
            <a:pPr lvl="1"/>
            <a:r>
              <a:rPr lang="en-US" dirty="0" smtClean="0">
                <a:solidFill>
                  <a:schemeClr val="tx1"/>
                </a:solidFill>
              </a:rPr>
              <a:t>CA is created by department in PS</a:t>
            </a:r>
          </a:p>
          <a:p>
            <a:r>
              <a:rPr lang="en-US" b="1" dirty="0" smtClean="0">
                <a:solidFill>
                  <a:schemeClr val="tx1"/>
                </a:solidFill>
              </a:rPr>
              <a:t>Travel Advance Card (TAC) </a:t>
            </a:r>
          </a:p>
          <a:p>
            <a:pPr lvl="1"/>
            <a:r>
              <a:rPr lang="en-US" dirty="0" smtClean="0">
                <a:solidFill>
                  <a:schemeClr val="tx1"/>
                </a:solidFill>
              </a:rPr>
              <a:t>UTSA’s preferred default method of issuing travel advances </a:t>
            </a:r>
          </a:p>
          <a:p>
            <a:pPr lvl="1"/>
            <a:r>
              <a:rPr lang="en-US" dirty="0" smtClean="0">
                <a:solidFill>
                  <a:schemeClr val="tx1"/>
                </a:solidFill>
              </a:rPr>
              <a:t>TAC form required </a:t>
            </a:r>
          </a:p>
          <a:p>
            <a:pPr lvl="1"/>
            <a:r>
              <a:rPr lang="en-US" dirty="0" smtClean="0">
                <a:solidFill>
                  <a:schemeClr val="tx1"/>
                </a:solidFill>
              </a:rPr>
              <a:t>Submit form to DTS (email: </a:t>
            </a:r>
            <a:r>
              <a:rPr lang="en-US" dirty="0" smtClean="0">
                <a:solidFill>
                  <a:schemeClr val="tx1"/>
                </a:solidFill>
                <a:hlinkClick r:id="rId3"/>
              </a:rPr>
              <a:t>disbursements.travel@utsa.edu</a:t>
            </a:r>
            <a:r>
              <a:rPr lang="en-US" dirty="0" smtClean="0">
                <a:solidFill>
                  <a:schemeClr val="tx1"/>
                </a:solidFill>
              </a:rPr>
              <a:t>)</a:t>
            </a:r>
          </a:p>
          <a:p>
            <a:r>
              <a:rPr lang="en-US" b="1" dirty="0" smtClean="0">
                <a:solidFill>
                  <a:schemeClr val="tx1"/>
                </a:solidFill>
              </a:rPr>
              <a:t>Travel </a:t>
            </a:r>
            <a:r>
              <a:rPr lang="en-US" b="1" dirty="0">
                <a:solidFill>
                  <a:schemeClr val="tx1"/>
                </a:solidFill>
              </a:rPr>
              <a:t>Advance Request (TAR) </a:t>
            </a:r>
            <a:endParaRPr lang="en-US" b="1" dirty="0" smtClean="0">
              <a:solidFill>
                <a:schemeClr val="tx1"/>
              </a:solidFill>
            </a:endParaRPr>
          </a:p>
          <a:p>
            <a:pPr lvl="1"/>
            <a:r>
              <a:rPr lang="en-US" dirty="0" smtClean="0">
                <a:solidFill>
                  <a:schemeClr val="tx1"/>
                </a:solidFill>
              </a:rPr>
              <a:t>Form required if advance request is over $10K</a:t>
            </a:r>
          </a:p>
          <a:p>
            <a:pPr lvl="1"/>
            <a:r>
              <a:rPr lang="en-US" dirty="0" smtClean="0">
                <a:solidFill>
                  <a:schemeClr val="tx1"/>
                </a:solidFill>
              </a:rPr>
              <a:t>CA is created by department in PS</a:t>
            </a:r>
          </a:p>
          <a:p>
            <a:pPr lvl="1"/>
            <a:r>
              <a:rPr lang="en-US" dirty="0" smtClean="0">
                <a:solidFill>
                  <a:schemeClr val="tx1"/>
                </a:solidFill>
              </a:rPr>
              <a:t>Attach form to PS</a:t>
            </a:r>
          </a:p>
          <a:p>
            <a:r>
              <a:rPr lang="en-US" b="1" dirty="0" smtClean="0">
                <a:solidFill>
                  <a:schemeClr val="tx1"/>
                </a:solidFill>
              </a:rPr>
              <a:t>Participant Advance (PA)</a:t>
            </a:r>
          </a:p>
          <a:p>
            <a:pPr lvl="1"/>
            <a:r>
              <a:rPr lang="en-US" dirty="0" smtClean="0">
                <a:solidFill>
                  <a:schemeClr val="tx1"/>
                </a:solidFill>
              </a:rPr>
              <a:t>PA form required </a:t>
            </a:r>
          </a:p>
          <a:p>
            <a:pPr lvl="1"/>
            <a:r>
              <a:rPr lang="en-US" dirty="0" smtClean="0">
                <a:solidFill>
                  <a:schemeClr val="tx1"/>
                </a:solidFill>
              </a:rPr>
              <a:t>Non-PO voucher is created in PS by department</a:t>
            </a:r>
          </a:p>
          <a:p>
            <a:pPr lvl="1"/>
            <a:r>
              <a:rPr lang="en-US" dirty="0" smtClean="0">
                <a:solidFill>
                  <a:schemeClr val="tx1"/>
                </a:solidFill>
              </a:rPr>
              <a:t>Attach form to PS</a:t>
            </a:r>
          </a:p>
          <a:p>
            <a:pPr marL="0" indent="0">
              <a:buNone/>
            </a:pPr>
            <a:endParaRPr lang="en-US" dirty="0">
              <a:solidFill>
                <a:schemeClr val="tx1"/>
              </a:solidFill>
            </a:endParaRPr>
          </a:p>
          <a:p>
            <a:pPr marL="0" indent="0">
              <a:buNone/>
            </a:pPr>
            <a:endParaRPr lang="en-US" dirty="0">
              <a:solidFill>
                <a:schemeClr val="tx1"/>
              </a:solidFill>
            </a:endParaRPr>
          </a:p>
          <a:p>
            <a:endParaRPr lang="en-US" dirty="0" smtClean="0">
              <a:solidFill>
                <a:schemeClr val="tx1"/>
              </a:solidFill>
            </a:endParaRPr>
          </a:p>
          <a:p>
            <a:endParaRPr lang="en-US" dirty="0">
              <a:solidFill>
                <a:schemeClr val="tx1"/>
              </a:solidFill>
            </a:endParaRPr>
          </a:p>
          <a:p>
            <a:endParaRPr lang="en-US" dirty="0" smtClean="0">
              <a:solidFill>
                <a:schemeClr val="tx1"/>
              </a:solidFill>
            </a:endParaRPr>
          </a:p>
          <a:p>
            <a:pPr marL="0" indent="0">
              <a:buNone/>
            </a:pPr>
            <a:endParaRPr lang="en-US" dirty="0" smtClean="0">
              <a:solidFill>
                <a:schemeClr val="tx1"/>
              </a:solidFill>
            </a:endParaRPr>
          </a:p>
          <a:p>
            <a:endParaRPr lang="en-US" dirty="0">
              <a:solidFill>
                <a:schemeClr val="tx1"/>
              </a:solidFill>
            </a:endParaRPr>
          </a:p>
        </p:txBody>
      </p:sp>
      <p:sp>
        <p:nvSpPr>
          <p:cNvPr id="4" name="Slide Number Placeholder 3"/>
          <p:cNvSpPr>
            <a:spLocks noGrp="1"/>
          </p:cNvSpPr>
          <p:nvPr>
            <p:ph type="sldNum" sz="quarter" idx="12"/>
          </p:nvPr>
        </p:nvSpPr>
        <p:spPr/>
        <p:txBody>
          <a:bodyPr/>
          <a:lstStyle/>
          <a:p>
            <a:fld id="{0C530F81-4EC3-421B-AB04-CABC2D3EF78B}" type="slidenum">
              <a:rPr lang="en-US" smtClean="0"/>
              <a:pPr/>
              <a:t>22</a:t>
            </a:fld>
            <a:endParaRPr lang="en-US" dirty="0"/>
          </a:p>
        </p:txBody>
      </p:sp>
      <p:sp>
        <p:nvSpPr>
          <p:cNvPr id="6" name="Text Placeholder 5"/>
          <p:cNvSpPr txBox="1">
            <a:spLocks/>
          </p:cNvSpPr>
          <p:nvPr/>
        </p:nvSpPr>
        <p:spPr>
          <a:xfrm>
            <a:off x="347134" y="6480676"/>
            <a:ext cx="11497733" cy="3773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Office of Financial Affairs				   	            Disbursements &amp; Travel Services Office</a:t>
            </a:r>
          </a:p>
        </p:txBody>
      </p:sp>
    </p:spTree>
    <p:extLst>
      <p:ext uri="{BB962C8B-B14F-4D97-AF65-F5344CB8AC3E}">
        <p14:creationId xmlns:p14="http://schemas.microsoft.com/office/powerpoint/2010/main" val="2177900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972800" cy="1112838"/>
          </a:xfrm>
        </p:spPr>
        <p:txBody>
          <a:bodyPr/>
          <a:lstStyle/>
          <a:p>
            <a:pPr algn="ctr"/>
            <a:r>
              <a:rPr lang="en-US" sz="3200" dirty="0" smtClean="0">
                <a:solidFill>
                  <a:srgbClr val="262626"/>
                </a:solidFill>
              </a:rPr>
              <a:t>When should I create a Cash Advance and which module should I use?</a:t>
            </a:r>
            <a:endParaRPr lang="en-US" sz="3200" dirty="0">
              <a:solidFill>
                <a:srgbClr val="262626"/>
              </a:solidFill>
            </a:endParaRPr>
          </a:p>
        </p:txBody>
      </p:sp>
      <p:sp>
        <p:nvSpPr>
          <p:cNvPr id="3" name="Content Placeholder 2"/>
          <p:cNvSpPr>
            <a:spLocks noGrp="1"/>
          </p:cNvSpPr>
          <p:nvPr>
            <p:ph idx="1"/>
          </p:nvPr>
        </p:nvSpPr>
        <p:spPr>
          <a:xfrm>
            <a:off x="609600" y="1722438"/>
            <a:ext cx="10972800" cy="4449762"/>
          </a:xfrm>
        </p:spPr>
        <p:txBody>
          <a:bodyPr/>
          <a:lstStyle/>
          <a:p>
            <a:r>
              <a:rPr lang="en-US" sz="2400" b="1" dirty="0" smtClean="0">
                <a:solidFill>
                  <a:srgbClr val="262626"/>
                </a:solidFill>
              </a:rPr>
              <a:t>CA requests </a:t>
            </a:r>
            <a:r>
              <a:rPr lang="en-US" sz="2400" dirty="0" smtClean="0">
                <a:solidFill>
                  <a:srgbClr val="262626"/>
                </a:solidFill>
              </a:rPr>
              <a:t>should be processed as a Cash Advance, through the Travel and Expenses module in PS, by the department (modified TAR is required if over $10K)</a:t>
            </a:r>
          </a:p>
          <a:p>
            <a:pPr marL="0" indent="0">
              <a:buNone/>
            </a:pPr>
            <a:endParaRPr lang="en-US" sz="1400" dirty="0" smtClean="0">
              <a:solidFill>
                <a:srgbClr val="262626"/>
              </a:solidFill>
            </a:endParaRPr>
          </a:p>
          <a:p>
            <a:r>
              <a:rPr lang="en-US" sz="2400" b="1" dirty="0" smtClean="0">
                <a:solidFill>
                  <a:srgbClr val="262626"/>
                </a:solidFill>
              </a:rPr>
              <a:t>TAC requests </a:t>
            </a:r>
            <a:r>
              <a:rPr lang="en-US" sz="2400" dirty="0" smtClean="0">
                <a:solidFill>
                  <a:srgbClr val="262626"/>
                </a:solidFill>
              </a:rPr>
              <a:t>do not require an electronic document in PeopleSoft (PS)</a:t>
            </a:r>
          </a:p>
          <a:p>
            <a:pPr marL="0" indent="0">
              <a:buNone/>
            </a:pPr>
            <a:endParaRPr lang="en-US" sz="1400" dirty="0" smtClean="0">
              <a:solidFill>
                <a:srgbClr val="262626"/>
              </a:solidFill>
            </a:endParaRPr>
          </a:p>
          <a:p>
            <a:r>
              <a:rPr lang="en-US" sz="2400" b="1" dirty="0" smtClean="0">
                <a:solidFill>
                  <a:srgbClr val="262626"/>
                </a:solidFill>
              </a:rPr>
              <a:t>Participant Advances </a:t>
            </a:r>
            <a:r>
              <a:rPr lang="en-US" sz="2400" dirty="0" smtClean="0">
                <a:solidFill>
                  <a:srgbClr val="262626"/>
                </a:solidFill>
              </a:rPr>
              <a:t>should be processed as a Non-PO Voucher, through the Accounts Payable module, by the department</a:t>
            </a:r>
          </a:p>
          <a:p>
            <a:pPr marL="0" indent="0">
              <a:buNone/>
            </a:pPr>
            <a:endParaRPr lang="en-US" sz="1400" dirty="0" smtClean="0">
              <a:solidFill>
                <a:srgbClr val="262626"/>
              </a:solidFill>
            </a:endParaRPr>
          </a:p>
          <a:p>
            <a:r>
              <a:rPr lang="en-US" sz="2400" b="1" dirty="0" smtClean="0">
                <a:solidFill>
                  <a:srgbClr val="262626"/>
                </a:solidFill>
              </a:rPr>
              <a:t>Athletic/Group and Advances on Behalf of Students </a:t>
            </a:r>
            <a:r>
              <a:rPr lang="en-US" sz="2400" dirty="0" smtClean="0">
                <a:solidFill>
                  <a:srgbClr val="262626"/>
                </a:solidFill>
              </a:rPr>
              <a:t>(excludes TAC requests) should be processed as either an CA or a Non-PO Voucher by the department</a:t>
            </a:r>
          </a:p>
          <a:p>
            <a:endParaRPr lang="en-US" dirty="0">
              <a:solidFill>
                <a:srgbClr val="262626"/>
              </a:solidFill>
            </a:endParaRPr>
          </a:p>
        </p:txBody>
      </p:sp>
      <p:sp>
        <p:nvSpPr>
          <p:cNvPr id="4" name="Slide Number Placeholder 3"/>
          <p:cNvSpPr>
            <a:spLocks noGrp="1"/>
          </p:cNvSpPr>
          <p:nvPr>
            <p:ph type="sldNum" sz="quarter" idx="12"/>
          </p:nvPr>
        </p:nvSpPr>
        <p:spPr/>
        <p:txBody>
          <a:bodyPr/>
          <a:lstStyle/>
          <a:p>
            <a:fld id="{0C530F81-4EC3-421B-AB04-CABC2D3EF78B}" type="slidenum">
              <a:rPr lang="en-US" smtClean="0"/>
              <a:pPr/>
              <a:t>23</a:t>
            </a:fld>
            <a:endParaRPr lang="en-US" dirty="0"/>
          </a:p>
        </p:txBody>
      </p:sp>
    </p:spTree>
    <p:extLst>
      <p:ext uri="{BB962C8B-B14F-4D97-AF65-F5344CB8AC3E}">
        <p14:creationId xmlns:p14="http://schemas.microsoft.com/office/powerpoint/2010/main" val="374417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11582400" cy="1066800"/>
          </a:xfrm>
        </p:spPr>
        <p:txBody>
          <a:bodyPr anchor="ctr">
            <a:normAutofit/>
          </a:bodyPr>
          <a:lstStyle/>
          <a:p>
            <a:pPr algn="ctr"/>
            <a:r>
              <a:rPr lang="en-US" dirty="0" smtClean="0">
                <a:solidFill>
                  <a:schemeClr val="tx1"/>
                </a:solidFill>
              </a:rPr>
              <a:t>Which Form Should I use?</a:t>
            </a:r>
            <a:endParaRPr lang="en-US" dirty="0">
              <a:solidFill>
                <a:schemeClr val="tx1"/>
              </a:solidFill>
            </a:endParaRPr>
          </a:p>
        </p:txBody>
      </p:sp>
      <p:sp>
        <p:nvSpPr>
          <p:cNvPr id="3" name="Content Placeholder 2"/>
          <p:cNvSpPr>
            <a:spLocks noGrp="1"/>
          </p:cNvSpPr>
          <p:nvPr>
            <p:ph idx="1"/>
          </p:nvPr>
        </p:nvSpPr>
        <p:spPr>
          <a:xfrm>
            <a:off x="609600" y="1417639"/>
            <a:ext cx="10972800" cy="4708528"/>
          </a:xfrm>
        </p:spPr>
        <p:txBody>
          <a:bodyPr>
            <a:normAutofit fontScale="92500" lnSpcReduction="10000"/>
          </a:bodyPr>
          <a:lstStyle/>
          <a:p>
            <a:r>
              <a:rPr lang="en-US" b="1" dirty="0" smtClean="0">
                <a:solidFill>
                  <a:schemeClr val="tx1"/>
                </a:solidFill>
              </a:rPr>
              <a:t>Travel Advance Card (TAC) </a:t>
            </a:r>
          </a:p>
          <a:p>
            <a:pPr lvl="1"/>
            <a:r>
              <a:rPr lang="en-US" dirty="0" smtClean="0">
                <a:solidFill>
                  <a:schemeClr val="tx1"/>
                </a:solidFill>
              </a:rPr>
              <a:t>UTSA’s preferred default method of issuing travel advances </a:t>
            </a:r>
          </a:p>
          <a:p>
            <a:pPr lvl="1"/>
            <a:r>
              <a:rPr lang="en-US" dirty="0" smtClean="0">
                <a:solidFill>
                  <a:schemeClr val="tx1"/>
                </a:solidFill>
              </a:rPr>
              <a:t>Benefit: Can be reloaded with funds on a per trip basis (domestic and international travel destinations).</a:t>
            </a:r>
          </a:p>
          <a:p>
            <a:pPr marL="457200" lvl="1" indent="0">
              <a:buNone/>
            </a:pPr>
            <a:endParaRPr lang="en-US" dirty="0" smtClean="0">
              <a:solidFill>
                <a:schemeClr val="tx1"/>
              </a:solidFill>
            </a:endParaRPr>
          </a:p>
          <a:p>
            <a:r>
              <a:rPr lang="en-US" b="1" dirty="0" smtClean="0">
                <a:solidFill>
                  <a:schemeClr val="tx1"/>
                </a:solidFill>
              </a:rPr>
              <a:t>Travel </a:t>
            </a:r>
            <a:r>
              <a:rPr lang="en-US" b="1" dirty="0">
                <a:solidFill>
                  <a:schemeClr val="tx1"/>
                </a:solidFill>
              </a:rPr>
              <a:t>Advance Request (TAR) </a:t>
            </a:r>
            <a:endParaRPr lang="en-US" b="1" dirty="0" smtClean="0">
              <a:solidFill>
                <a:schemeClr val="tx1"/>
              </a:solidFill>
            </a:endParaRPr>
          </a:p>
          <a:p>
            <a:pPr lvl="1"/>
            <a:r>
              <a:rPr lang="en-US" dirty="0" smtClean="0">
                <a:solidFill>
                  <a:schemeClr val="tx1"/>
                </a:solidFill>
              </a:rPr>
              <a:t>Used </a:t>
            </a:r>
            <a:r>
              <a:rPr lang="en-US" dirty="0">
                <a:solidFill>
                  <a:schemeClr val="tx1"/>
                </a:solidFill>
              </a:rPr>
              <a:t>to issue travel advances to eligible employees and student employees whom prefer to use Direct Deposit as the travel payment </a:t>
            </a:r>
            <a:r>
              <a:rPr lang="en-US" dirty="0" smtClean="0">
                <a:solidFill>
                  <a:schemeClr val="tx1"/>
                </a:solidFill>
              </a:rPr>
              <a:t>method </a:t>
            </a:r>
          </a:p>
          <a:p>
            <a:pPr lvl="1"/>
            <a:r>
              <a:rPr lang="en-US" dirty="0" smtClean="0">
                <a:solidFill>
                  <a:schemeClr val="tx1"/>
                </a:solidFill>
              </a:rPr>
              <a:t>Payment </a:t>
            </a:r>
            <a:r>
              <a:rPr lang="en-US" dirty="0">
                <a:solidFill>
                  <a:schemeClr val="tx1"/>
                </a:solidFill>
              </a:rPr>
              <a:t>method is determined by payment method selected in employee’s HCM/Payroll </a:t>
            </a:r>
            <a:r>
              <a:rPr lang="en-US" dirty="0" smtClean="0">
                <a:solidFill>
                  <a:schemeClr val="tx1"/>
                </a:solidFill>
              </a:rPr>
              <a:t>profile</a:t>
            </a:r>
          </a:p>
          <a:p>
            <a:pPr marL="457200" lvl="1" indent="0">
              <a:buNone/>
            </a:pPr>
            <a:endParaRPr lang="en-US" dirty="0">
              <a:solidFill>
                <a:schemeClr val="tx1"/>
              </a:solidFill>
            </a:endParaRPr>
          </a:p>
          <a:p>
            <a:r>
              <a:rPr lang="en-US" b="1" dirty="0" smtClean="0">
                <a:solidFill>
                  <a:schemeClr val="tx1"/>
                </a:solidFill>
              </a:rPr>
              <a:t>Participant Advance </a:t>
            </a:r>
          </a:p>
          <a:p>
            <a:pPr lvl="1"/>
            <a:r>
              <a:rPr lang="en-US" dirty="0" smtClean="0">
                <a:solidFill>
                  <a:schemeClr val="tx1"/>
                </a:solidFill>
              </a:rPr>
              <a:t>Used to request funds to pay research subjects, or other participants in an approved (sponsored) project</a:t>
            </a:r>
          </a:p>
          <a:p>
            <a:pPr marL="0" indent="0">
              <a:buNone/>
            </a:pPr>
            <a:endParaRPr lang="en-US" dirty="0">
              <a:solidFill>
                <a:schemeClr val="tx1"/>
              </a:solidFill>
            </a:endParaRPr>
          </a:p>
          <a:p>
            <a:pPr marL="0" indent="0">
              <a:buNone/>
            </a:pPr>
            <a:endParaRPr lang="en-US" dirty="0">
              <a:solidFill>
                <a:schemeClr val="tx1"/>
              </a:solidFill>
            </a:endParaRPr>
          </a:p>
          <a:p>
            <a:endParaRPr lang="en-US" dirty="0" smtClean="0">
              <a:solidFill>
                <a:schemeClr val="tx1"/>
              </a:solidFill>
            </a:endParaRPr>
          </a:p>
          <a:p>
            <a:endParaRPr lang="en-US" dirty="0">
              <a:solidFill>
                <a:schemeClr val="tx1"/>
              </a:solidFill>
            </a:endParaRPr>
          </a:p>
          <a:p>
            <a:endParaRPr lang="en-US" dirty="0" smtClean="0">
              <a:solidFill>
                <a:schemeClr val="tx1"/>
              </a:solidFill>
            </a:endParaRPr>
          </a:p>
          <a:p>
            <a:pPr marL="0" indent="0">
              <a:buNone/>
            </a:pPr>
            <a:endParaRPr lang="en-US" dirty="0" smtClean="0">
              <a:solidFill>
                <a:schemeClr val="tx1"/>
              </a:solidFill>
            </a:endParaRPr>
          </a:p>
          <a:p>
            <a:endParaRPr lang="en-US" dirty="0">
              <a:solidFill>
                <a:schemeClr val="tx1"/>
              </a:solidFill>
            </a:endParaRPr>
          </a:p>
        </p:txBody>
      </p:sp>
      <p:sp>
        <p:nvSpPr>
          <p:cNvPr id="4" name="Slide Number Placeholder 3"/>
          <p:cNvSpPr>
            <a:spLocks noGrp="1"/>
          </p:cNvSpPr>
          <p:nvPr>
            <p:ph type="sldNum" sz="quarter" idx="12"/>
          </p:nvPr>
        </p:nvSpPr>
        <p:spPr/>
        <p:txBody>
          <a:bodyPr/>
          <a:lstStyle/>
          <a:p>
            <a:fld id="{0C530F81-4EC3-421B-AB04-CABC2D3EF78B}" type="slidenum">
              <a:rPr lang="en-US" smtClean="0"/>
              <a:pPr/>
              <a:t>24</a:t>
            </a:fld>
            <a:endParaRPr lang="en-US" dirty="0"/>
          </a:p>
        </p:txBody>
      </p:sp>
      <p:sp>
        <p:nvSpPr>
          <p:cNvPr id="6" name="Text Placeholder 5"/>
          <p:cNvSpPr txBox="1">
            <a:spLocks/>
          </p:cNvSpPr>
          <p:nvPr/>
        </p:nvSpPr>
        <p:spPr>
          <a:xfrm>
            <a:off x="347134" y="6480676"/>
            <a:ext cx="11497733" cy="3773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Office of Financial Affairs				   	            Disbursements &amp; Travel Services Office</a:t>
            </a:r>
          </a:p>
        </p:txBody>
      </p:sp>
    </p:spTree>
    <p:extLst>
      <p:ext uri="{BB962C8B-B14F-4D97-AF65-F5344CB8AC3E}">
        <p14:creationId xmlns:p14="http://schemas.microsoft.com/office/powerpoint/2010/main" val="1704951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972800" cy="808037"/>
          </a:xfrm>
        </p:spPr>
        <p:txBody>
          <a:bodyPr/>
          <a:lstStyle/>
          <a:p>
            <a:r>
              <a:rPr lang="en-US" dirty="0" smtClean="0">
                <a:solidFill>
                  <a:srgbClr val="262626"/>
                </a:solidFill>
              </a:rPr>
              <a:t>Travel Advance Card Request (TAC</a:t>
            </a:r>
            <a:r>
              <a:rPr lang="en-US" dirty="0">
                <a:solidFill>
                  <a:srgbClr val="262626"/>
                </a:solidFill>
              </a:rPr>
              <a:t>) Form</a:t>
            </a:r>
            <a:r>
              <a:rPr lang="en-US" dirty="0">
                <a:solidFill>
                  <a:srgbClr val="002060"/>
                </a:solidFill>
              </a:rPr>
              <a:t/>
            </a:r>
            <a:br>
              <a:rPr lang="en-US" dirty="0">
                <a:solidFill>
                  <a:srgbClr val="002060"/>
                </a:solidFill>
              </a:rPr>
            </a:br>
            <a:r>
              <a:rPr lang="en-US" sz="2000" dirty="0">
                <a:solidFill>
                  <a:srgbClr val="002060"/>
                </a:solidFill>
                <a:hlinkClick r:id="rId2"/>
              </a:rPr>
              <a:t>https://</a:t>
            </a:r>
            <a:r>
              <a:rPr lang="en-US" sz="2000" dirty="0" smtClean="0">
                <a:solidFill>
                  <a:srgbClr val="002060"/>
                </a:solidFill>
                <a:hlinkClick r:id="rId2"/>
              </a:rPr>
              <a:t>www.utsa.edu/financialaffairs/details.cfm?form_number=78</a:t>
            </a:r>
            <a:r>
              <a:rPr lang="en-US" sz="2000" dirty="0" smtClean="0">
                <a:solidFill>
                  <a:srgbClr val="002060"/>
                </a:solidFill>
              </a:rPr>
              <a:t/>
            </a:r>
            <a:br>
              <a:rPr lang="en-US" sz="2000" dirty="0" smtClean="0">
                <a:solidFill>
                  <a:srgbClr val="002060"/>
                </a:solidFill>
              </a:rPr>
            </a:br>
            <a:endParaRPr lang="en-US" sz="2000" dirty="0">
              <a:solidFill>
                <a:srgbClr val="002060"/>
              </a:solidFill>
            </a:endParaRPr>
          </a:p>
        </p:txBody>
      </p:sp>
      <p:pic>
        <p:nvPicPr>
          <p:cNvPr id="5" name="Content Placeholder 4"/>
          <p:cNvPicPr>
            <a:picLocks noGrp="1" noChangeAspect="1"/>
          </p:cNvPicPr>
          <p:nvPr>
            <p:ph idx="1"/>
          </p:nvPr>
        </p:nvPicPr>
        <p:blipFill>
          <a:blip r:embed="rId3"/>
          <a:stretch>
            <a:fillRect/>
          </a:stretch>
        </p:blipFill>
        <p:spPr>
          <a:xfrm>
            <a:off x="609600" y="1752600"/>
            <a:ext cx="5210175" cy="4305300"/>
          </a:xfrm>
          <a:prstGeom prst="rect">
            <a:avLst/>
          </a:prstGeom>
        </p:spPr>
      </p:pic>
      <p:sp>
        <p:nvSpPr>
          <p:cNvPr id="4" name="Slide Number Placeholder 3"/>
          <p:cNvSpPr>
            <a:spLocks noGrp="1"/>
          </p:cNvSpPr>
          <p:nvPr>
            <p:ph type="sldNum" sz="quarter" idx="12"/>
          </p:nvPr>
        </p:nvSpPr>
        <p:spPr/>
        <p:txBody>
          <a:bodyPr/>
          <a:lstStyle/>
          <a:p>
            <a:fld id="{0C530F81-4EC3-421B-AB04-CABC2D3EF78B}" type="slidenum">
              <a:rPr lang="en-US" smtClean="0"/>
              <a:pPr/>
              <a:t>25</a:t>
            </a:fld>
            <a:endParaRPr lang="en-US" dirty="0"/>
          </a:p>
        </p:txBody>
      </p:sp>
      <p:pic>
        <p:nvPicPr>
          <p:cNvPr id="6" name="Picture 5"/>
          <p:cNvPicPr>
            <a:picLocks noChangeAspect="1"/>
          </p:cNvPicPr>
          <p:nvPr/>
        </p:nvPicPr>
        <p:blipFill>
          <a:blip r:embed="rId4"/>
          <a:stretch>
            <a:fillRect/>
          </a:stretch>
        </p:blipFill>
        <p:spPr>
          <a:xfrm>
            <a:off x="6103307" y="2005011"/>
            <a:ext cx="5200650" cy="3648075"/>
          </a:xfrm>
          <a:prstGeom prst="rect">
            <a:avLst/>
          </a:prstGeom>
        </p:spPr>
      </p:pic>
      <p:sp>
        <p:nvSpPr>
          <p:cNvPr id="3" name="Rectangle 2"/>
          <p:cNvSpPr/>
          <p:nvPr/>
        </p:nvSpPr>
        <p:spPr>
          <a:xfrm>
            <a:off x="609600" y="6416871"/>
            <a:ext cx="10972800" cy="369332"/>
          </a:xfrm>
          <a:prstGeom prst="rect">
            <a:avLst/>
          </a:prstGeom>
        </p:spPr>
        <p:txBody>
          <a:bodyPr wrap="square">
            <a:spAutoFit/>
          </a:bodyPr>
          <a:lstStyle/>
          <a:p>
            <a:r>
              <a:rPr lang="en-US" dirty="0">
                <a:solidFill>
                  <a:schemeClr val="bg1"/>
                </a:solidFill>
              </a:rPr>
              <a:t>Office of Financial Affairs				   	  </a:t>
            </a:r>
            <a:r>
              <a:rPr lang="en-US" dirty="0" smtClean="0">
                <a:solidFill>
                  <a:schemeClr val="bg1"/>
                </a:solidFill>
              </a:rPr>
              <a:t>  </a:t>
            </a:r>
            <a:r>
              <a:rPr lang="en-US" dirty="0">
                <a:solidFill>
                  <a:schemeClr val="bg1"/>
                </a:solidFill>
              </a:rPr>
              <a:t>Disbursements &amp; Travel Services Office</a:t>
            </a:r>
          </a:p>
        </p:txBody>
      </p:sp>
    </p:spTree>
    <p:extLst>
      <p:ext uri="{BB962C8B-B14F-4D97-AF65-F5344CB8AC3E}">
        <p14:creationId xmlns:p14="http://schemas.microsoft.com/office/powerpoint/2010/main" val="3612994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972800" cy="808037"/>
          </a:xfrm>
        </p:spPr>
        <p:txBody>
          <a:bodyPr/>
          <a:lstStyle/>
          <a:p>
            <a:r>
              <a:rPr lang="en-US" dirty="0" smtClean="0">
                <a:solidFill>
                  <a:srgbClr val="262626"/>
                </a:solidFill>
              </a:rPr>
              <a:t>Travel Advance Request (TAR</a:t>
            </a:r>
            <a:r>
              <a:rPr lang="en-US" dirty="0">
                <a:solidFill>
                  <a:srgbClr val="262626"/>
                </a:solidFill>
              </a:rPr>
              <a:t>) Form</a:t>
            </a:r>
            <a:br>
              <a:rPr lang="en-US" dirty="0">
                <a:solidFill>
                  <a:srgbClr val="262626"/>
                </a:solidFill>
              </a:rPr>
            </a:br>
            <a:r>
              <a:rPr lang="en-US" sz="2000" dirty="0">
                <a:solidFill>
                  <a:srgbClr val="262626"/>
                </a:solidFill>
                <a:hlinkClick r:id="rId2"/>
              </a:rPr>
              <a:t>https://</a:t>
            </a:r>
            <a:r>
              <a:rPr lang="en-US" sz="2000" dirty="0" smtClean="0">
                <a:solidFill>
                  <a:srgbClr val="262626"/>
                </a:solidFill>
                <a:hlinkClick r:id="rId2"/>
              </a:rPr>
              <a:t>www.utsa.edu/financialaffairs/details.cfm?form_number=89</a:t>
            </a:r>
            <a:r>
              <a:rPr lang="en-US" sz="2000" dirty="0" smtClean="0">
                <a:solidFill>
                  <a:srgbClr val="262626"/>
                </a:solidFill>
              </a:rPr>
              <a:t/>
            </a:r>
            <a:br>
              <a:rPr lang="en-US" sz="2000" dirty="0" smtClean="0">
                <a:solidFill>
                  <a:srgbClr val="262626"/>
                </a:solidFill>
              </a:rPr>
            </a:br>
            <a:endParaRPr lang="en-US" sz="2000" dirty="0">
              <a:solidFill>
                <a:srgbClr val="262626"/>
              </a:solidFill>
            </a:endParaRPr>
          </a:p>
        </p:txBody>
      </p:sp>
      <p:pic>
        <p:nvPicPr>
          <p:cNvPr id="5" name="Content Placeholder 4"/>
          <p:cNvPicPr>
            <a:picLocks noGrp="1" noChangeAspect="1"/>
          </p:cNvPicPr>
          <p:nvPr>
            <p:ph idx="1"/>
          </p:nvPr>
        </p:nvPicPr>
        <p:blipFill>
          <a:blip r:embed="rId3"/>
          <a:stretch>
            <a:fillRect/>
          </a:stretch>
        </p:blipFill>
        <p:spPr>
          <a:xfrm>
            <a:off x="444674" y="1682555"/>
            <a:ext cx="5224397" cy="4525963"/>
          </a:xfrm>
          <a:prstGeom prst="rect">
            <a:avLst/>
          </a:prstGeom>
        </p:spPr>
      </p:pic>
      <p:sp>
        <p:nvSpPr>
          <p:cNvPr id="4" name="Slide Number Placeholder 3"/>
          <p:cNvSpPr>
            <a:spLocks noGrp="1"/>
          </p:cNvSpPr>
          <p:nvPr>
            <p:ph type="sldNum" sz="quarter" idx="12"/>
          </p:nvPr>
        </p:nvSpPr>
        <p:spPr/>
        <p:txBody>
          <a:bodyPr/>
          <a:lstStyle/>
          <a:p>
            <a:fld id="{0C530F81-4EC3-421B-AB04-CABC2D3EF78B}" type="slidenum">
              <a:rPr lang="en-US" smtClean="0"/>
              <a:pPr/>
              <a:t>26</a:t>
            </a:fld>
            <a:endParaRPr lang="en-US" dirty="0"/>
          </a:p>
        </p:txBody>
      </p:sp>
      <p:pic>
        <p:nvPicPr>
          <p:cNvPr id="6" name="Picture 5"/>
          <p:cNvPicPr>
            <a:picLocks noChangeAspect="1"/>
          </p:cNvPicPr>
          <p:nvPr/>
        </p:nvPicPr>
        <p:blipFill>
          <a:blip r:embed="rId4"/>
          <a:stretch>
            <a:fillRect/>
          </a:stretch>
        </p:blipFill>
        <p:spPr>
          <a:xfrm>
            <a:off x="5794532" y="1682555"/>
            <a:ext cx="5787868" cy="4152900"/>
          </a:xfrm>
          <a:prstGeom prst="rect">
            <a:avLst/>
          </a:prstGeom>
        </p:spPr>
      </p:pic>
      <p:sp>
        <p:nvSpPr>
          <p:cNvPr id="3" name="Rectangle 2"/>
          <p:cNvSpPr/>
          <p:nvPr/>
        </p:nvSpPr>
        <p:spPr>
          <a:xfrm>
            <a:off x="457200" y="6437946"/>
            <a:ext cx="11582400" cy="369332"/>
          </a:xfrm>
          <a:prstGeom prst="rect">
            <a:avLst/>
          </a:prstGeom>
        </p:spPr>
        <p:txBody>
          <a:bodyPr wrap="square">
            <a:spAutoFit/>
          </a:bodyPr>
          <a:lstStyle/>
          <a:p>
            <a:r>
              <a:rPr lang="en-US" dirty="0">
                <a:solidFill>
                  <a:schemeClr val="bg1"/>
                </a:solidFill>
              </a:rPr>
              <a:t>Office of Financial Affairs				   	            Disbursements &amp; Travel Services Office</a:t>
            </a:r>
          </a:p>
        </p:txBody>
      </p:sp>
    </p:spTree>
    <p:extLst>
      <p:ext uri="{BB962C8B-B14F-4D97-AF65-F5344CB8AC3E}">
        <p14:creationId xmlns:p14="http://schemas.microsoft.com/office/powerpoint/2010/main" val="425977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31834"/>
            <a:ext cx="10972800" cy="1112838"/>
          </a:xfrm>
        </p:spPr>
        <p:txBody>
          <a:bodyPr/>
          <a:lstStyle/>
          <a:p>
            <a:pPr algn="ctr"/>
            <a:r>
              <a:rPr lang="en-US" dirty="0" smtClean="0">
                <a:solidFill>
                  <a:schemeClr val="tx1"/>
                </a:solidFill>
              </a:rPr>
              <a:t>Travel Advance Cards</a:t>
            </a:r>
            <a:endParaRPr lang="en-US" dirty="0">
              <a:solidFill>
                <a:schemeClr val="tx1"/>
              </a:solidFill>
            </a:endParaRPr>
          </a:p>
        </p:txBody>
      </p:sp>
      <p:sp>
        <p:nvSpPr>
          <p:cNvPr id="3" name="Content Placeholder 2"/>
          <p:cNvSpPr>
            <a:spLocks noGrp="1"/>
          </p:cNvSpPr>
          <p:nvPr>
            <p:ph idx="1"/>
          </p:nvPr>
        </p:nvSpPr>
        <p:spPr>
          <a:xfrm>
            <a:off x="597131" y="1524000"/>
            <a:ext cx="10972800" cy="4724400"/>
          </a:xfrm>
        </p:spPr>
        <p:txBody>
          <a:bodyPr/>
          <a:lstStyle/>
          <a:p>
            <a:pPr>
              <a:defRPr/>
            </a:pPr>
            <a:r>
              <a:rPr lang="en-US" sz="2200" dirty="0" smtClean="0">
                <a:solidFill>
                  <a:schemeClr val="tx1"/>
                </a:solidFill>
              </a:rPr>
              <a:t>Embossed cards will be issued with name of traveler</a:t>
            </a:r>
          </a:p>
          <a:p>
            <a:pPr marL="0" indent="0">
              <a:buNone/>
              <a:defRPr/>
            </a:pPr>
            <a:endParaRPr lang="en-US" sz="1600" dirty="0">
              <a:solidFill>
                <a:schemeClr val="tx1"/>
              </a:solidFill>
            </a:endParaRPr>
          </a:p>
          <a:p>
            <a:pPr>
              <a:defRPr/>
            </a:pPr>
            <a:r>
              <a:rPr lang="en-US" sz="2200" dirty="0">
                <a:solidFill>
                  <a:schemeClr val="tx1"/>
                </a:solidFill>
              </a:rPr>
              <a:t>TAC is activated </a:t>
            </a:r>
            <a:r>
              <a:rPr lang="en-US" sz="2200" b="1" i="1" u="sng" dirty="0">
                <a:solidFill>
                  <a:schemeClr val="tx1"/>
                </a:solidFill>
              </a:rPr>
              <a:t>only</a:t>
            </a:r>
            <a:r>
              <a:rPr lang="en-US" sz="2200" dirty="0">
                <a:solidFill>
                  <a:schemeClr val="tx1"/>
                </a:solidFill>
              </a:rPr>
              <a:t> for travel </a:t>
            </a:r>
            <a:r>
              <a:rPr lang="en-US" sz="2200" dirty="0" smtClean="0">
                <a:solidFill>
                  <a:schemeClr val="tx1"/>
                </a:solidFill>
              </a:rPr>
              <a:t>dates</a:t>
            </a:r>
          </a:p>
          <a:p>
            <a:pPr marL="0" indent="0">
              <a:buNone/>
              <a:defRPr/>
            </a:pPr>
            <a:endParaRPr lang="en-US" sz="1600" dirty="0">
              <a:solidFill>
                <a:schemeClr val="tx1"/>
              </a:solidFill>
            </a:endParaRPr>
          </a:p>
          <a:p>
            <a:pPr>
              <a:defRPr/>
            </a:pPr>
            <a:r>
              <a:rPr lang="en-US" sz="2200" dirty="0">
                <a:solidFill>
                  <a:schemeClr val="tx1"/>
                </a:solidFill>
              </a:rPr>
              <a:t>Traveler must not exceed approved </a:t>
            </a:r>
            <a:r>
              <a:rPr lang="en-US" sz="2200" dirty="0" smtClean="0">
                <a:solidFill>
                  <a:schemeClr val="tx1"/>
                </a:solidFill>
              </a:rPr>
              <a:t>amount</a:t>
            </a:r>
          </a:p>
          <a:p>
            <a:pPr marL="0" indent="0">
              <a:buNone/>
              <a:defRPr/>
            </a:pPr>
            <a:endParaRPr lang="en-US" sz="1600" dirty="0">
              <a:solidFill>
                <a:schemeClr val="tx1"/>
              </a:solidFill>
            </a:endParaRPr>
          </a:p>
          <a:p>
            <a:pPr>
              <a:defRPr/>
            </a:pPr>
            <a:r>
              <a:rPr lang="en-US" sz="2200" dirty="0" smtClean="0">
                <a:solidFill>
                  <a:schemeClr val="tx1"/>
                </a:solidFill>
              </a:rPr>
              <a:t>Advance amounts will be rounded up to the next whole dollar</a:t>
            </a:r>
          </a:p>
          <a:p>
            <a:pPr>
              <a:defRPr/>
            </a:pPr>
            <a:endParaRPr lang="en-US" sz="1600" dirty="0" smtClean="0">
              <a:solidFill>
                <a:schemeClr val="tx1"/>
              </a:solidFill>
            </a:endParaRPr>
          </a:p>
          <a:p>
            <a:pPr>
              <a:defRPr/>
            </a:pPr>
            <a:r>
              <a:rPr lang="en-US" sz="2200" dirty="0">
                <a:solidFill>
                  <a:schemeClr val="tx1"/>
                </a:solidFill>
              </a:rPr>
              <a:t> TAC cards may be picked up at Fiscal Services Main or </a:t>
            </a:r>
            <a:r>
              <a:rPr lang="en-US" sz="2200" dirty="0" smtClean="0">
                <a:solidFill>
                  <a:schemeClr val="tx1"/>
                </a:solidFill>
              </a:rPr>
              <a:t>Downtown Campus</a:t>
            </a:r>
          </a:p>
          <a:p>
            <a:pPr marL="0" indent="0">
              <a:buNone/>
              <a:defRPr/>
            </a:pPr>
            <a:endParaRPr lang="en-US" sz="1600" dirty="0" smtClean="0">
              <a:solidFill>
                <a:schemeClr val="tx1"/>
              </a:solidFill>
            </a:endParaRPr>
          </a:p>
          <a:p>
            <a:pPr>
              <a:defRPr/>
            </a:pPr>
            <a:r>
              <a:rPr lang="en-US" sz="2200" dirty="0">
                <a:solidFill>
                  <a:schemeClr val="tx1"/>
                </a:solidFill>
              </a:rPr>
              <a:t>TAC cards may not be picked up by a </a:t>
            </a:r>
            <a:r>
              <a:rPr lang="en-US" sz="2200" dirty="0" smtClean="0">
                <a:solidFill>
                  <a:schemeClr val="tx1"/>
                </a:solidFill>
              </a:rPr>
              <a:t>proxy. Exception: Student Advance Responsible Party can pick up TAC for student group travel. </a:t>
            </a:r>
          </a:p>
          <a:p>
            <a:pPr>
              <a:defRPr/>
            </a:pPr>
            <a:endParaRPr lang="en-US" sz="2400" dirty="0">
              <a:solidFill>
                <a:schemeClr val="tx1"/>
              </a:solidFill>
            </a:endParaRPr>
          </a:p>
          <a:p>
            <a:pPr marL="0" indent="0">
              <a:buNone/>
              <a:defRPr/>
            </a:pPr>
            <a:endParaRPr lang="en-US" dirty="0">
              <a:solidFill>
                <a:schemeClr val="tx1"/>
              </a:solidFill>
            </a:endParaRPr>
          </a:p>
          <a:p>
            <a:endParaRPr lang="en-US" dirty="0">
              <a:solidFill>
                <a:schemeClr val="tx1"/>
              </a:solidFill>
            </a:endParaRPr>
          </a:p>
        </p:txBody>
      </p:sp>
      <p:sp>
        <p:nvSpPr>
          <p:cNvPr id="4" name="Slide Number Placeholder 3"/>
          <p:cNvSpPr>
            <a:spLocks noGrp="1"/>
          </p:cNvSpPr>
          <p:nvPr>
            <p:ph type="sldNum" sz="quarter" idx="12"/>
          </p:nvPr>
        </p:nvSpPr>
        <p:spPr/>
        <p:txBody>
          <a:bodyPr/>
          <a:lstStyle/>
          <a:p>
            <a:fld id="{0C530F81-4EC3-421B-AB04-CABC2D3EF78B}" type="slidenum">
              <a:rPr lang="en-US" smtClean="0"/>
              <a:pPr/>
              <a:t>27</a:t>
            </a:fld>
            <a:endParaRPr lang="en-US" dirty="0"/>
          </a:p>
        </p:txBody>
      </p:sp>
      <p:sp>
        <p:nvSpPr>
          <p:cNvPr id="6" name="Text Placeholder 5"/>
          <p:cNvSpPr txBox="1">
            <a:spLocks/>
          </p:cNvSpPr>
          <p:nvPr/>
        </p:nvSpPr>
        <p:spPr>
          <a:xfrm>
            <a:off x="347134" y="6480676"/>
            <a:ext cx="11497733" cy="3773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Office of Financial Affairs				   	            Disbursements &amp; Travel Services Office</a:t>
            </a:r>
          </a:p>
        </p:txBody>
      </p:sp>
    </p:spTree>
    <p:extLst>
      <p:ext uri="{BB962C8B-B14F-4D97-AF65-F5344CB8AC3E}">
        <p14:creationId xmlns:p14="http://schemas.microsoft.com/office/powerpoint/2010/main" val="1036127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79434"/>
            <a:ext cx="10972800" cy="1112838"/>
          </a:xfrm>
        </p:spPr>
        <p:txBody>
          <a:bodyPr/>
          <a:lstStyle/>
          <a:p>
            <a:pPr algn="ctr"/>
            <a:r>
              <a:rPr lang="en-US" dirty="0" smtClean="0">
                <a:solidFill>
                  <a:schemeClr val="tx1"/>
                </a:solidFill>
              </a:rPr>
              <a:t>Travel Advance Cards (cont’d)</a:t>
            </a:r>
            <a:endParaRPr lang="en-US" dirty="0">
              <a:solidFill>
                <a:schemeClr val="tx1"/>
              </a:solidFill>
            </a:endParaRPr>
          </a:p>
        </p:txBody>
      </p:sp>
      <p:sp>
        <p:nvSpPr>
          <p:cNvPr id="3" name="Content Placeholder 2"/>
          <p:cNvSpPr>
            <a:spLocks noGrp="1"/>
          </p:cNvSpPr>
          <p:nvPr>
            <p:ph idx="1"/>
          </p:nvPr>
        </p:nvSpPr>
        <p:spPr>
          <a:xfrm>
            <a:off x="609600" y="1600200"/>
            <a:ext cx="10972800" cy="4525963"/>
          </a:xfrm>
        </p:spPr>
        <p:txBody>
          <a:bodyPr>
            <a:normAutofit/>
          </a:bodyPr>
          <a:lstStyle/>
          <a:p>
            <a:pPr>
              <a:defRPr/>
            </a:pPr>
            <a:r>
              <a:rPr lang="en-US" dirty="0" smtClean="0">
                <a:solidFill>
                  <a:schemeClr val="tx1"/>
                </a:solidFill>
              </a:rPr>
              <a:t>TACs may </a:t>
            </a:r>
            <a:r>
              <a:rPr lang="en-US" dirty="0">
                <a:solidFill>
                  <a:schemeClr val="tx1"/>
                </a:solidFill>
              </a:rPr>
              <a:t>be requested up to 60 days </a:t>
            </a:r>
            <a:r>
              <a:rPr lang="en-US" dirty="0" smtClean="0">
                <a:solidFill>
                  <a:schemeClr val="tx1"/>
                </a:solidFill>
              </a:rPr>
              <a:t>and no less than 10 business days before travel date to </a:t>
            </a:r>
            <a:r>
              <a:rPr lang="en-US" dirty="0">
                <a:solidFill>
                  <a:schemeClr val="tx1"/>
                </a:solidFill>
              </a:rPr>
              <a:t>pay for transportation, registration or </a:t>
            </a:r>
            <a:r>
              <a:rPr lang="en-US" dirty="0" smtClean="0">
                <a:solidFill>
                  <a:schemeClr val="tx1"/>
                </a:solidFill>
              </a:rPr>
              <a:t>lodging expenses </a:t>
            </a:r>
          </a:p>
          <a:p>
            <a:pPr marL="0" indent="0">
              <a:buNone/>
              <a:defRPr/>
            </a:pPr>
            <a:endParaRPr lang="en-US" dirty="0">
              <a:solidFill>
                <a:schemeClr val="tx1"/>
              </a:solidFill>
            </a:endParaRPr>
          </a:p>
          <a:p>
            <a:pPr>
              <a:defRPr/>
            </a:pPr>
            <a:r>
              <a:rPr lang="en-US" dirty="0" smtClean="0">
                <a:solidFill>
                  <a:schemeClr val="tx1"/>
                </a:solidFill>
              </a:rPr>
              <a:t>Embossed TACs </a:t>
            </a:r>
            <a:r>
              <a:rPr lang="en-US" dirty="0">
                <a:solidFill>
                  <a:schemeClr val="tx1"/>
                </a:solidFill>
              </a:rPr>
              <a:t>can be re-used and/or refreshed for future trips upon submission of a new TAC </a:t>
            </a:r>
            <a:r>
              <a:rPr lang="en-US" dirty="0" smtClean="0">
                <a:solidFill>
                  <a:schemeClr val="tx1"/>
                </a:solidFill>
              </a:rPr>
              <a:t>request form</a:t>
            </a:r>
          </a:p>
          <a:p>
            <a:pPr marL="0" indent="0">
              <a:buNone/>
              <a:defRPr/>
            </a:pPr>
            <a:endParaRPr lang="en-US" dirty="0">
              <a:solidFill>
                <a:schemeClr val="tx1"/>
              </a:solidFill>
            </a:endParaRPr>
          </a:p>
          <a:p>
            <a:pPr>
              <a:defRPr/>
            </a:pPr>
            <a:r>
              <a:rPr lang="en-US" dirty="0" smtClean="0">
                <a:solidFill>
                  <a:schemeClr val="tx1"/>
                </a:solidFill>
              </a:rPr>
              <a:t>Embossed TACs </a:t>
            </a:r>
            <a:r>
              <a:rPr lang="en-US" dirty="0">
                <a:solidFill>
                  <a:schemeClr val="tx1"/>
                </a:solidFill>
              </a:rPr>
              <a:t>can be retained at the department level while not being used for </a:t>
            </a:r>
            <a:r>
              <a:rPr lang="en-US" dirty="0" smtClean="0">
                <a:solidFill>
                  <a:schemeClr val="tx1"/>
                </a:solidFill>
              </a:rPr>
              <a:t>travel</a:t>
            </a:r>
          </a:p>
          <a:p>
            <a:pPr marL="0" indent="0">
              <a:buNone/>
              <a:defRPr/>
            </a:pPr>
            <a:endParaRPr lang="en-US" dirty="0">
              <a:solidFill>
                <a:schemeClr val="tx1"/>
              </a:solidFill>
            </a:endParaRPr>
          </a:p>
          <a:p>
            <a:pPr marL="0" indent="0">
              <a:buNone/>
            </a:pPr>
            <a:endParaRPr lang="en-US" dirty="0">
              <a:solidFill>
                <a:schemeClr val="tx1"/>
              </a:solidFill>
            </a:endParaRPr>
          </a:p>
        </p:txBody>
      </p:sp>
      <p:sp>
        <p:nvSpPr>
          <p:cNvPr id="4" name="Slide Number Placeholder 3"/>
          <p:cNvSpPr>
            <a:spLocks noGrp="1"/>
          </p:cNvSpPr>
          <p:nvPr>
            <p:ph type="sldNum" sz="quarter" idx="12"/>
          </p:nvPr>
        </p:nvSpPr>
        <p:spPr/>
        <p:txBody>
          <a:bodyPr/>
          <a:lstStyle/>
          <a:p>
            <a:fld id="{0C530F81-4EC3-421B-AB04-CABC2D3EF78B}" type="slidenum">
              <a:rPr lang="en-US" smtClean="0"/>
              <a:pPr/>
              <a:t>28</a:t>
            </a:fld>
            <a:endParaRPr lang="en-US" dirty="0"/>
          </a:p>
        </p:txBody>
      </p:sp>
      <p:sp>
        <p:nvSpPr>
          <p:cNvPr id="6" name="Text Placeholder 5"/>
          <p:cNvSpPr txBox="1">
            <a:spLocks/>
          </p:cNvSpPr>
          <p:nvPr/>
        </p:nvSpPr>
        <p:spPr>
          <a:xfrm>
            <a:off x="347134" y="6480676"/>
            <a:ext cx="11497733" cy="3773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Office of Financial Affairs				   	            Disbursements &amp; Travel Services Office</a:t>
            </a:r>
          </a:p>
        </p:txBody>
      </p:sp>
    </p:spTree>
    <p:extLst>
      <p:ext uri="{BB962C8B-B14F-4D97-AF65-F5344CB8AC3E}">
        <p14:creationId xmlns:p14="http://schemas.microsoft.com/office/powerpoint/2010/main" val="1388921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87362"/>
            <a:ext cx="10972800" cy="1112838"/>
          </a:xfrm>
        </p:spPr>
        <p:txBody>
          <a:bodyPr anchor="ctr"/>
          <a:lstStyle/>
          <a:p>
            <a:pPr algn="ctr"/>
            <a:r>
              <a:rPr lang="en-US" dirty="0">
                <a:solidFill>
                  <a:schemeClr val="tx1"/>
                </a:solidFill>
              </a:rPr>
              <a:t>Travel Advance Cards (cont’d)</a:t>
            </a:r>
          </a:p>
        </p:txBody>
      </p:sp>
      <p:sp>
        <p:nvSpPr>
          <p:cNvPr id="3" name="Content Placeholder 2"/>
          <p:cNvSpPr>
            <a:spLocks noGrp="1"/>
          </p:cNvSpPr>
          <p:nvPr>
            <p:ph idx="1"/>
          </p:nvPr>
        </p:nvSpPr>
        <p:spPr>
          <a:xfrm>
            <a:off x="609600" y="1219200"/>
            <a:ext cx="10972800" cy="4906967"/>
          </a:xfrm>
        </p:spPr>
        <p:txBody>
          <a:bodyPr>
            <a:normAutofit/>
          </a:bodyPr>
          <a:lstStyle/>
          <a:p>
            <a:pPr marL="457200" lvl="1" indent="0">
              <a:buNone/>
              <a:defRPr/>
            </a:pPr>
            <a:endParaRPr lang="en-US" dirty="0" smtClean="0">
              <a:solidFill>
                <a:schemeClr val="tx1"/>
              </a:solidFill>
            </a:endParaRPr>
          </a:p>
          <a:p>
            <a:pPr>
              <a:defRPr/>
            </a:pPr>
            <a:r>
              <a:rPr lang="en-US" dirty="0" smtClean="0">
                <a:solidFill>
                  <a:schemeClr val="tx1"/>
                </a:solidFill>
              </a:rPr>
              <a:t>TACs </a:t>
            </a:r>
            <a:r>
              <a:rPr lang="en-US" dirty="0">
                <a:solidFill>
                  <a:schemeClr val="tx1"/>
                </a:solidFill>
              </a:rPr>
              <a:t>will be settled and properly reconciled by the </a:t>
            </a:r>
            <a:r>
              <a:rPr lang="en-US" dirty="0" smtClean="0">
                <a:solidFill>
                  <a:schemeClr val="tx1"/>
                </a:solidFill>
              </a:rPr>
              <a:t>department, as follows: </a:t>
            </a:r>
          </a:p>
          <a:p>
            <a:pPr lvl="1">
              <a:defRPr/>
            </a:pPr>
            <a:r>
              <a:rPr lang="en-US" dirty="0">
                <a:solidFill>
                  <a:schemeClr val="tx1"/>
                </a:solidFill>
              </a:rPr>
              <a:t>Creating a Non-PO Voucher to pay Citibank </a:t>
            </a:r>
          </a:p>
          <a:p>
            <a:pPr lvl="1">
              <a:defRPr/>
            </a:pPr>
            <a:r>
              <a:rPr lang="en-US" dirty="0">
                <a:solidFill>
                  <a:schemeClr val="tx1"/>
                </a:solidFill>
              </a:rPr>
              <a:t>Creating an Expense Report or Non-PO Voucher to reimburse individual or group travel, if </a:t>
            </a:r>
            <a:r>
              <a:rPr lang="en-US" dirty="0" smtClean="0">
                <a:solidFill>
                  <a:schemeClr val="tx1"/>
                </a:solidFill>
              </a:rPr>
              <a:t>applicable</a:t>
            </a:r>
          </a:p>
          <a:p>
            <a:pPr marL="457200" lvl="1" indent="0">
              <a:buNone/>
              <a:defRPr/>
            </a:pPr>
            <a:endParaRPr lang="en-US" dirty="0">
              <a:solidFill>
                <a:schemeClr val="tx1"/>
              </a:solidFill>
            </a:endParaRPr>
          </a:p>
          <a:p>
            <a:pPr>
              <a:defRPr/>
            </a:pPr>
            <a:r>
              <a:rPr lang="en-US" dirty="0" smtClean="0">
                <a:solidFill>
                  <a:schemeClr val="tx1"/>
                </a:solidFill>
              </a:rPr>
              <a:t>A generic </a:t>
            </a:r>
            <a:r>
              <a:rPr lang="en-US" dirty="0">
                <a:solidFill>
                  <a:schemeClr val="tx1"/>
                </a:solidFill>
              </a:rPr>
              <a:t>TAC is for a one </a:t>
            </a:r>
            <a:r>
              <a:rPr lang="en-US" dirty="0" smtClean="0">
                <a:solidFill>
                  <a:schemeClr val="tx1"/>
                </a:solidFill>
              </a:rPr>
              <a:t>time </a:t>
            </a:r>
            <a:r>
              <a:rPr lang="en-US" dirty="0">
                <a:solidFill>
                  <a:schemeClr val="tx1"/>
                </a:solidFill>
              </a:rPr>
              <a:t>trip, when completed cut card in half, send photocopy to </a:t>
            </a:r>
            <a:r>
              <a:rPr lang="en-US" dirty="0">
                <a:solidFill>
                  <a:schemeClr val="tx1"/>
                </a:solidFill>
                <a:hlinkClick r:id="rId2"/>
              </a:rPr>
              <a:t>Procard.Travelcard@utsa.edu</a:t>
            </a:r>
            <a:r>
              <a:rPr lang="en-US" dirty="0">
                <a:solidFill>
                  <a:schemeClr val="tx1"/>
                </a:solidFill>
              </a:rPr>
              <a:t> via email, and in subject line state: cancel generic card. </a:t>
            </a:r>
            <a:endParaRPr lang="en-US" dirty="0" smtClean="0">
              <a:solidFill>
                <a:schemeClr val="tx1"/>
              </a:solidFill>
            </a:endParaRPr>
          </a:p>
          <a:p>
            <a:pPr lvl="1">
              <a:defRPr/>
            </a:pPr>
            <a:r>
              <a:rPr lang="en-US" dirty="0" smtClean="0">
                <a:solidFill>
                  <a:schemeClr val="tx1"/>
                </a:solidFill>
              </a:rPr>
              <a:t>Department </a:t>
            </a:r>
            <a:r>
              <a:rPr lang="en-US" dirty="0">
                <a:solidFill>
                  <a:schemeClr val="tx1"/>
                </a:solidFill>
              </a:rPr>
              <a:t>is responsible for shredding card, once notified by PTCA.  </a:t>
            </a:r>
          </a:p>
          <a:p>
            <a:pPr marL="0" indent="0">
              <a:buNone/>
              <a:defRPr/>
            </a:pPr>
            <a:endParaRPr lang="en-US" dirty="0" smtClean="0">
              <a:solidFill>
                <a:schemeClr val="tx1"/>
              </a:solidFill>
            </a:endParaRPr>
          </a:p>
          <a:p>
            <a:pPr marL="0" indent="0">
              <a:buNone/>
              <a:defRPr/>
            </a:pPr>
            <a:endParaRPr lang="en-US" sz="1500" dirty="0">
              <a:solidFill>
                <a:schemeClr val="tx1"/>
              </a:solidFill>
            </a:endParaRPr>
          </a:p>
          <a:p>
            <a:pPr marL="0" indent="0">
              <a:buNone/>
              <a:defRPr/>
            </a:pPr>
            <a:endParaRPr lang="en-US" dirty="0" smtClean="0">
              <a:solidFill>
                <a:schemeClr val="tx1"/>
              </a:solidFill>
            </a:endParaRPr>
          </a:p>
          <a:p>
            <a:pPr marL="0" indent="0">
              <a:buNone/>
            </a:pPr>
            <a:endParaRPr lang="en-US" dirty="0">
              <a:solidFill>
                <a:schemeClr val="tx1"/>
              </a:solidFill>
            </a:endParaRPr>
          </a:p>
        </p:txBody>
      </p:sp>
      <p:sp>
        <p:nvSpPr>
          <p:cNvPr id="4" name="Slide Number Placeholder 3"/>
          <p:cNvSpPr>
            <a:spLocks noGrp="1"/>
          </p:cNvSpPr>
          <p:nvPr>
            <p:ph type="sldNum" sz="quarter" idx="12"/>
          </p:nvPr>
        </p:nvSpPr>
        <p:spPr/>
        <p:txBody>
          <a:bodyPr/>
          <a:lstStyle/>
          <a:p>
            <a:fld id="{0C530F81-4EC3-421B-AB04-CABC2D3EF78B}" type="slidenum">
              <a:rPr lang="en-US" smtClean="0"/>
              <a:pPr/>
              <a:t>29</a:t>
            </a:fld>
            <a:endParaRPr lang="en-US" dirty="0"/>
          </a:p>
        </p:txBody>
      </p:sp>
      <p:sp>
        <p:nvSpPr>
          <p:cNvPr id="6" name="Text Placeholder 5"/>
          <p:cNvSpPr txBox="1">
            <a:spLocks/>
          </p:cNvSpPr>
          <p:nvPr/>
        </p:nvSpPr>
        <p:spPr>
          <a:xfrm>
            <a:off x="347134" y="6480676"/>
            <a:ext cx="11497733" cy="3773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Office of Financial Affairs				   	            Disbursements &amp; Travel Services Office</a:t>
            </a:r>
          </a:p>
        </p:txBody>
      </p:sp>
    </p:spTree>
    <p:extLst>
      <p:ext uri="{BB962C8B-B14F-4D97-AF65-F5344CB8AC3E}">
        <p14:creationId xmlns:p14="http://schemas.microsoft.com/office/powerpoint/2010/main" val="1416784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914399"/>
            <a:ext cx="8229600" cy="609600"/>
          </a:xfrm>
        </p:spPr>
        <p:txBody>
          <a:bodyPr>
            <a:noAutofit/>
          </a:bodyPr>
          <a:lstStyle/>
          <a:p>
            <a:pPr algn="ctr"/>
            <a:r>
              <a:rPr lang="en-US" dirty="0" smtClean="0"/>
              <a:t>Agenda</a:t>
            </a:r>
            <a:endParaRPr lang="en-US" dirty="0"/>
          </a:p>
        </p:txBody>
      </p:sp>
      <p:sp>
        <p:nvSpPr>
          <p:cNvPr id="21" name="Slide Number Placeholder 20"/>
          <p:cNvSpPr>
            <a:spLocks noGrp="1"/>
          </p:cNvSpPr>
          <p:nvPr>
            <p:ph type="sldNum" sz="quarter" idx="12"/>
          </p:nvPr>
        </p:nvSpPr>
        <p:spPr/>
        <p:txBody>
          <a:bodyPr/>
          <a:lstStyle/>
          <a:p>
            <a:fld id="{0C530F81-4EC3-421B-AB04-CABC2D3EF78B}" type="slidenum">
              <a:rPr lang="en-US" smtClean="0"/>
              <a:pPr/>
              <a:t>3</a:t>
            </a:fld>
            <a:endParaRPr lang="en-US" dirty="0"/>
          </a:p>
        </p:txBody>
      </p:sp>
      <p:grpSp>
        <p:nvGrpSpPr>
          <p:cNvPr id="3" name="Group 41"/>
          <p:cNvGrpSpPr>
            <a:grpSpLocks/>
          </p:cNvGrpSpPr>
          <p:nvPr/>
        </p:nvGrpSpPr>
        <p:grpSpPr bwMode="auto">
          <a:xfrm>
            <a:off x="2808985" y="1676401"/>
            <a:ext cx="6327056" cy="2392363"/>
            <a:chOff x="1296" y="1824"/>
            <a:chExt cx="2976" cy="1507"/>
          </a:xfrm>
        </p:grpSpPr>
        <p:sp>
          <p:nvSpPr>
            <p:cNvPr id="4" name="AutoShape 42"/>
            <p:cNvSpPr>
              <a:spLocks noChangeArrowheads="1"/>
            </p:cNvSpPr>
            <p:nvPr/>
          </p:nvSpPr>
          <p:spPr bwMode="gray">
            <a:xfrm>
              <a:off x="1536" y="2016"/>
              <a:ext cx="2736" cy="288"/>
            </a:xfrm>
            <a:prstGeom prst="roundRect">
              <a:avLst>
                <a:gd name="adj" fmla="val 16667"/>
              </a:avLst>
            </a:prstGeom>
            <a:noFill/>
            <a:ln w="28575" algn="ctr">
              <a:solidFill>
                <a:srgbClr val="E0762A"/>
              </a:solidFill>
              <a:round/>
              <a:headEnd/>
              <a:tailEnd/>
            </a:ln>
            <a:effectLst>
              <a:outerShdw dist="99190" dir="2388334" algn="ctr" rotWithShape="0">
                <a:schemeClr val="bg2">
                  <a:alpha val="50000"/>
                </a:schemeClr>
              </a:outerShdw>
            </a:effectLst>
            <a:extLst>
              <a:ext uri="{909E8E84-426E-40DD-AFC4-6F175D3DCCD1}">
                <a14:hiddenFill xmlns:a14="http://schemas.microsoft.com/office/drawing/2010/main">
                  <a:solidFill>
                    <a:schemeClr val="accent2"/>
                  </a:solidFill>
                </a14:hiddenFill>
              </a:ext>
            </a:extLst>
          </p:spPr>
          <p:txBody>
            <a:bodyPr wrap="none" anchor="ctr"/>
            <a:lstStyle/>
            <a:p>
              <a:pPr algn="ctr"/>
              <a:endParaRPr lang="zh-CN" altLang="en-US">
                <a:ea typeface="宋体" charset="-122"/>
              </a:endParaRPr>
            </a:p>
          </p:txBody>
        </p:sp>
        <p:sp>
          <p:nvSpPr>
            <p:cNvPr id="5" name="AutoShape 43"/>
            <p:cNvSpPr>
              <a:spLocks noChangeArrowheads="1"/>
            </p:cNvSpPr>
            <p:nvPr/>
          </p:nvSpPr>
          <p:spPr bwMode="gray">
            <a:xfrm>
              <a:off x="1296" y="1824"/>
              <a:ext cx="432" cy="432"/>
            </a:xfrm>
            <a:prstGeom prst="diamond">
              <a:avLst/>
            </a:prstGeom>
            <a:solidFill>
              <a:srgbClr val="E0762A"/>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lgn="ctr"/>
              <a:endParaRPr lang="zh-CN" altLang="en-US">
                <a:ea typeface="宋体" charset="-122"/>
              </a:endParaRPr>
            </a:p>
          </p:txBody>
        </p:sp>
        <p:sp>
          <p:nvSpPr>
            <p:cNvPr id="6" name="Text Box 44"/>
            <p:cNvSpPr txBox="1">
              <a:spLocks noChangeArrowheads="1"/>
            </p:cNvSpPr>
            <p:nvPr/>
          </p:nvSpPr>
          <p:spPr bwMode="gray">
            <a:xfrm>
              <a:off x="1556" y="3100"/>
              <a:ext cx="27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zh-CN" b="1" dirty="0" smtClean="0">
                  <a:ea typeface="宋体" charset="-122"/>
                </a:rPr>
                <a:t>Questions</a:t>
              </a:r>
              <a:endParaRPr lang="en-US" altLang="zh-CN" b="1" dirty="0">
                <a:ea typeface="宋体" charset="-122"/>
              </a:endParaRPr>
            </a:p>
          </p:txBody>
        </p:sp>
        <p:sp>
          <p:nvSpPr>
            <p:cNvPr id="7" name="Text Box 45"/>
            <p:cNvSpPr txBox="1">
              <a:spLocks noChangeArrowheads="1"/>
            </p:cNvSpPr>
            <p:nvPr/>
          </p:nvSpPr>
          <p:spPr bwMode="gray">
            <a:xfrm>
              <a:off x="1422" y="1886"/>
              <a:ext cx="16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zh-CN" sz="2400" dirty="0">
                  <a:solidFill>
                    <a:schemeClr val="bg1"/>
                  </a:solidFill>
                  <a:ea typeface="宋体" charset="-122"/>
                </a:rPr>
                <a:t>7</a:t>
              </a:r>
            </a:p>
          </p:txBody>
        </p:sp>
      </p:grpSp>
      <p:grpSp>
        <p:nvGrpSpPr>
          <p:cNvPr id="8" name="Group 46"/>
          <p:cNvGrpSpPr>
            <a:grpSpLocks/>
          </p:cNvGrpSpPr>
          <p:nvPr/>
        </p:nvGrpSpPr>
        <p:grpSpPr bwMode="auto">
          <a:xfrm>
            <a:off x="2850772" y="2473223"/>
            <a:ext cx="6327058" cy="744538"/>
            <a:chOff x="1296" y="1824"/>
            <a:chExt cx="2976" cy="469"/>
          </a:xfrm>
        </p:grpSpPr>
        <p:sp>
          <p:nvSpPr>
            <p:cNvPr id="9" name="AutoShape 47"/>
            <p:cNvSpPr>
              <a:spLocks noChangeArrowheads="1"/>
            </p:cNvSpPr>
            <p:nvPr/>
          </p:nvSpPr>
          <p:spPr bwMode="gray">
            <a:xfrm>
              <a:off x="1536" y="2005"/>
              <a:ext cx="2736" cy="288"/>
            </a:xfrm>
            <a:prstGeom prst="roundRect">
              <a:avLst>
                <a:gd name="adj" fmla="val 16667"/>
              </a:avLst>
            </a:prstGeom>
            <a:noFill/>
            <a:ln w="28575" algn="ctr">
              <a:solidFill>
                <a:schemeClr val="accent1"/>
              </a:solidFill>
              <a:round/>
              <a:headEnd/>
              <a:tailEnd/>
            </a:ln>
            <a:effectLst>
              <a:outerShdw dist="99190" dir="2388334" algn="ctr" rotWithShape="0">
                <a:schemeClr val="bg2">
                  <a:alpha val="50000"/>
                </a:schemeClr>
              </a:outerShdw>
            </a:effectLst>
            <a:extLst>
              <a:ext uri="{909E8E84-426E-40DD-AFC4-6F175D3DCCD1}">
                <a14:hiddenFill xmlns:a14="http://schemas.microsoft.com/office/drawing/2010/main">
                  <a:solidFill>
                    <a:schemeClr val="accent1"/>
                  </a:solidFill>
                </a14:hiddenFill>
              </a:ext>
            </a:extLst>
          </p:spPr>
          <p:txBody>
            <a:bodyPr wrap="none" anchor="ctr"/>
            <a:lstStyle/>
            <a:p>
              <a:pPr algn="ctr"/>
              <a:endParaRPr lang="zh-CN" altLang="en-US">
                <a:ea typeface="宋体" charset="-122"/>
              </a:endParaRPr>
            </a:p>
          </p:txBody>
        </p:sp>
        <p:sp>
          <p:nvSpPr>
            <p:cNvPr id="10" name="AutoShape 48"/>
            <p:cNvSpPr>
              <a:spLocks noChangeArrowheads="1"/>
            </p:cNvSpPr>
            <p:nvPr/>
          </p:nvSpPr>
          <p:spPr bwMode="gray">
            <a:xfrm>
              <a:off x="1296" y="1824"/>
              <a:ext cx="432" cy="432"/>
            </a:xfrm>
            <a:prstGeom prst="diamond">
              <a:avLst/>
            </a:prstGeom>
            <a:solidFill>
              <a:schemeClr val="accent1"/>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lgn="ctr"/>
              <a:endParaRPr lang="zh-CN" altLang="en-US">
                <a:ea typeface="宋体" charset="-122"/>
              </a:endParaRPr>
            </a:p>
          </p:txBody>
        </p:sp>
        <p:sp>
          <p:nvSpPr>
            <p:cNvPr id="12" name="Text Box 50"/>
            <p:cNvSpPr txBox="1">
              <a:spLocks noChangeArrowheads="1"/>
            </p:cNvSpPr>
            <p:nvPr/>
          </p:nvSpPr>
          <p:spPr bwMode="gray">
            <a:xfrm>
              <a:off x="1422" y="1886"/>
              <a:ext cx="16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zh-CN" sz="2400" dirty="0">
                  <a:solidFill>
                    <a:schemeClr val="bg1"/>
                  </a:solidFill>
                  <a:ea typeface="宋体" charset="-122"/>
                </a:rPr>
                <a:t>8</a:t>
              </a:r>
            </a:p>
          </p:txBody>
        </p:sp>
      </p:grpSp>
      <p:grpSp>
        <p:nvGrpSpPr>
          <p:cNvPr id="13" name="Group 51"/>
          <p:cNvGrpSpPr>
            <a:grpSpLocks/>
          </p:cNvGrpSpPr>
          <p:nvPr/>
        </p:nvGrpSpPr>
        <p:grpSpPr bwMode="auto">
          <a:xfrm>
            <a:off x="2808982" y="3408362"/>
            <a:ext cx="6327058" cy="706438"/>
            <a:chOff x="1296" y="1824"/>
            <a:chExt cx="2976" cy="445"/>
          </a:xfrm>
        </p:grpSpPr>
        <p:sp>
          <p:nvSpPr>
            <p:cNvPr id="14" name="AutoShape 52"/>
            <p:cNvSpPr>
              <a:spLocks noChangeArrowheads="1"/>
            </p:cNvSpPr>
            <p:nvPr/>
          </p:nvSpPr>
          <p:spPr bwMode="gray">
            <a:xfrm>
              <a:off x="1536" y="1981"/>
              <a:ext cx="2736" cy="288"/>
            </a:xfrm>
            <a:prstGeom prst="roundRect">
              <a:avLst>
                <a:gd name="adj" fmla="val 16667"/>
              </a:avLst>
            </a:prstGeom>
            <a:noFill/>
            <a:ln w="28575" algn="ctr">
              <a:solidFill>
                <a:srgbClr val="FBB03C"/>
              </a:solidFill>
              <a:round/>
              <a:headEnd/>
              <a:tailEnd/>
            </a:ln>
            <a:effectLst>
              <a:outerShdw dist="99190" dir="2388334" algn="ctr" rotWithShape="0">
                <a:schemeClr val="bg2">
                  <a:alpha val="50000"/>
                </a:schemeClr>
              </a:outerShdw>
            </a:effectLst>
            <a:extLst>
              <a:ext uri="{909E8E84-426E-40DD-AFC4-6F175D3DCCD1}">
                <a14:hiddenFill xmlns:a14="http://schemas.microsoft.com/office/drawing/2010/main">
                  <a:solidFill>
                    <a:schemeClr val="hlink"/>
                  </a:solidFill>
                </a14:hiddenFill>
              </a:ext>
            </a:extLst>
          </p:spPr>
          <p:txBody>
            <a:bodyPr wrap="none" anchor="ctr"/>
            <a:lstStyle/>
            <a:p>
              <a:pPr algn="ctr"/>
              <a:endParaRPr lang="zh-CN" altLang="en-US">
                <a:ea typeface="宋体" charset="-122"/>
              </a:endParaRPr>
            </a:p>
          </p:txBody>
        </p:sp>
        <p:sp>
          <p:nvSpPr>
            <p:cNvPr id="15" name="AutoShape 53"/>
            <p:cNvSpPr>
              <a:spLocks noChangeArrowheads="1"/>
            </p:cNvSpPr>
            <p:nvPr/>
          </p:nvSpPr>
          <p:spPr bwMode="gray">
            <a:xfrm>
              <a:off x="1296" y="1824"/>
              <a:ext cx="432" cy="432"/>
            </a:xfrm>
            <a:prstGeom prst="diamond">
              <a:avLst/>
            </a:prstGeom>
            <a:solidFill>
              <a:srgbClr val="FBB03C"/>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lgn="ctr"/>
              <a:endParaRPr lang="zh-CN" altLang="en-US">
                <a:ea typeface="宋体" charset="-122"/>
              </a:endParaRPr>
            </a:p>
          </p:txBody>
        </p:sp>
        <p:sp>
          <p:nvSpPr>
            <p:cNvPr id="17" name="Text Box 55"/>
            <p:cNvSpPr txBox="1">
              <a:spLocks noChangeArrowheads="1"/>
            </p:cNvSpPr>
            <p:nvPr/>
          </p:nvSpPr>
          <p:spPr bwMode="gray">
            <a:xfrm>
              <a:off x="1422" y="1886"/>
              <a:ext cx="168" cy="291"/>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zh-CN" sz="2400" dirty="0">
                  <a:solidFill>
                    <a:schemeClr val="bg1"/>
                  </a:solidFill>
                  <a:ea typeface="宋体" charset="-122"/>
                </a:rPr>
                <a:t>9</a:t>
              </a:r>
            </a:p>
          </p:txBody>
        </p:sp>
      </p:grpSp>
      <p:sp>
        <p:nvSpPr>
          <p:cNvPr id="24" name="Rectangle 23"/>
          <p:cNvSpPr/>
          <p:nvPr/>
        </p:nvSpPr>
        <p:spPr>
          <a:xfrm>
            <a:off x="3361018" y="2025133"/>
            <a:ext cx="5775021" cy="369332"/>
          </a:xfrm>
          <a:prstGeom prst="rect">
            <a:avLst/>
          </a:prstGeom>
        </p:spPr>
        <p:txBody>
          <a:bodyPr wrap="square">
            <a:spAutoFit/>
          </a:bodyPr>
          <a:lstStyle/>
          <a:p>
            <a:pPr algn="ctr"/>
            <a:r>
              <a:rPr lang="en-US" b="1" dirty="0" smtClean="0">
                <a:latin typeface="Arial" charset="0"/>
                <a:ea typeface="宋体" charset="-122"/>
              </a:rPr>
              <a:t>Resources</a:t>
            </a:r>
            <a:endParaRPr lang="en-US" b="1" dirty="0">
              <a:latin typeface="Arial" charset="0"/>
              <a:ea typeface="宋体" charset="-122"/>
            </a:endParaRPr>
          </a:p>
        </p:txBody>
      </p:sp>
      <p:sp>
        <p:nvSpPr>
          <p:cNvPr id="23" name="Rectangle 22"/>
          <p:cNvSpPr/>
          <p:nvPr/>
        </p:nvSpPr>
        <p:spPr>
          <a:xfrm>
            <a:off x="3434034" y="2864980"/>
            <a:ext cx="5743796" cy="369332"/>
          </a:xfrm>
          <a:prstGeom prst="rect">
            <a:avLst/>
          </a:prstGeom>
        </p:spPr>
        <p:txBody>
          <a:bodyPr wrap="square">
            <a:spAutoFit/>
          </a:bodyPr>
          <a:lstStyle/>
          <a:p>
            <a:pPr algn="ctr"/>
            <a:r>
              <a:rPr lang="en-US" altLang="zh-CN" b="1" dirty="0">
                <a:latin typeface="Arial" pitchFamily="34" charset="0"/>
                <a:ea typeface="宋体" charset="-122"/>
                <a:cs typeface="Arial" pitchFamily="34" charset="0"/>
              </a:rPr>
              <a:t> </a:t>
            </a:r>
            <a:r>
              <a:rPr lang="en-US" altLang="zh-CN" b="1" dirty="0" smtClean="0">
                <a:latin typeface="Arial" pitchFamily="34" charset="0"/>
                <a:ea typeface="宋体" charset="-122"/>
                <a:cs typeface="Arial" pitchFamily="34" charset="0"/>
              </a:rPr>
              <a:t>References</a:t>
            </a:r>
            <a:endParaRPr lang="en-US" dirty="0">
              <a:latin typeface="Arial" pitchFamily="34" charset="0"/>
              <a:cs typeface="Arial" pitchFamily="34" charset="0"/>
            </a:endParaRPr>
          </a:p>
        </p:txBody>
      </p:sp>
      <p:sp>
        <p:nvSpPr>
          <p:cNvPr id="20" name="Text Placeholder 5"/>
          <p:cNvSpPr txBox="1">
            <a:spLocks/>
          </p:cNvSpPr>
          <p:nvPr/>
        </p:nvSpPr>
        <p:spPr>
          <a:xfrm>
            <a:off x="347134" y="6480676"/>
            <a:ext cx="11497733" cy="3773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Office of Financial Affairs				   	            Disbursements &amp; Travel Services Office</a:t>
            </a:r>
          </a:p>
        </p:txBody>
      </p:sp>
    </p:spTree>
    <p:extLst>
      <p:ext uri="{BB962C8B-B14F-4D97-AF65-F5344CB8AC3E}">
        <p14:creationId xmlns:p14="http://schemas.microsoft.com/office/powerpoint/2010/main" val="766877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972800" cy="1112838"/>
          </a:xfrm>
        </p:spPr>
        <p:txBody>
          <a:bodyPr/>
          <a:lstStyle/>
          <a:p>
            <a:pPr algn="ctr"/>
            <a:r>
              <a:rPr lang="en-US" dirty="0" smtClean="0">
                <a:solidFill>
                  <a:schemeClr val="tx1"/>
                </a:solidFill>
              </a:rPr>
              <a:t>Student Group and Athletics Team Travel</a:t>
            </a:r>
            <a:endParaRPr lang="en-US" dirty="0">
              <a:solidFill>
                <a:schemeClr val="tx1"/>
              </a:solidFill>
            </a:endParaRPr>
          </a:p>
        </p:txBody>
      </p:sp>
      <p:sp>
        <p:nvSpPr>
          <p:cNvPr id="3" name="Content Placeholder 2"/>
          <p:cNvSpPr>
            <a:spLocks noGrp="1"/>
          </p:cNvSpPr>
          <p:nvPr>
            <p:ph idx="1"/>
          </p:nvPr>
        </p:nvSpPr>
        <p:spPr>
          <a:xfrm>
            <a:off x="609600" y="1793433"/>
            <a:ext cx="10972800" cy="4332733"/>
          </a:xfrm>
        </p:spPr>
        <p:txBody>
          <a:bodyPr/>
          <a:lstStyle/>
          <a:p>
            <a:pPr>
              <a:defRPr/>
            </a:pPr>
            <a:r>
              <a:rPr lang="en-US" dirty="0">
                <a:solidFill>
                  <a:schemeClr val="tx1"/>
                </a:solidFill>
              </a:rPr>
              <a:t>Complete </a:t>
            </a:r>
            <a:r>
              <a:rPr lang="en-US" dirty="0" smtClean="0">
                <a:solidFill>
                  <a:schemeClr val="tx1"/>
                </a:solidFill>
              </a:rPr>
              <a:t>TAR/TAC </a:t>
            </a:r>
            <a:r>
              <a:rPr lang="en-US" dirty="0">
                <a:solidFill>
                  <a:schemeClr val="tx1"/>
                </a:solidFill>
              </a:rPr>
              <a:t>for “Student Advance Responsible Party</a:t>
            </a:r>
            <a:r>
              <a:rPr lang="en-US" dirty="0" smtClean="0">
                <a:solidFill>
                  <a:schemeClr val="tx1"/>
                </a:solidFill>
              </a:rPr>
              <a:t>”</a:t>
            </a:r>
          </a:p>
          <a:p>
            <a:pPr marL="0" indent="0">
              <a:buNone/>
              <a:defRPr/>
            </a:pPr>
            <a:endParaRPr lang="en-US" dirty="0">
              <a:solidFill>
                <a:schemeClr val="tx1"/>
              </a:solidFill>
            </a:endParaRPr>
          </a:p>
          <a:p>
            <a:pPr>
              <a:defRPr/>
            </a:pPr>
            <a:r>
              <a:rPr lang="en-US" dirty="0" smtClean="0">
                <a:solidFill>
                  <a:schemeClr val="tx1"/>
                </a:solidFill>
              </a:rPr>
              <a:t>Generic </a:t>
            </a:r>
            <a:r>
              <a:rPr lang="en-US" dirty="0">
                <a:solidFill>
                  <a:schemeClr val="tx1"/>
                </a:solidFill>
              </a:rPr>
              <a:t>TAC cards will be issued to </a:t>
            </a:r>
            <a:r>
              <a:rPr lang="en-US" dirty="0" smtClean="0">
                <a:solidFill>
                  <a:schemeClr val="tx1"/>
                </a:solidFill>
              </a:rPr>
              <a:t>students</a:t>
            </a:r>
          </a:p>
          <a:p>
            <a:pPr marL="0" indent="0">
              <a:buNone/>
              <a:defRPr/>
            </a:pPr>
            <a:endParaRPr lang="en-US" dirty="0">
              <a:solidFill>
                <a:schemeClr val="tx1"/>
              </a:solidFill>
            </a:endParaRPr>
          </a:p>
          <a:p>
            <a:pPr>
              <a:defRPr/>
            </a:pPr>
            <a:r>
              <a:rPr lang="en-US" dirty="0">
                <a:solidFill>
                  <a:schemeClr val="tx1"/>
                </a:solidFill>
              </a:rPr>
              <a:t>Pick up cards at </a:t>
            </a:r>
            <a:r>
              <a:rPr lang="en-US" dirty="0" smtClean="0">
                <a:solidFill>
                  <a:schemeClr val="tx1"/>
                </a:solidFill>
              </a:rPr>
              <a:t>Fiscal Services (main or downtown campus) </a:t>
            </a:r>
            <a:r>
              <a:rPr lang="en-US" dirty="0">
                <a:solidFill>
                  <a:schemeClr val="tx1"/>
                </a:solidFill>
              </a:rPr>
              <a:t>by Student Advance Responsible </a:t>
            </a:r>
            <a:r>
              <a:rPr lang="en-US" dirty="0" smtClean="0">
                <a:solidFill>
                  <a:schemeClr val="tx1"/>
                </a:solidFill>
              </a:rPr>
              <a:t>Party</a:t>
            </a:r>
          </a:p>
          <a:p>
            <a:pPr marL="0" indent="0">
              <a:buNone/>
              <a:defRPr/>
            </a:pPr>
            <a:endParaRPr lang="en-US" dirty="0">
              <a:solidFill>
                <a:schemeClr val="tx1"/>
              </a:solidFill>
            </a:endParaRPr>
          </a:p>
          <a:p>
            <a:pPr>
              <a:defRPr/>
            </a:pPr>
            <a:r>
              <a:rPr lang="en-US" dirty="0" smtClean="0">
                <a:solidFill>
                  <a:schemeClr val="tx1"/>
                </a:solidFill>
              </a:rPr>
              <a:t>Attach approved student TAs</a:t>
            </a:r>
            <a:endParaRPr lang="en-US" dirty="0">
              <a:solidFill>
                <a:schemeClr val="tx1"/>
              </a:solidFill>
            </a:endParaRPr>
          </a:p>
          <a:p>
            <a:pPr marL="0" indent="0">
              <a:buNone/>
            </a:pPr>
            <a:endParaRPr lang="en-US" sz="2400" dirty="0">
              <a:solidFill>
                <a:schemeClr val="tx1"/>
              </a:solidFill>
            </a:endParaRPr>
          </a:p>
        </p:txBody>
      </p:sp>
      <p:sp>
        <p:nvSpPr>
          <p:cNvPr id="4" name="Slide Number Placeholder 3"/>
          <p:cNvSpPr>
            <a:spLocks noGrp="1"/>
          </p:cNvSpPr>
          <p:nvPr>
            <p:ph type="sldNum" sz="quarter" idx="12"/>
          </p:nvPr>
        </p:nvSpPr>
        <p:spPr/>
        <p:txBody>
          <a:bodyPr/>
          <a:lstStyle/>
          <a:p>
            <a:fld id="{0C530F81-4EC3-421B-AB04-CABC2D3EF78B}" type="slidenum">
              <a:rPr lang="en-US" smtClean="0"/>
              <a:pPr/>
              <a:t>30</a:t>
            </a:fld>
            <a:endParaRPr lang="en-US" dirty="0"/>
          </a:p>
        </p:txBody>
      </p:sp>
      <p:sp>
        <p:nvSpPr>
          <p:cNvPr id="6" name="Text Placeholder 5"/>
          <p:cNvSpPr txBox="1">
            <a:spLocks/>
          </p:cNvSpPr>
          <p:nvPr/>
        </p:nvSpPr>
        <p:spPr>
          <a:xfrm>
            <a:off x="347134" y="6480676"/>
            <a:ext cx="11497733" cy="3773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Office of Financial Affairs				   	            Disbursements &amp; Travel Services Office</a:t>
            </a:r>
          </a:p>
        </p:txBody>
      </p:sp>
    </p:spTree>
    <p:extLst>
      <p:ext uri="{BB962C8B-B14F-4D97-AF65-F5344CB8AC3E}">
        <p14:creationId xmlns:p14="http://schemas.microsoft.com/office/powerpoint/2010/main" val="237960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31834"/>
            <a:ext cx="10972800" cy="1112838"/>
          </a:xfrm>
        </p:spPr>
        <p:txBody>
          <a:bodyPr/>
          <a:lstStyle/>
          <a:p>
            <a:pPr algn="ctr"/>
            <a:r>
              <a:rPr lang="en-US" sz="3600" dirty="0" smtClean="0">
                <a:solidFill>
                  <a:schemeClr val="tx1"/>
                </a:solidFill>
              </a:rPr>
              <a:t>Reconciliation for TAC Cards</a:t>
            </a:r>
            <a:endParaRPr lang="en-US" sz="3600" dirty="0">
              <a:solidFill>
                <a:schemeClr val="tx1"/>
              </a:solidFill>
            </a:endParaRPr>
          </a:p>
        </p:txBody>
      </p:sp>
      <p:sp>
        <p:nvSpPr>
          <p:cNvPr id="3" name="Content Placeholder 2"/>
          <p:cNvSpPr>
            <a:spLocks noGrp="1"/>
          </p:cNvSpPr>
          <p:nvPr>
            <p:ph idx="1"/>
          </p:nvPr>
        </p:nvSpPr>
        <p:spPr>
          <a:xfrm>
            <a:off x="347134" y="1371599"/>
            <a:ext cx="11235266" cy="5181601"/>
          </a:xfrm>
        </p:spPr>
        <p:txBody>
          <a:bodyPr/>
          <a:lstStyle/>
          <a:p>
            <a:pPr>
              <a:defRPr/>
            </a:pPr>
            <a:r>
              <a:rPr lang="en-US" dirty="0">
                <a:solidFill>
                  <a:schemeClr val="tx1"/>
                </a:solidFill>
              </a:rPr>
              <a:t>Reconciliation will be completed by </a:t>
            </a:r>
            <a:r>
              <a:rPr lang="en-US" dirty="0" smtClean="0">
                <a:solidFill>
                  <a:schemeClr val="tx1"/>
                </a:solidFill>
              </a:rPr>
              <a:t>department by creating and electronically approving a Non-PO Voucher to pay balances for issued TAC’s and should include: </a:t>
            </a:r>
            <a:endParaRPr lang="en-US" dirty="0">
              <a:solidFill>
                <a:schemeClr val="tx1"/>
              </a:solidFill>
            </a:endParaRPr>
          </a:p>
          <a:p>
            <a:pPr lvl="1">
              <a:buFont typeface="Arial" pitchFamily="34" charset="0"/>
              <a:buChar char="•"/>
              <a:defRPr/>
            </a:pPr>
            <a:r>
              <a:rPr lang="en-US" sz="2200" dirty="0">
                <a:solidFill>
                  <a:schemeClr val="tx1"/>
                </a:solidFill>
              </a:rPr>
              <a:t>Citibank Vendor </a:t>
            </a:r>
            <a:r>
              <a:rPr lang="en-US" sz="2200" dirty="0" smtClean="0">
                <a:solidFill>
                  <a:schemeClr val="tx1"/>
                </a:solidFill>
              </a:rPr>
              <a:t>ID: </a:t>
            </a:r>
            <a:r>
              <a:rPr lang="en-US" sz="2200" u="sng" dirty="0">
                <a:solidFill>
                  <a:schemeClr val="tx1"/>
                </a:solidFill>
              </a:rPr>
              <a:t>0000011664</a:t>
            </a:r>
            <a:r>
              <a:rPr lang="en-US" sz="2200" dirty="0">
                <a:solidFill>
                  <a:schemeClr val="tx1"/>
                </a:solidFill>
              </a:rPr>
              <a:t>  </a:t>
            </a:r>
          </a:p>
          <a:p>
            <a:pPr lvl="1">
              <a:buFont typeface="Arial" pitchFamily="34" charset="0"/>
              <a:buChar char="•"/>
              <a:defRPr/>
            </a:pPr>
            <a:r>
              <a:rPr lang="en-US" sz="2200" dirty="0" smtClean="0">
                <a:solidFill>
                  <a:schemeClr val="tx1"/>
                </a:solidFill>
              </a:rPr>
              <a:t>Location: </a:t>
            </a:r>
            <a:r>
              <a:rPr lang="en-US" sz="2200" u="sng" dirty="0" smtClean="0">
                <a:solidFill>
                  <a:schemeClr val="tx1"/>
                </a:solidFill>
              </a:rPr>
              <a:t>UTSA3</a:t>
            </a:r>
          </a:p>
          <a:p>
            <a:pPr lvl="1">
              <a:buFont typeface="Arial" pitchFamily="34" charset="0"/>
              <a:buChar char="•"/>
              <a:defRPr/>
            </a:pPr>
            <a:r>
              <a:rPr lang="en-US" sz="2200" dirty="0" smtClean="0">
                <a:solidFill>
                  <a:schemeClr val="tx1"/>
                </a:solidFill>
              </a:rPr>
              <a:t>Invoice number: </a:t>
            </a:r>
            <a:r>
              <a:rPr lang="en-US" sz="2200" u="sng" dirty="0" smtClean="0">
                <a:solidFill>
                  <a:schemeClr val="tx1"/>
                </a:solidFill>
              </a:rPr>
              <a:t>0001968440-9876543210 </a:t>
            </a:r>
            <a:r>
              <a:rPr lang="en-US" sz="2200" i="1" u="sng" dirty="0" smtClean="0">
                <a:solidFill>
                  <a:schemeClr val="tx1"/>
                </a:solidFill>
              </a:rPr>
              <a:t>(last 10 of TAC)</a:t>
            </a:r>
            <a:endParaRPr lang="en-US" sz="2200" dirty="0">
              <a:solidFill>
                <a:schemeClr val="tx1"/>
              </a:solidFill>
            </a:endParaRPr>
          </a:p>
          <a:p>
            <a:pPr lvl="1">
              <a:defRPr/>
            </a:pPr>
            <a:r>
              <a:rPr lang="en-US" sz="2200" dirty="0">
                <a:solidFill>
                  <a:schemeClr val="tx1"/>
                </a:solidFill>
              </a:rPr>
              <a:t>Name of the employee </a:t>
            </a:r>
            <a:r>
              <a:rPr lang="en-US" sz="2200" dirty="0" smtClean="0">
                <a:solidFill>
                  <a:schemeClr val="tx1"/>
                </a:solidFill>
              </a:rPr>
              <a:t>with </a:t>
            </a:r>
            <a:r>
              <a:rPr lang="en-US" sz="2200" dirty="0" err="1" smtClean="0">
                <a:solidFill>
                  <a:schemeClr val="tx1"/>
                </a:solidFill>
              </a:rPr>
              <a:t>Empl</a:t>
            </a:r>
            <a:r>
              <a:rPr lang="en-US" sz="2200" dirty="0" smtClean="0">
                <a:solidFill>
                  <a:schemeClr val="tx1"/>
                </a:solidFill>
              </a:rPr>
              <a:t> ID or responsible party </a:t>
            </a:r>
            <a:endParaRPr lang="en-US" sz="2200" dirty="0">
              <a:solidFill>
                <a:schemeClr val="tx1"/>
              </a:solidFill>
            </a:endParaRPr>
          </a:p>
          <a:p>
            <a:pPr lvl="1">
              <a:defRPr/>
            </a:pPr>
            <a:r>
              <a:rPr lang="en-US" sz="2200" dirty="0" err="1">
                <a:solidFill>
                  <a:schemeClr val="tx1"/>
                </a:solidFill>
              </a:rPr>
              <a:t>SpeedType</a:t>
            </a:r>
            <a:r>
              <a:rPr lang="en-US" sz="2200" dirty="0">
                <a:solidFill>
                  <a:schemeClr val="tx1"/>
                </a:solidFill>
              </a:rPr>
              <a:t> to charge, account, and amounts </a:t>
            </a:r>
          </a:p>
          <a:p>
            <a:pPr lvl="1">
              <a:defRPr/>
            </a:pPr>
            <a:r>
              <a:rPr lang="en-US" sz="2200" dirty="0">
                <a:solidFill>
                  <a:schemeClr val="tx1"/>
                </a:solidFill>
              </a:rPr>
              <a:t>Total amount of reconciliation and voucher must match total amount of billing Citibank statement(s</a:t>
            </a:r>
            <a:r>
              <a:rPr lang="en-US" sz="2200" dirty="0" smtClean="0">
                <a:solidFill>
                  <a:schemeClr val="tx1"/>
                </a:solidFill>
              </a:rPr>
              <a:t>) with supporting documentation</a:t>
            </a:r>
          </a:p>
          <a:p>
            <a:pPr marL="457200" lvl="1" indent="0">
              <a:buNone/>
              <a:defRPr/>
            </a:pPr>
            <a:endParaRPr lang="en-US" sz="1600" dirty="0" smtClean="0">
              <a:solidFill>
                <a:schemeClr val="tx1"/>
              </a:solidFill>
            </a:endParaRPr>
          </a:p>
          <a:p>
            <a:pPr lvl="1">
              <a:defRPr/>
            </a:pPr>
            <a:r>
              <a:rPr lang="en-US" sz="2800" dirty="0" smtClean="0">
                <a:solidFill>
                  <a:schemeClr val="tx1"/>
                </a:solidFill>
              </a:rPr>
              <a:t>TAC </a:t>
            </a:r>
            <a:r>
              <a:rPr lang="en-US" sz="2800" dirty="0">
                <a:solidFill>
                  <a:schemeClr val="tx1"/>
                </a:solidFill>
              </a:rPr>
              <a:t>cards must be paid by the 20</a:t>
            </a:r>
            <a:r>
              <a:rPr lang="en-US" sz="2800" baseline="30000" dirty="0">
                <a:solidFill>
                  <a:schemeClr val="tx1"/>
                </a:solidFill>
              </a:rPr>
              <a:t>th</a:t>
            </a:r>
            <a:r>
              <a:rPr lang="en-US" sz="2800" dirty="0">
                <a:solidFill>
                  <a:schemeClr val="tx1"/>
                </a:solidFill>
              </a:rPr>
              <a:t> of each month regardless of travel return dates. Citibank statements are obtained online. </a:t>
            </a:r>
          </a:p>
          <a:p>
            <a:pPr lvl="1">
              <a:defRPr/>
            </a:pPr>
            <a:endParaRPr lang="en-US" dirty="0">
              <a:solidFill>
                <a:schemeClr val="tx1"/>
              </a:solidFill>
            </a:endParaRPr>
          </a:p>
          <a:p>
            <a:pPr marL="457200" lvl="1" indent="0">
              <a:buNone/>
              <a:defRPr/>
            </a:pPr>
            <a:endParaRPr lang="en-US" dirty="0">
              <a:solidFill>
                <a:schemeClr val="tx1"/>
              </a:solidFill>
            </a:endParaRPr>
          </a:p>
        </p:txBody>
      </p:sp>
      <p:sp>
        <p:nvSpPr>
          <p:cNvPr id="4" name="Slide Number Placeholder 3"/>
          <p:cNvSpPr>
            <a:spLocks noGrp="1"/>
          </p:cNvSpPr>
          <p:nvPr>
            <p:ph type="sldNum" sz="quarter" idx="12"/>
          </p:nvPr>
        </p:nvSpPr>
        <p:spPr/>
        <p:txBody>
          <a:bodyPr/>
          <a:lstStyle/>
          <a:p>
            <a:fld id="{0C530F81-4EC3-421B-AB04-CABC2D3EF78B}" type="slidenum">
              <a:rPr lang="en-US" smtClean="0"/>
              <a:pPr/>
              <a:t>31</a:t>
            </a:fld>
            <a:endParaRPr lang="en-US" dirty="0"/>
          </a:p>
        </p:txBody>
      </p:sp>
      <p:sp>
        <p:nvSpPr>
          <p:cNvPr id="6" name="Text Placeholder 5"/>
          <p:cNvSpPr txBox="1">
            <a:spLocks/>
          </p:cNvSpPr>
          <p:nvPr/>
        </p:nvSpPr>
        <p:spPr>
          <a:xfrm>
            <a:off x="347134" y="6480676"/>
            <a:ext cx="11497733" cy="3773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Office of Financial Affairs				   	            Disbursements &amp; Travel Services Office</a:t>
            </a:r>
          </a:p>
        </p:txBody>
      </p:sp>
    </p:spTree>
    <p:extLst>
      <p:ext uri="{BB962C8B-B14F-4D97-AF65-F5344CB8AC3E}">
        <p14:creationId xmlns:p14="http://schemas.microsoft.com/office/powerpoint/2010/main" val="4172805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057400"/>
            <a:ext cx="10972800" cy="4525963"/>
          </a:xfrm>
        </p:spPr>
        <p:txBody>
          <a:bodyPr/>
          <a:lstStyle/>
          <a:p>
            <a:pPr marL="0" indent="0" algn="ctr">
              <a:buNone/>
            </a:pPr>
            <a:r>
              <a:rPr lang="en-US" sz="4800" b="1" dirty="0" smtClean="0">
                <a:solidFill>
                  <a:srgbClr val="262626"/>
                </a:solidFill>
              </a:rPr>
              <a:t>How to Complete a Cash Advance in the Travel and Expense (T&amp;E) Module</a:t>
            </a:r>
            <a:endParaRPr lang="en-US" sz="4800" b="1" dirty="0">
              <a:solidFill>
                <a:srgbClr val="262626"/>
              </a:solidFill>
            </a:endParaRPr>
          </a:p>
        </p:txBody>
      </p:sp>
      <p:sp>
        <p:nvSpPr>
          <p:cNvPr id="4" name="Slide Number Placeholder 3"/>
          <p:cNvSpPr>
            <a:spLocks noGrp="1"/>
          </p:cNvSpPr>
          <p:nvPr>
            <p:ph type="sldNum" sz="quarter" idx="12"/>
          </p:nvPr>
        </p:nvSpPr>
        <p:spPr/>
        <p:txBody>
          <a:bodyPr/>
          <a:lstStyle/>
          <a:p>
            <a:fld id="{0C530F81-4EC3-421B-AB04-CABC2D3EF78B}" type="slidenum">
              <a:rPr lang="en-US" smtClean="0"/>
              <a:pPr/>
              <a:t>32</a:t>
            </a:fld>
            <a:endParaRPr lang="en-US" dirty="0"/>
          </a:p>
        </p:txBody>
      </p:sp>
    </p:spTree>
    <p:extLst>
      <p:ext uri="{BB962C8B-B14F-4D97-AF65-F5344CB8AC3E}">
        <p14:creationId xmlns:p14="http://schemas.microsoft.com/office/powerpoint/2010/main" val="3070622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87362"/>
            <a:ext cx="10972800" cy="1112838"/>
          </a:xfrm>
        </p:spPr>
        <p:txBody>
          <a:bodyPr anchor="ctr"/>
          <a:lstStyle/>
          <a:p>
            <a:pPr algn="ctr"/>
            <a:r>
              <a:rPr lang="en-US" dirty="0" smtClean="0">
                <a:solidFill>
                  <a:schemeClr val="tx1"/>
                </a:solidFill>
              </a:rPr>
              <a:t>Roles and Responsibilities</a:t>
            </a:r>
            <a:endParaRPr lang="en-US" dirty="0">
              <a:solidFill>
                <a:schemeClr val="tx1"/>
              </a:solidFill>
            </a:endParaRPr>
          </a:p>
        </p:txBody>
      </p:sp>
      <p:sp>
        <p:nvSpPr>
          <p:cNvPr id="3" name="Content Placeholder 2"/>
          <p:cNvSpPr>
            <a:spLocks noGrp="1"/>
          </p:cNvSpPr>
          <p:nvPr>
            <p:ph idx="1"/>
          </p:nvPr>
        </p:nvSpPr>
        <p:spPr/>
        <p:txBody>
          <a:bodyPr/>
          <a:lstStyle/>
          <a:p>
            <a:r>
              <a:rPr lang="en-US" b="1" dirty="0" smtClean="0">
                <a:solidFill>
                  <a:schemeClr val="tx1"/>
                </a:solidFill>
              </a:rPr>
              <a:t>Creator</a:t>
            </a:r>
            <a:r>
              <a:rPr lang="en-US" dirty="0" smtClean="0">
                <a:solidFill>
                  <a:schemeClr val="tx1"/>
                </a:solidFill>
              </a:rPr>
              <a:t>: Enters or creates CA, attaches documentation, and </a:t>
            </a:r>
            <a:r>
              <a:rPr lang="en-US" i="1" dirty="0" smtClean="0">
                <a:solidFill>
                  <a:schemeClr val="tx1"/>
                </a:solidFill>
              </a:rPr>
              <a:t>submits</a:t>
            </a:r>
            <a:r>
              <a:rPr lang="en-US" dirty="0" smtClean="0">
                <a:solidFill>
                  <a:schemeClr val="tx1"/>
                </a:solidFill>
              </a:rPr>
              <a:t> document for approval</a:t>
            </a:r>
          </a:p>
          <a:p>
            <a:r>
              <a:rPr lang="en-US" b="1" dirty="0" smtClean="0">
                <a:solidFill>
                  <a:schemeClr val="tx1"/>
                </a:solidFill>
              </a:rPr>
              <a:t>Traveler</a:t>
            </a:r>
            <a:r>
              <a:rPr lang="en-US" dirty="0" smtClean="0">
                <a:solidFill>
                  <a:schemeClr val="tx1"/>
                </a:solidFill>
              </a:rPr>
              <a:t>: Faculty or Staff member who certifies CA (certifies promissory note as to reconcile and return remaining funds back to UTSA)</a:t>
            </a:r>
          </a:p>
          <a:p>
            <a:r>
              <a:rPr lang="en-US" b="1" dirty="0" smtClean="0">
                <a:solidFill>
                  <a:schemeClr val="tx1"/>
                </a:solidFill>
              </a:rPr>
              <a:t>Supervisor (Approver)</a:t>
            </a:r>
            <a:r>
              <a:rPr lang="en-US" dirty="0" smtClean="0">
                <a:solidFill>
                  <a:schemeClr val="tx1"/>
                </a:solidFill>
              </a:rPr>
              <a:t>:</a:t>
            </a:r>
            <a:r>
              <a:rPr lang="en-US" b="1" dirty="0" smtClean="0">
                <a:solidFill>
                  <a:schemeClr val="tx1"/>
                </a:solidFill>
              </a:rPr>
              <a:t> </a:t>
            </a:r>
            <a:r>
              <a:rPr lang="en-US" dirty="0" smtClean="0">
                <a:solidFill>
                  <a:schemeClr val="tx1"/>
                </a:solidFill>
              </a:rPr>
              <a:t>the direct supervisor of the travel in HCM. This would be the “reports to” individual in traveler’s profile. No additional budgetary authority will approve CA</a:t>
            </a:r>
          </a:p>
          <a:p>
            <a:r>
              <a:rPr lang="en-US" b="1" dirty="0" smtClean="0">
                <a:solidFill>
                  <a:schemeClr val="tx1"/>
                </a:solidFill>
              </a:rPr>
              <a:t>DTS Approval</a:t>
            </a:r>
            <a:r>
              <a:rPr lang="en-US" dirty="0" smtClean="0">
                <a:solidFill>
                  <a:schemeClr val="tx1"/>
                </a:solidFill>
              </a:rPr>
              <a:t>: final approval for processing of payment</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0C530F81-4EC3-421B-AB04-CABC2D3EF78B}" type="slidenum">
              <a:rPr lang="en-US" smtClean="0"/>
              <a:pPr/>
              <a:t>33</a:t>
            </a:fld>
            <a:endParaRPr lang="en-US" dirty="0"/>
          </a:p>
        </p:txBody>
      </p:sp>
      <p:sp>
        <p:nvSpPr>
          <p:cNvPr id="6" name="Text Placeholder 5"/>
          <p:cNvSpPr txBox="1">
            <a:spLocks/>
          </p:cNvSpPr>
          <p:nvPr/>
        </p:nvSpPr>
        <p:spPr>
          <a:xfrm>
            <a:off x="347134" y="6480676"/>
            <a:ext cx="11497733" cy="3773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Office of Financial Affairs				   	            Disbursements &amp; Travel Services Office</a:t>
            </a:r>
          </a:p>
        </p:txBody>
      </p:sp>
    </p:spTree>
    <p:extLst>
      <p:ext uri="{BB962C8B-B14F-4D97-AF65-F5344CB8AC3E}">
        <p14:creationId xmlns:p14="http://schemas.microsoft.com/office/powerpoint/2010/main" val="883500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972800" cy="1112838"/>
          </a:xfrm>
        </p:spPr>
        <p:txBody>
          <a:bodyPr/>
          <a:lstStyle/>
          <a:p>
            <a:pPr algn="ctr"/>
            <a:r>
              <a:rPr lang="en-US" sz="3200" dirty="0" smtClean="0">
                <a:solidFill>
                  <a:srgbClr val="262626"/>
                </a:solidFill>
              </a:rPr>
              <a:t>Workflow Action Buttons</a:t>
            </a:r>
            <a:endParaRPr lang="en-US" sz="3200" dirty="0">
              <a:solidFill>
                <a:srgbClr val="262626"/>
              </a:solidFill>
            </a:endParaRPr>
          </a:p>
        </p:txBody>
      </p:sp>
      <p:sp>
        <p:nvSpPr>
          <p:cNvPr id="3" name="Content Placeholder 2"/>
          <p:cNvSpPr>
            <a:spLocks noGrp="1"/>
          </p:cNvSpPr>
          <p:nvPr>
            <p:ph idx="1"/>
          </p:nvPr>
        </p:nvSpPr>
        <p:spPr>
          <a:xfrm>
            <a:off x="609600" y="1219200"/>
            <a:ext cx="10972800" cy="4525963"/>
          </a:xfrm>
        </p:spPr>
        <p:txBody>
          <a:bodyPr/>
          <a:lstStyle/>
          <a:p>
            <a:r>
              <a:rPr lang="en-US" sz="2400" b="1" dirty="0" smtClean="0">
                <a:solidFill>
                  <a:srgbClr val="262626"/>
                </a:solidFill>
              </a:rPr>
              <a:t>REVIEWED: </a:t>
            </a:r>
            <a:r>
              <a:rPr lang="en-US" sz="2400" dirty="0" smtClean="0">
                <a:solidFill>
                  <a:srgbClr val="262626"/>
                </a:solidFill>
              </a:rPr>
              <a:t>Used only by the traveler to certify promissory note to reconcile and return excess of funds upon return of trip (30 days)</a:t>
            </a:r>
          </a:p>
          <a:p>
            <a:pPr marL="0" indent="0">
              <a:buNone/>
            </a:pPr>
            <a:endParaRPr lang="en-US" sz="1000" dirty="0" smtClean="0">
              <a:solidFill>
                <a:srgbClr val="262626"/>
              </a:solidFill>
            </a:endParaRPr>
          </a:p>
          <a:p>
            <a:r>
              <a:rPr lang="en-US" sz="2400" b="1" dirty="0" smtClean="0">
                <a:solidFill>
                  <a:srgbClr val="262626"/>
                </a:solidFill>
              </a:rPr>
              <a:t>APPROVE:</a:t>
            </a:r>
            <a:r>
              <a:rPr lang="en-US" sz="2400" dirty="0" smtClean="0">
                <a:solidFill>
                  <a:srgbClr val="262626"/>
                </a:solidFill>
              </a:rPr>
              <a:t> Moves the document to the next workflow stage</a:t>
            </a:r>
          </a:p>
          <a:p>
            <a:pPr marL="0" indent="0">
              <a:buNone/>
            </a:pPr>
            <a:endParaRPr lang="en-US" sz="1000" dirty="0" smtClean="0">
              <a:solidFill>
                <a:srgbClr val="262626"/>
              </a:solidFill>
            </a:endParaRPr>
          </a:p>
          <a:p>
            <a:r>
              <a:rPr lang="en-US" sz="2400" b="1" dirty="0" smtClean="0">
                <a:solidFill>
                  <a:srgbClr val="262626"/>
                </a:solidFill>
              </a:rPr>
              <a:t>SEND BACK: </a:t>
            </a:r>
            <a:r>
              <a:rPr lang="en-US" sz="2400" dirty="0" smtClean="0">
                <a:solidFill>
                  <a:srgbClr val="262626"/>
                </a:solidFill>
              </a:rPr>
              <a:t>Sends the document back to the Creator for corrections</a:t>
            </a:r>
          </a:p>
          <a:p>
            <a:pPr marL="0" indent="0">
              <a:buNone/>
            </a:pPr>
            <a:endParaRPr lang="en-US" sz="1000" dirty="0" smtClean="0">
              <a:solidFill>
                <a:srgbClr val="262626"/>
              </a:solidFill>
            </a:endParaRPr>
          </a:p>
          <a:p>
            <a:r>
              <a:rPr lang="en-US" sz="2400" b="1" dirty="0" smtClean="0">
                <a:solidFill>
                  <a:srgbClr val="262626"/>
                </a:solidFill>
              </a:rPr>
              <a:t>TERMINATE: </a:t>
            </a:r>
            <a:r>
              <a:rPr lang="en-US" sz="2400" dirty="0" smtClean="0">
                <a:solidFill>
                  <a:srgbClr val="262626"/>
                </a:solidFill>
              </a:rPr>
              <a:t>Terminates the document; document will have to be re-entered</a:t>
            </a:r>
          </a:p>
          <a:p>
            <a:pPr marL="0" indent="0">
              <a:buNone/>
            </a:pPr>
            <a:endParaRPr lang="en-US" sz="1000" dirty="0" smtClean="0">
              <a:solidFill>
                <a:srgbClr val="262626"/>
              </a:solidFill>
            </a:endParaRPr>
          </a:p>
          <a:p>
            <a:r>
              <a:rPr lang="en-US" sz="2400" b="1" dirty="0" smtClean="0">
                <a:solidFill>
                  <a:srgbClr val="262626"/>
                </a:solidFill>
              </a:rPr>
              <a:t>HOLD:</a:t>
            </a:r>
            <a:r>
              <a:rPr lang="en-US" sz="2400" dirty="0" smtClean="0">
                <a:solidFill>
                  <a:srgbClr val="262626"/>
                </a:solidFill>
              </a:rPr>
              <a:t> Suspends document from continuing the workflow</a:t>
            </a:r>
          </a:p>
          <a:p>
            <a:pPr marL="0" indent="0">
              <a:buNone/>
            </a:pPr>
            <a:endParaRPr lang="en-US" sz="1000" dirty="0" smtClean="0">
              <a:solidFill>
                <a:srgbClr val="262626"/>
              </a:solidFill>
            </a:endParaRPr>
          </a:p>
          <a:p>
            <a:r>
              <a:rPr lang="en-US" sz="2400" b="1" dirty="0" smtClean="0">
                <a:solidFill>
                  <a:srgbClr val="262626"/>
                </a:solidFill>
              </a:rPr>
              <a:t>SAVE FOR LATER: </a:t>
            </a:r>
            <a:r>
              <a:rPr lang="en-US" sz="2400" dirty="0" smtClean="0">
                <a:solidFill>
                  <a:srgbClr val="262626"/>
                </a:solidFill>
              </a:rPr>
              <a:t>Allows creators to save the document without losing changes.  The document will be in </a:t>
            </a:r>
            <a:r>
              <a:rPr lang="en-US" sz="2400" i="1" dirty="0" smtClean="0">
                <a:solidFill>
                  <a:srgbClr val="262626"/>
                </a:solidFill>
              </a:rPr>
              <a:t>pending status </a:t>
            </a:r>
            <a:r>
              <a:rPr lang="en-US" sz="2400" dirty="0" smtClean="0">
                <a:solidFill>
                  <a:srgbClr val="262626"/>
                </a:solidFill>
              </a:rPr>
              <a:t>until submitted into workflow</a:t>
            </a:r>
          </a:p>
          <a:p>
            <a:pPr marL="0" indent="0">
              <a:buNone/>
            </a:pPr>
            <a:endParaRPr lang="en-US" sz="2000" dirty="0" smtClean="0">
              <a:solidFill>
                <a:srgbClr val="262626"/>
              </a:solidFill>
            </a:endParaRPr>
          </a:p>
        </p:txBody>
      </p:sp>
      <p:sp>
        <p:nvSpPr>
          <p:cNvPr id="4" name="Slide Number Placeholder 3"/>
          <p:cNvSpPr>
            <a:spLocks noGrp="1"/>
          </p:cNvSpPr>
          <p:nvPr>
            <p:ph type="sldNum" sz="quarter" idx="12"/>
          </p:nvPr>
        </p:nvSpPr>
        <p:spPr/>
        <p:txBody>
          <a:bodyPr/>
          <a:lstStyle/>
          <a:p>
            <a:fld id="{0C530F81-4EC3-421B-AB04-CABC2D3EF78B}" type="slidenum">
              <a:rPr lang="en-US" smtClean="0"/>
              <a:pPr/>
              <a:t>34</a:t>
            </a:fld>
            <a:endParaRPr lang="en-US" dirty="0"/>
          </a:p>
        </p:txBody>
      </p:sp>
    </p:spTree>
    <p:extLst>
      <p:ext uri="{BB962C8B-B14F-4D97-AF65-F5344CB8AC3E}">
        <p14:creationId xmlns:p14="http://schemas.microsoft.com/office/powerpoint/2010/main" val="293103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10972800" cy="1112838"/>
          </a:xfrm>
        </p:spPr>
        <p:txBody>
          <a:bodyPr/>
          <a:lstStyle/>
          <a:p>
            <a:pPr algn="ctr"/>
            <a:r>
              <a:rPr lang="en-US" dirty="0" smtClean="0">
                <a:solidFill>
                  <a:srgbClr val="262626"/>
                </a:solidFill>
              </a:rPr>
              <a:t>Workflow – Cash Advances</a:t>
            </a:r>
            <a:endParaRPr lang="en-US" dirty="0">
              <a:solidFill>
                <a:srgbClr val="262626"/>
              </a:solidFill>
            </a:endParaRPr>
          </a:p>
        </p:txBody>
      </p:sp>
      <p:sp>
        <p:nvSpPr>
          <p:cNvPr id="4" name="Slide Number Placeholder 3"/>
          <p:cNvSpPr>
            <a:spLocks noGrp="1"/>
          </p:cNvSpPr>
          <p:nvPr>
            <p:ph type="sldNum" sz="quarter" idx="12"/>
          </p:nvPr>
        </p:nvSpPr>
        <p:spPr/>
        <p:txBody>
          <a:bodyPr/>
          <a:lstStyle/>
          <a:p>
            <a:fld id="{0C530F81-4EC3-421B-AB04-CABC2D3EF78B}" type="slidenum">
              <a:rPr lang="en-US" smtClean="0"/>
              <a:pPr/>
              <a:t>35</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69947780"/>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rot="2700000">
            <a:off x="4539069" y="2384957"/>
            <a:ext cx="1785846" cy="307777"/>
          </a:xfrm>
          <a:prstGeom prst="rect">
            <a:avLst/>
          </a:prstGeom>
          <a:noFill/>
        </p:spPr>
        <p:txBody>
          <a:bodyPr wrap="square" rtlCol="0">
            <a:spAutoFit/>
          </a:bodyPr>
          <a:lstStyle/>
          <a:p>
            <a:r>
              <a:rPr lang="en-US" sz="1400" dirty="0" smtClean="0"/>
              <a:t>Email Notification</a:t>
            </a:r>
            <a:endParaRPr lang="en-US" sz="1400" dirty="0"/>
          </a:p>
        </p:txBody>
      </p:sp>
      <p:sp>
        <p:nvSpPr>
          <p:cNvPr id="9" name="TextBox 8"/>
          <p:cNvSpPr txBox="1"/>
          <p:nvPr/>
        </p:nvSpPr>
        <p:spPr>
          <a:xfrm rot="2700000">
            <a:off x="761684" y="3253319"/>
            <a:ext cx="1785846" cy="307777"/>
          </a:xfrm>
          <a:prstGeom prst="rect">
            <a:avLst/>
          </a:prstGeom>
          <a:noFill/>
        </p:spPr>
        <p:txBody>
          <a:bodyPr wrap="square" rtlCol="0">
            <a:spAutoFit/>
          </a:bodyPr>
          <a:lstStyle/>
          <a:p>
            <a:r>
              <a:rPr lang="en-US" sz="1400" dirty="0" smtClean="0"/>
              <a:t>Email Notification</a:t>
            </a:r>
            <a:endParaRPr lang="en-US" sz="1400" dirty="0"/>
          </a:p>
        </p:txBody>
      </p:sp>
      <p:sp>
        <p:nvSpPr>
          <p:cNvPr id="10" name="TextBox 9"/>
          <p:cNvSpPr txBox="1"/>
          <p:nvPr/>
        </p:nvSpPr>
        <p:spPr>
          <a:xfrm rot="2700000">
            <a:off x="2650376" y="2872319"/>
            <a:ext cx="1785846" cy="307777"/>
          </a:xfrm>
          <a:prstGeom prst="rect">
            <a:avLst/>
          </a:prstGeom>
          <a:noFill/>
        </p:spPr>
        <p:txBody>
          <a:bodyPr wrap="square" rtlCol="0">
            <a:spAutoFit/>
          </a:bodyPr>
          <a:lstStyle/>
          <a:p>
            <a:r>
              <a:rPr lang="en-US" sz="1400" dirty="0" smtClean="0"/>
              <a:t>Email Notification</a:t>
            </a:r>
            <a:endParaRPr lang="en-US" sz="1400" dirty="0"/>
          </a:p>
        </p:txBody>
      </p:sp>
      <p:sp>
        <p:nvSpPr>
          <p:cNvPr id="11" name="TextBox 10"/>
          <p:cNvSpPr txBox="1"/>
          <p:nvPr/>
        </p:nvSpPr>
        <p:spPr>
          <a:xfrm rot="2700000">
            <a:off x="6426646" y="1957919"/>
            <a:ext cx="1785846" cy="307777"/>
          </a:xfrm>
          <a:prstGeom prst="rect">
            <a:avLst/>
          </a:prstGeom>
          <a:noFill/>
        </p:spPr>
        <p:txBody>
          <a:bodyPr wrap="square" rtlCol="0">
            <a:spAutoFit/>
          </a:bodyPr>
          <a:lstStyle/>
          <a:p>
            <a:r>
              <a:rPr lang="en-US" sz="1400" dirty="0" smtClean="0"/>
              <a:t>Email Notification</a:t>
            </a:r>
            <a:endParaRPr lang="en-US" sz="1400" dirty="0"/>
          </a:p>
        </p:txBody>
      </p:sp>
      <p:sp>
        <p:nvSpPr>
          <p:cNvPr id="12" name="TextBox 11"/>
          <p:cNvSpPr txBox="1"/>
          <p:nvPr/>
        </p:nvSpPr>
        <p:spPr>
          <a:xfrm>
            <a:off x="838200" y="4978707"/>
            <a:ext cx="1524000" cy="1261884"/>
          </a:xfrm>
          <a:prstGeom prst="rect">
            <a:avLst/>
          </a:prstGeom>
          <a:solidFill>
            <a:srgbClr val="F15A22"/>
          </a:solidFill>
          <a:scene3d>
            <a:camera prst="orthographicFront"/>
            <a:lightRig rig="threePt" dir="t"/>
          </a:scene3d>
          <a:sp3d>
            <a:bevelT/>
          </a:sp3d>
        </p:spPr>
        <p:txBody>
          <a:bodyPr wrap="square" rtlCol="0">
            <a:spAutoFit/>
          </a:bodyPr>
          <a:lstStyle/>
          <a:p>
            <a:pPr marL="115888" lvl="0" indent="-115888">
              <a:spcAft>
                <a:spcPts val="600"/>
              </a:spcAft>
              <a:buFont typeface="Arial" panose="020B0604020202020204" pitchFamily="34" charset="0"/>
              <a:buChar char="•"/>
            </a:pPr>
            <a:r>
              <a:rPr lang="en-US" sz="1100" dirty="0" smtClean="0">
                <a:latin typeface="Georgia" panose="02040502050405020303" pitchFamily="18" charset="0"/>
              </a:rPr>
              <a:t>Form only attached if advance &gt; $10,000</a:t>
            </a:r>
          </a:p>
          <a:p>
            <a:pPr marL="115888" lvl="0" indent="-115888">
              <a:spcAft>
                <a:spcPts val="600"/>
              </a:spcAft>
              <a:buFont typeface="Arial" panose="020B0604020202020204" pitchFamily="34" charset="0"/>
              <a:buChar char="•"/>
            </a:pPr>
            <a:r>
              <a:rPr lang="en-US" sz="1100" i="1" dirty="0" smtClean="0">
                <a:latin typeface="Georgia" panose="02040502050405020303" pitchFamily="18" charset="0"/>
              </a:rPr>
              <a:t>Otherwise, no attachment</a:t>
            </a:r>
          </a:p>
          <a:p>
            <a:pPr marL="115888" lvl="0" indent="-115888">
              <a:spcAft>
                <a:spcPts val="600"/>
              </a:spcAft>
              <a:buFont typeface="Arial" panose="020B0604020202020204" pitchFamily="34" charset="0"/>
              <a:buChar char="•"/>
            </a:pPr>
            <a:r>
              <a:rPr lang="en-US" sz="1100" dirty="0" smtClean="0">
                <a:latin typeface="Georgia" panose="02040502050405020303" pitchFamily="18" charset="0"/>
              </a:rPr>
              <a:t>Creator submits</a:t>
            </a:r>
            <a:endParaRPr lang="en-US" sz="1100" dirty="0"/>
          </a:p>
        </p:txBody>
      </p:sp>
      <p:sp>
        <p:nvSpPr>
          <p:cNvPr id="13" name="TextBox 12"/>
          <p:cNvSpPr txBox="1"/>
          <p:nvPr/>
        </p:nvSpPr>
        <p:spPr>
          <a:xfrm>
            <a:off x="10134600" y="2985412"/>
            <a:ext cx="1295400" cy="1569660"/>
          </a:xfrm>
          <a:prstGeom prst="rect">
            <a:avLst/>
          </a:prstGeom>
          <a:solidFill>
            <a:srgbClr val="F15A22"/>
          </a:solidFill>
          <a:scene3d>
            <a:camera prst="orthographicFront"/>
            <a:lightRig rig="threePt" dir="t"/>
          </a:scene3d>
          <a:sp3d>
            <a:bevelT/>
          </a:sp3d>
        </p:spPr>
        <p:txBody>
          <a:bodyPr wrap="square" rtlCol="0">
            <a:spAutoFit/>
          </a:bodyPr>
          <a:lstStyle/>
          <a:p>
            <a:pPr marL="115888" lvl="0" indent="-115888">
              <a:spcAft>
                <a:spcPts val="600"/>
              </a:spcAft>
              <a:buFont typeface="Arial" panose="020B0604020202020204" pitchFamily="34" charset="0"/>
              <a:buChar char="•"/>
            </a:pPr>
            <a:r>
              <a:rPr lang="en-US" sz="1200" dirty="0" smtClean="0">
                <a:latin typeface="Georgia" panose="02040502050405020303" pitchFamily="18" charset="0"/>
              </a:rPr>
              <a:t>If Advance exceeds Expense Report Total, then Traveler reimburses UTSA immediately.</a:t>
            </a:r>
            <a:endParaRPr lang="en-US" sz="1200" dirty="0"/>
          </a:p>
        </p:txBody>
      </p:sp>
    </p:spTree>
    <p:extLst>
      <p:ext uri="{BB962C8B-B14F-4D97-AF65-F5344CB8AC3E}">
        <p14:creationId xmlns:p14="http://schemas.microsoft.com/office/powerpoint/2010/main" val="3583530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972800" cy="1112838"/>
          </a:xfrm>
        </p:spPr>
        <p:txBody>
          <a:bodyPr/>
          <a:lstStyle/>
          <a:p>
            <a:pPr algn="ctr"/>
            <a:r>
              <a:rPr lang="en-US" dirty="0" smtClean="0">
                <a:solidFill>
                  <a:srgbClr val="262626"/>
                </a:solidFill>
              </a:rPr>
              <a:t>Funding Source for Cash Advances</a:t>
            </a:r>
            <a:endParaRPr lang="en-US" dirty="0">
              <a:solidFill>
                <a:srgbClr val="262626"/>
              </a:solidFill>
            </a:endParaRPr>
          </a:p>
        </p:txBody>
      </p:sp>
      <p:sp>
        <p:nvSpPr>
          <p:cNvPr id="3" name="Content Placeholder 2"/>
          <p:cNvSpPr>
            <a:spLocks noGrp="1"/>
          </p:cNvSpPr>
          <p:nvPr>
            <p:ph idx="1"/>
          </p:nvPr>
        </p:nvSpPr>
        <p:spPr/>
        <p:txBody>
          <a:bodyPr/>
          <a:lstStyle/>
          <a:p>
            <a:r>
              <a:rPr lang="en-US" dirty="0" smtClean="0">
                <a:solidFill>
                  <a:srgbClr val="262626"/>
                </a:solidFill>
              </a:rPr>
              <a:t>Departments must first review </a:t>
            </a:r>
            <a:r>
              <a:rPr lang="en-US" dirty="0">
                <a:solidFill>
                  <a:srgbClr val="262626"/>
                </a:solidFill>
              </a:rPr>
              <a:t>funding source </a:t>
            </a:r>
            <a:r>
              <a:rPr lang="en-US" dirty="0" smtClean="0">
                <a:solidFill>
                  <a:srgbClr val="262626"/>
                </a:solidFill>
              </a:rPr>
              <a:t>from employee profile before </a:t>
            </a:r>
            <a:r>
              <a:rPr lang="en-US" dirty="0">
                <a:solidFill>
                  <a:srgbClr val="262626"/>
                </a:solidFill>
              </a:rPr>
              <a:t>creating CA </a:t>
            </a:r>
            <a:r>
              <a:rPr lang="en-US" dirty="0" smtClean="0">
                <a:solidFill>
                  <a:srgbClr val="262626"/>
                </a:solidFill>
              </a:rPr>
              <a:t>in PS as to </a:t>
            </a:r>
            <a:r>
              <a:rPr lang="en-US" dirty="0">
                <a:solidFill>
                  <a:srgbClr val="262626"/>
                </a:solidFill>
              </a:rPr>
              <a:t>eliminate re-work</a:t>
            </a:r>
          </a:p>
          <a:p>
            <a:endParaRPr lang="en-US" dirty="0" smtClean="0">
              <a:solidFill>
                <a:srgbClr val="262626"/>
              </a:solidFill>
            </a:endParaRPr>
          </a:p>
          <a:p>
            <a:r>
              <a:rPr lang="en-US" dirty="0" smtClean="0">
                <a:solidFill>
                  <a:srgbClr val="262626"/>
                </a:solidFill>
              </a:rPr>
              <a:t>If corrections are required after a CA is created by department:</a:t>
            </a:r>
          </a:p>
          <a:p>
            <a:pPr lvl="1"/>
            <a:r>
              <a:rPr lang="en-US" dirty="0" smtClean="0">
                <a:solidFill>
                  <a:srgbClr val="262626"/>
                </a:solidFill>
              </a:rPr>
              <a:t>DTS will “terminate” initial CA if using incorrect funding source</a:t>
            </a:r>
          </a:p>
          <a:p>
            <a:pPr lvl="1"/>
            <a:r>
              <a:rPr lang="en-US" dirty="0" smtClean="0">
                <a:solidFill>
                  <a:srgbClr val="262626"/>
                </a:solidFill>
              </a:rPr>
              <a:t>Updating funding source is the responsibility of the department </a:t>
            </a:r>
          </a:p>
          <a:p>
            <a:pPr lvl="1"/>
            <a:r>
              <a:rPr lang="en-US" dirty="0" smtClean="0">
                <a:solidFill>
                  <a:srgbClr val="262626"/>
                </a:solidFill>
              </a:rPr>
              <a:t>Creation of a second CA by department will be necessary to process payment</a:t>
            </a:r>
            <a:endParaRPr lang="en-US" dirty="0"/>
          </a:p>
        </p:txBody>
      </p:sp>
      <p:sp>
        <p:nvSpPr>
          <p:cNvPr id="4" name="Slide Number Placeholder 3"/>
          <p:cNvSpPr>
            <a:spLocks noGrp="1"/>
          </p:cNvSpPr>
          <p:nvPr>
            <p:ph type="sldNum" sz="quarter" idx="12"/>
          </p:nvPr>
        </p:nvSpPr>
        <p:spPr/>
        <p:txBody>
          <a:bodyPr/>
          <a:lstStyle/>
          <a:p>
            <a:fld id="{0C530F81-4EC3-421B-AB04-CABC2D3EF78B}" type="slidenum">
              <a:rPr lang="en-US" smtClean="0"/>
              <a:pPr/>
              <a:t>36</a:t>
            </a:fld>
            <a:endParaRPr lang="en-US" dirty="0"/>
          </a:p>
        </p:txBody>
      </p:sp>
    </p:spTree>
    <p:extLst>
      <p:ext uri="{BB962C8B-B14F-4D97-AF65-F5344CB8AC3E}">
        <p14:creationId xmlns:p14="http://schemas.microsoft.com/office/powerpoint/2010/main" val="2223181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571500" y="1585417"/>
            <a:ext cx="11049000" cy="3848447"/>
          </a:xfrm>
          <a:prstGeom prst="rect">
            <a:avLst/>
          </a:prstGeom>
        </p:spPr>
      </p:pic>
      <p:sp>
        <p:nvSpPr>
          <p:cNvPr id="2" name="Title 1"/>
          <p:cNvSpPr>
            <a:spLocks noGrp="1"/>
          </p:cNvSpPr>
          <p:nvPr>
            <p:ph type="title"/>
          </p:nvPr>
        </p:nvSpPr>
        <p:spPr>
          <a:xfrm>
            <a:off x="0" y="609600"/>
            <a:ext cx="12192000" cy="1143000"/>
          </a:xfrm>
        </p:spPr>
        <p:txBody>
          <a:bodyPr>
            <a:noAutofit/>
          </a:bodyPr>
          <a:lstStyle/>
          <a:p>
            <a:pPr algn="ctr"/>
            <a:r>
              <a:rPr lang="en-US" dirty="0" smtClean="0">
                <a:solidFill>
                  <a:schemeClr val="tx1"/>
                </a:solidFill>
              </a:rPr>
              <a:t>Travel and Expense: Create Cash Advance</a:t>
            </a:r>
            <a:endParaRPr lang="en-US" dirty="0">
              <a:solidFill>
                <a:schemeClr val="tx1"/>
              </a:solidFill>
            </a:endParaRPr>
          </a:p>
        </p:txBody>
      </p:sp>
      <p:sp>
        <p:nvSpPr>
          <p:cNvPr id="6" name="Slide Number Placeholder 5"/>
          <p:cNvSpPr>
            <a:spLocks noGrp="1"/>
          </p:cNvSpPr>
          <p:nvPr>
            <p:ph type="sldNum" sz="quarter" idx="12"/>
          </p:nvPr>
        </p:nvSpPr>
        <p:spPr/>
        <p:txBody>
          <a:bodyPr/>
          <a:lstStyle/>
          <a:p>
            <a:fld id="{0C530F81-4EC3-421B-AB04-CABC2D3EF78B}" type="slidenum">
              <a:rPr lang="en-US" smtClean="0"/>
              <a:pPr/>
              <a:t>37</a:t>
            </a:fld>
            <a:endParaRPr lang="en-US" dirty="0"/>
          </a:p>
        </p:txBody>
      </p:sp>
      <p:sp>
        <p:nvSpPr>
          <p:cNvPr id="12" name="Text Placeholder 5"/>
          <p:cNvSpPr txBox="1">
            <a:spLocks/>
          </p:cNvSpPr>
          <p:nvPr/>
        </p:nvSpPr>
        <p:spPr>
          <a:xfrm>
            <a:off x="347134" y="6480676"/>
            <a:ext cx="11497733" cy="3773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Office of Financial Affairs				   	            Disbursements &amp; Travel Services Office</a:t>
            </a:r>
          </a:p>
        </p:txBody>
      </p:sp>
      <p:sp>
        <p:nvSpPr>
          <p:cNvPr id="14" name="Rectangle 13"/>
          <p:cNvSpPr/>
          <p:nvPr/>
        </p:nvSpPr>
        <p:spPr>
          <a:xfrm>
            <a:off x="6765174" y="1915928"/>
            <a:ext cx="2057400" cy="1624978"/>
          </a:xfrm>
          <a:prstGeom prst="rect">
            <a:avLst/>
          </a:prstGeom>
          <a:noFill/>
          <a:ln w="5715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9" name="Straight Arrow Connector 8"/>
          <p:cNvCxnSpPr/>
          <p:nvPr/>
        </p:nvCxnSpPr>
        <p:spPr>
          <a:xfrm>
            <a:off x="1066800" y="1752600"/>
            <a:ext cx="2895600" cy="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88610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76300" y="1590675"/>
            <a:ext cx="10439400" cy="3676650"/>
          </a:xfrm>
          <a:prstGeom prst="rect">
            <a:avLst/>
          </a:prstGeom>
        </p:spPr>
      </p:pic>
      <p:sp>
        <p:nvSpPr>
          <p:cNvPr id="2" name="Title 1"/>
          <p:cNvSpPr>
            <a:spLocks noGrp="1"/>
          </p:cNvSpPr>
          <p:nvPr>
            <p:ph type="title"/>
          </p:nvPr>
        </p:nvSpPr>
        <p:spPr>
          <a:xfrm>
            <a:off x="609600" y="411162"/>
            <a:ext cx="10972800" cy="1112838"/>
          </a:xfrm>
        </p:spPr>
        <p:txBody>
          <a:bodyPr anchor="ctr"/>
          <a:lstStyle/>
          <a:p>
            <a:pPr algn="ctr"/>
            <a:r>
              <a:rPr lang="en-US" dirty="0" smtClean="0">
                <a:solidFill>
                  <a:schemeClr val="tx1"/>
                </a:solidFill>
              </a:rPr>
              <a:t>Cash Advance</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0C530F81-4EC3-421B-AB04-CABC2D3EF78B}" type="slidenum">
              <a:rPr lang="en-US" smtClean="0"/>
              <a:pPr/>
              <a:t>38</a:t>
            </a:fld>
            <a:endParaRPr lang="en-US" dirty="0"/>
          </a:p>
        </p:txBody>
      </p:sp>
      <p:sp>
        <p:nvSpPr>
          <p:cNvPr id="20" name="TextBox 19"/>
          <p:cNvSpPr txBox="1"/>
          <p:nvPr/>
        </p:nvSpPr>
        <p:spPr>
          <a:xfrm>
            <a:off x="2743201" y="3420085"/>
            <a:ext cx="6019800" cy="369332"/>
          </a:xfrm>
          <a:prstGeom prst="rect">
            <a:avLst/>
          </a:prstGeom>
          <a:noFill/>
          <a:ln w="19050">
            <a:solidFill>
              <a:srgbClr val="C00000"/>
            </a:solidFill>
          </a:ln>
        </p:spPr>
        <p:txBody>
          <a:bodyPr wrap="square" rtlCol="0">
            <a:spAutoFit/>
          </a:bodyPr>
          <a:lstStyle/>
          <a:p>
            <a:pPr algn="ctr"/>
            <a:r>
              <a:rPr lang="en-US" dirty="0" smtClean="0">
                <a:latin typeface="Arial" panose="020B0604020202020204" pitchFamily="34" charset="0"/>
                <a:cs typeface="Arial" panose="020B0604020202020204" pitchFamily="34" charset="0"/>
              </a:rPr>
              <a:t>Enter or Search for the Employee ID</a:t>
            </a:r>
            <a:endParaRPr lang="en-US" dirty="0">
              <a:latin typeface="Arial" panose="020B0604020202020204" pitchFamily="34" charset="0"/>
              <a:cs typeface="Arial" panose="020B0604020202020204" pitchFamily="34" charset="0"/>
            </a:endParaRPr>
          </a:p>
        </p:txBody>
      </p:sp>
      <p:sp>
        <p:nvSpPr>
          <p:cNvPr id="22" name="Rectangle 21"/>
          <p:cNvSpPr/>
          <p:nvPr/>
        </p:nvSpPr>
        <p:spPr>
          <a:xfrm>
            <a:off x="854776" y="3420085"/>
            <a:ext cx="1736024" cy="2876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5"/>
          <p:cNvSpPr txBox="1">
            <a:spLocks/>
          </p:cNvSpPr>
          <p:nvPr/>
        </p:nvSpPr>
        <p:spPr>
          <a:xfrm>
            <a:off x="347134" y="6480676"/>
            <a:ext cx="11497733" cy="3773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Office of Financial Affairs				   	            Disbursements &amp; Travel Services Office</a:t>
            </a:r>
          </a:p>
        </p:txBody>
      </p:sp>
    </p:spTree>
    <p:custDataLst>
      <p:tags r:id="rId1"/>
    </p:custDataLst>
    <p:extLst>
      <p:ext uri="{BB962C8B-B14F-4D97-AF65-F5344CB8AC3E}">
        <p14:creationId xmlns:p14="http://schemas.microsoft.com/office/powerpoint/2010/main" val="2903128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4495800" y="1596298"/>
            <a:ext cx="7600950" cy="4652101"/>
          </a:xfrm>
          <a:prstGeom prst="rect">
            <a:avLst/>
          </a:prstGeom>
        </p:spPr>
      </p:pic>
      <p:sp>
        <p:nvSpPr>
          <p:cNvPr id="2" name="Title 1"/>
          <p:cNvSpPr>
            <a:spLocks noGrp="1"/>
          </p:cNvSpPr>
          <p:nvPr>
            <p:ph type="title"/>
          </p:nvPr>
        </p:nvSpPr>
        <p:spPr>
          <a:xfrm>
            <a:off x="2057400" y="639762"/>
            <a:ext cx="8229600" cy="1112838"/>
          </a:xfrm>
        </p:spPr>
        <p:txBody>
          <a:bodyPr/>
          <a:lstStyle/>
          <a:p>
            <a:r>
              <a:rPr lang="en-US" altLang="zh-CN" dirty="0" smtClean="0">
                <a:solidFill>
                  <a:schemeClr val="tx1"/>
                </a:solidFill>
                <a:ea typeface="宋体" charset="-122"/>
              </a:rPr>
              <a:t>Create an Advance Request</a:t>
            </a:r>
            <a:endParaRPr lang="en-US" altLang="zh-CN" dirty="0">
              <a:solidFill>
                <a:schemeClr val="tx1"/>
              </a:solidFill>
              <a:ea typeface="宋体" charset="-122"/>
            </a:endParaRPr>
          </a:p>
        </p:txBody>
      </p:sp>
      <p:sp>
        <p:nvSpPr>
          <p:cNvPr id="4" name="Slide Number Placeholder 3"/>
          <p:cNvSpPr>
            <a:spLocks noGrp="1"/>
          </p:cNvSpPr>
          <p:nvPr>
            <p:ph type="sldNum" sz="quarter" idx="12"/>
          </p:nvPr>
        </p:nvSpPr>
        <p:spPr/>
        <p:txBody>
          <a:bodyPr/>
          <a:lstStyle/>
          <a:p>
            <a:fld id="{0C530F81-4EC3-421B-AB04-CABC2D3EF78B}" type="slidenum">
              <a:rPr lang="en-US" smtClean="0"/>
              <a:pPr/>
              <a:t>39</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857945729"/>
              </p:ext>
            </p:extLst>
          </p:nvPr>
        </p:nvGraphicFramePr>
        <p:xfrm>
          <a:off x="381000" y="1596299"/>
          <a:ext cx="4038600" cy="4652101"/>
        </p:xfrm>
        <a:graphic>
          <a:graphicData uri="http://schemas.openxmlformats.org/drawingml/2006/table">
            <a:tbl>
              <a:tblPr firstRow="1" bandRow="1">
                <a:tableStyleId>{5C22544A-7EE6-4342-B048-85BDC9FD1C3A}</a:tableStyleId>
              </a:tblPr>
              <a:tblGrid>
                <a:gridCol w="4038600">
                  <a:extLst>
                    <a:ext uri="{9D8B030D-6E8A-4147-A177-3AD203B41FA5}">
                      <a16:colId xmlns:a16="http://schemas.microsoft.com/office/drawing/2014/main" val="20000"/>
                    </a:ext>
                  </a:extLst>
                </a:gridCol>
              </a:tblGrid>
              <a:tr h="4652101">
                <a:tc>
                  <a:txBody>
                    <a:bodyPr/>
                    <a:lstStyle/>
                    <a:p>
                      <a:pPr marL="341313" marR="0" lvl="1" indent="-282575" algn="l" defTabSz="914400" rtl="0" eaLnBrk="1" fontAlgn="auto" latinLnBrk="0" hangingPunct="1">
                        <a:lnSpc>
                          <a:spcPct val="100000"/>
                        </a:lnSpc>
                        <a:spcBef>
                          <a:spcPts val="0"/>
                        </a:spcBef>
                        <a:spcAft>
                          <a:spcPts val="0"/>
                        </a:spcAft>
                        <a:buClrTx/>
                        <a:buSzTx/>
                        <a:buFontTx/>
                        <a:buAutoNum type="arabicPeriod"/>
                        <a:tabLst/>
                        <a:defRPr/>
                      </a:pPr>
                      <a:r>
                        <a:rPr lang="en-US" sz="1800" b="0" kern="1200" dirty="0" smtClean="0">
                          <a:solidFill>
                            <a:srgbClr val="002060"/>
                          </a:solidFill>
                          <a:latin typeface="Arial" pitchFamily="34" charset="0"/>
                          <a:ea typeface="+mn-ea"/>
                          <a:cs typeface="Arial" pitchFamily="34" charset="0"/>
                        </a:rPr>
                        <a:t>Select </a:t>
                      </a:r>
                      <a:r>
                        <a:rPr lang="en-US" sz="1800" b="1" kern="1200" dirty="0" smtClean="0">
                          <a:solidFill>
                            <a:srgbClr val="002060"/>
                          </a:solidFill>
                          <a:latin typeface="Arial" pitchFamily="34" charset="0"/>
                          <a:ea typeface="+mn-ea"/>
                          <a:cs typeface="Arial" pitchFamily="34" charset="0"/>
                        </a:rPr>
                        <a:t>Business Purpose </a:t>
                      </a:r>
                    </a:p>
                    <a:p>
                      <a:pPr marL="341313" marR="0" lvl="1" indent="-282575" algn="l" defTabSz="914400" rtl="0" eaLnBrk="1" fontAlgn="auto" latinLnBrk="0" hangingPunct="1">
                        <a:lnSpc>
                          <a:spcPct val="100000"/>
                        </a:lnSpc>
                        <a:spcBef>
                          <a:spcPts val="0"/>
                        </a:spcBef>
                        <a:spcAft>
                          <a:spcPts val="0"/>
                        </a:spcAft>
                        <a:buClrTx/>
                        <a:buSzTx/>
                        <a:buFontTx/>
                        <a:buAutoNum type="arabicPeriod"/>
                        <a:tabLst/>
                        <a:defRPr/>
                      </a:pPr>
                      <a:endParaRPr lang="en-US" sz="1100" b="0" kern="1200" dirty="0" smtClean="0">
                        <a:solidFill>
                          <a:srgbClr val="002060"/>
                        </a:solidFill>
                        <a:latin typeface="Arial" pitchFamily="34" charset="0"/>
                        <a:ea typeface="+mn-ea"/>
                        <a:cs typeface="Arial" pitchFamily="34" charset="0"/>
                      </a:endParaRPr>
                    </a:p>
                    <a:p>
                      <a:pPr marL="341313" marR="0" lvl="1" indent="-282575" algn="l" defTabSz="914400" rtl="0" eaLnBrk="1" fontAlgn="auto" latinLnBrk="0" hangingPunct="1">
                        <a:lnSpc>
                          <a:spcPct val="100000"/>
                        </a:lnSpc>
                        <a:spcBef>
                          <a:spcPts val="0"/>
                        </a:spcBef>
                        <a:spcAft>
                          <a:spcPts val="0"/>
                        </a:spcAft>
                        <a:buClrTx/>
                        <a:buSzTx/>
                        <a:buFontTx/>
                        <a:buAutoNum type="arabicPeriod"/>
                        <a:tabLst/>
                        <a:defRPr/>
                      </a:pPr>
                      <a:r>
                        <a:rPr lang="en-US" sz="1800" b="0" kern="1200" dirty="0" smtClean="0">
                          <a:solidFill>
                            <a:srgbClr val="002060"/>
                          </a:solidFill>
                          <a:latin typeface="Arial" pitchFamily="34" charset="0"/>
                          <a:ea typeface="+mn-ea"/>
                          <a:cs typeface="Arial" pitchFamily="34" charset="0"/>
                        </a:rPr>
                        <a:t>Enter </a:t>
                      </a:r>
                      <a:r>
                        <a:rPr lang="en-US" sz="1800" b="1" kern="1200" dirty="0" smtClean="0">
                          <a:solidFill>
                            <a:srgbClr val="002060"/>
                          </a:solidFill>
                          <a:latin typeface="Arial" pitchFamily="34" charset="0"/>
                          <a:ea typeface="+mn-ea"/>
                          <a:cs typeface="Arial" pitchFamily="34" charset="0"/>
                        </a:rPr>
                        <a:t>Advance Description</a:t>
                      </a:r>
                      <a:r>
                        <a:rPr lang="en-US" sz="1800" b="1" kern="1200" baseline="0" dirty="0" smtClean="0">
                          <a:solidFill>
                            <a:srgbClr val="002060"/>
                          </a:solidFill>
                          <a:latin typeface="Arial" pitchFamily="34" charset="0"/>
                          <a:ea typeface="+mn-ea"/>
                          <a:cs typeface="Arial" pitchFamily="34" charset="0"/>
                        </a:rPr>
                        <a:t> </a:t>
                      </a:r>
                      <a:endParaRPr lang="en-US" sz="1800" b="0" kern="1200" baseline="0" dirty="0" smtClean="0">
                        <a:solidFill>
                          <a:srgbClr val="002060"/>
                        </a:solidFill>
                        <a:latin typeface="Arial" pitchFamily="34" charset="0"/>
                        <a:ea typeface="+mn-ea"/>
                        <a:cs typeface="Arial" pitchFamily="34" charset="0"/>
                      </a:endParaRPr>
                    </a:p>
                    <a:p>
                      <a:pPr marL="341313" marR="0" lvl="1" indent="-282575" algn="l" defTabSz="914400" rtl="0" eaLnBrk="1" fontAlgn="auto" latinLnBrk="0" hangingPunct="1">
                        <a:lnSpc>
                          <a:spcPct val="100000"/>
                        </a:lnSpc>
                        <a:spcBef>
                          <a:spcPts val="0"/>
                        </a:spcBef>
                        <a:spcAft>
                          <a:spcPts val="0"/>
                        </a:spcAft>
                        <a:buClrTx/>
                        <a:buSzTx/>
                        <a:buFontTx/>
                        <a:buAutoNum type="arabicPeriod"/>
                        <a:tabLst/>
                        <a:defRPr/>
                      </a:pPr>
                      <a:endParaRPr lang="en-US" sz="1100" b="0" kern="1200" baseline="0" dirty="0" smtClean="0">
                        <a:solidFill>
                          <a:srgbClr val="002060"/>
                        </a:solidFill>
                        <a:latin typeface="Arial" pitchFamily="34" charset="0"/>
                        <a:ea typeface="+mn-ea"/>
                        <a:cs typeface="Arial" pitchFamily="34" charset="0"/>
                      </a:endParaRPr>
                    </a:p>
                    <a:p>
                      <a:pPr marL="341313" marR="0" lvl="1" indent="-282575" algn="l" defTabSz="914400" rtl="0" eaLnBrk="1" fontAlgn="auto" latinLnBrk="0" hangingPunct="1">
                        <a:lnSpc>
                          <a:spcPct val="100000"/>
                        </a:lnSpc>
                        <a:spcBef>
                          <a:spcPts val="0"/>
                        </a:spcBef>
                        <a:spcAft>
                          <a:spcPts val="0"/>
                        </a:spcAft>
                        <a:buClrTx/>
                        <a:buSzTx/>
                        <a:buFontTx/>
                        <a:buAutoNum type="arabicPeriod"/>
                        <a:tabLst/>
                        <a:defRPr/>
                      </a:pPr>
                      <a:r>
                        <a:rPr lang="en-US" sz="1800" b="0" kern="1200" baseline="0" dirty="0" smtClean="0">
                          <a:solidFill>
                            <a:srgbClr val="002060"/>
                          </a:solidFill>
                          <a:latin typeface="Arial" pitchFamily="34" charset="0"/>
                          <a:ea typeface="+mn-ea"/>
                          <a:cs typeface="Arial" pitchFamily="34" charset="0"/>
                        </a:rPr>
                        <a:t>Enter </a:t>
                      </a:r>
                      <a:r>
                        <a:rPr lang="en-US" sz="1800" b="1" kern="1200" baseline="0" dirty="0" smtClean="0">
                          <a:solidFill>
                            <a:srgbClr val="002060"/>
                          </a:solidFill>
                          <a:latin typeface="Arial" pitchFamily="34" charset="0"/>
                          <a:ea typeface="+mn-ea"/>
                          <a:cs typeface="Arial" pitchFamily="34" charset="0"/>
                        </a:rPr>
                        <a:t>Comment</a:t>
                      </a:r>
                      <a:r>
                        <a:rPr lang="en-US" sz="1800" b="0" kern="1200" baseline="0" dirty="0" smtClean="0">
                          <a:solidFill>
                            <a:srgbClr val="002060"/>
                          </a:solidFill>
                          <a:latin typeface="Arial" pitchFamily="34" charset="0"/>
                          <a:ea typeface="+mn-ea"/>
                          <a:cs typeface="Arial" pitchFamily="34" charset="0"/>
                        </a:rPr>
                        <a:t> to add additional information </a:t>
                      </a:r>
                    </a:p>
                    <a:p>
                      <a:pPr marL="341313" marR="0" lvl="1" indent="-282575" algn="l" defTabSz="914400" rtl="0" eaLnBrk="1" fontAlgn="auto" latinLnBrk="0" hangingPunct="1">
                        <a:lnSpc>
                          <a:spcPct val="100000"/>
                        </a:lnSpc>
                        <a:spcBef>
                          <a:spcPts val="0"/>
                        </a:spcBef>
                        <a:spcAft>
                          <a:spcPts val="0"/>
                        </a:spcAft>
                        <a:buClrTx/>
                        <a:buSzTx/>
                        <a:buFontTx/>
                        <a:buAutoNum type="arabicPeriod"/>
                        <a:tabLst/>
                        <a:defRPr/>
                      </a:pPr>
                      <a:endParaRPr lang="en-US" sz="1100" b="0" kern="1200" baseline="0" dirty="0" smtClean="0">
                        <a:solidFill>
                          <a:srgbClr val="002060"/>
                        </a:solidFill>
                        <a:latin typeface="Arial" pitchFamily="34" charset="0"/>
                        <a:ea typeface="+mn-ea"/>
                        <a:cs typeface="Arial" pitchFamily="34" charset="0"/>
                      </a:endParaRPr>
                    </a:p>
                    <a:p>
                      <a:pPr marL="341313" marR="0" lvl="1" indent="-282575" algn="l" defTabSz="914400" rtl="0" eaLnBrk="1" fontAlgn="auto" latinLnBrk="0" hangingPunct="1">
                        <a:lnSpc>
                          <a:spcPct val="100000"/>
                        </a:lnSpc>
                        <a:spcBef>
                          <a:spcPts val="0"/>
                        </a:spcBef>
                        <a:spcAft>
                          <a:spcPts val="0"/>
                        </a:spcAft>
                        <a:buClrTx/>
                        <a:buSzTx/>
                        <a:buFontTx/>
                        <a:buAutoNum type="arabicPeriod"/>
                        <a:tabLst/>
                        <a:defRPr/>
                      </a:pPr>
                      <a:r>
                        <a:rPr lang="en-US" sz="1800" b="0" kern="1200" baseline="0" dirty="0" smtClean="0">
                          <a:solidFill>
                            <a:srgbClr val="002060"/>
                          </a:solidFill>
                          <a:latin typeface="Arial" pitchFamily="34" charset="0"/>
                          <a:ea typeface="+mn-ea"/>
                          <a:cs typeface="Arial" pitchFamily="34" charset="0"/>
                        </a:rPr>
                        <a:t>Enter the approved Travel Authorization number as the </a:t>
                      </a:r>
                      <a:r>
                        <a:rPr lang="en-US" sz="1800" b="1" kern="1200" baseline="0" dirty="0" smtClean="0">
                          <a:solidFill>
                            <a:srgbClr val="002060"/>
                          </a:solidFill>
                          <a:latin typeface="Arial" pitchFamily="34" charset="0"/>
                          <a:ea typeface="+mn-ea"/>
                          <a:cs typeface="Arial" pitchFamily="34" charset="0"/>
                        </a:rPr>
                        <a:t>Reference </a:t>
                      </a:r>
                      <a:r>
                        <a:rPr lang="en-US" sz="1800" b="0" kern="1200" baseline="0" dirty="0" smtClean="0">
                          <a:solidFill>
                            <a:srgbClr val="002060"/>
                          </a:solidFill>
                          <a:latin typeface="Arial" pitchFamily="34" charset="0"/>
                          <a:ea typeface="+mn-ea"/>
                          <a:cs typeface="Arial" pitchFamily="34" charset="0"/>
                        </a:rPr>
                        <a:t>(ex. 0000000079)</a:t>
                      </a:r>
                    </a:p>
                    <a:p>
                      <a:pPr marL="341313" marR="0" lvl="1" indent="-282575" algn="l" defTabSz="914400" rtl="0" eaLnBrk="1" fontAlgn="auto" latinLnBrk="0" hangingPunct="1">
                        <a:lnSpc>
                          <a:spcPct val="100000"/>
                        </a:lnSpc>
                        <a:spcBef>
                          <a:spcPts val="0"/>
                        </a:spcBef>
                        <a:spcAft>
                          <a:spcPts val="0"/>
                        </a:spcAft>
                        <a:buClrTx/>
                        <a:buSzTx/>
                        <a:buFontTx/>
                        <a:buAutoNum type="arabicPeriod"/>
                        <a:tabLst/>
                        <a:defRPr/>
                      </a:pPr>
                      <a:endParaRPr lang="en-US" sz="1100" b="0" kern="1200" baseline="0" dirty="0" smtClean="0">
                        <a:solidFill>
                          <a:srgbClr val="002060"/>
                        </a:solidFill>
                        <a:latin typeface="Arial" pitchFamily="34" charset="0"/>
                        <a:ea typeface="+mn-ea"/>
                        <a:cs typeface="Arial" pitchFamily="34" charset="0"/>
                      </a:endParaRPr>
                    </a:p>
                    <a:p>
                      <a:pPr marL="341313" marR="0" lvl="1" indent="-282575" algn="l" defTabSz="914400" rtl="0" eaLnBrk="1" fontAlgn="auto" latinLnBrk="0" hangingPunct="1">
                        <a:lnSpc>
                          <a:spcPct val="100000"/>
                        </a:lnSpc>
                        <a:spcBef>
                          <a:spcPts val="0"/>
                        </a:spcBef>
                        <a:spcAft>
                          <a:spcPts val="0"/>
                        </a:spcAft>
                        <a:buClrTx/>
                        <a:buSzTx/>
                        <a:buFontTx/>
                        <a:buAutoNum type="arabicPeriod"/>
                        <a:tabLst/>
                        <a:defRPr/>
                      </a:pPr>
                      <a:r>
                        <a:rPr lang="en-US" sz="1800" b="0" kern="1200" baseline="0" dirty="0" smtClean="0">
                          <a:solidFill>
                            <a:srgbClr val="002060"/>
                          </a:solidFill>
                          <a:latin typeface="Arial" pitchFamily="34" charset="0"/>
                          <a:ea typeface="+mn-ea"/>
                          <a:cs typeface="Arial" pitchFamily="34" charset="0"/>
                        </a:rPr>
                        <a:t>Attachments (e.g. TAR, copy of budget for group travel)</a:t>
                      </a:r>
                    </a:p>
                    <a:p>
                      <a:pPr marL="341313" marR="0" lvl="1" indent="-282575" algn="l" defTabSz="914400" rtl="0" eaLnBrk="1" fontAlgn="auto" latinLnBrk="0" hangingPunct="1">
                        <a:lnSpc>
                          <a:spcPct val="100000"/>
                        </a:lnSpc>
                        <a:spcBef>
                          <a:spcPts val="0"/>
                        </a:spcBef>
                        <a:spcAft>
                          <a:spcPts val="0"/>
                        </a:spcAft>
                        <a:buClrTx/>
                        <a:buSzTx/>
                        <a:buFontTx/>
                        <a:buAutoNum type="arabicPeriod"/>
                        <a:tabLst/>
                        <a:defRPr/>
                      </a:pPr>
                      <a:endParaRPr lang="en-US" sz="1100" b="0" kern="1200" baseline="0" dirty="0" smtClean="0">
                        <a:solidFill>
                          <a:srgbClr val="002060"/>
                        </a:solidFill>
                        <a:latin typeface="Arial" pitchFamily="34" charset="0"/>
                        <a:ea typeface="+mn-ea"/>
                        <a:cs typeface="Arial" pitchFamily="34" charset="0"/>
                      </a:endParaRPr>
                    </a:p>
                    <a:p>
                      <a:pPr marL="341313" marR="0" lvl="1" indent="-282575" algn="l" defTabSz="914400" rtl="0" eaLnBrk="1" fontAlgn="auto" latinLnBrk="0" hangingPunct="1">
                        <a:lnSpc>
                          <a:spcPct val="100000"/>
                        </a:lnSpc>
                        <a:spcBef>
                          <a:spcPts val="0"/>
                        </a:spcBef>
                        <a:spcAft>
                          <a:spcPts val="0"/>
                        </a:spcAft>
                        <a:buClrTx/>
                        <a:buSzTx/>
                        <a:buFontTx/>
                        <a:buAutoNum type="arabicPeriod"/>
                        <a:tabLst/>
                        <a:defRPr/>
                      </a:pPr>
                      <a:r>
                        <a:rPr lang="en-US" sz="1800" b="0" kern="1200" baseline="0" dirty="0" smtClean="0">
                          <a:solidFill>
                            <a:srgbClr val="002060"/>
                          </a:solidFill>
                          <a:latin typeface="Arial" pitchFamily="34" charset="0"/>
                          <a:ea typeface="+mn-ea"/>
                          <a:cs typeface="Arial" pitchFamily="34" charset="0"/>
                        </a:rPr>
                        <a:t>Select Payment as the </a:t>
                      </a:r>
                      <a:r>
                        <a:rPr lang="en-US" sz="1800" b="1" kern="1200" baseline="0" dirty="0" smtClean="0">
                          <a:solidFill>
                            <a:srgbClr val="002060"/>
                          </a:solidFill>
                          <a:latin typeface="Arial" pitchFamily="34" charset="0"/>
                          <a:ea typeface="+mn-ea"/>
                          <a:cs typeface="Arial" pitchFamily="34" charset="0"/>
                        </a:rPr>
                        <a:t>Source</a:t>
                      </a:r>
                    </a:p>
                    <a:p>
                      <a:pPr marL="341313" marR="0" lvl="1" indent="-282575" algn="l" defTabSz="914400" rtl="0" eaLnBrk="1" fontAlgn="auto" latinLnBrk="0" hangingPunct="1">
                        <a:lnSpc>
                          <a:spcPct val="100000"/>
                        </a:lnSpc>
                        <a:spcBef>
                          <a:spcPts val="0"/>
                        </a:spcBef>
                        <a:spcAft>
                          <a:spcPts val="0"/>
                        </a:spcAft>
                        <a:buClrTx/>
                        <a:buSzTx/>
                        <a:buFontTx/>
                        <a:buAutoNum type="arabicPeriod"/>
                        <a:tabLst/>
                        <a:defRPr/>
                      </a:pPr>
                      <a:endParaRPr lang="en-US" sz="1100" b="0" kern="1200" baseline="0" dirty="0" smtClean="0">
                        <a:solidFill>
                          <a:srgbClr val="002060"/>
                        </a:solidFill>
                        <a:latin typeface="Arial" pitchFamily="34" charset="0"/>
                        <a:ea typeface="+mn-ea"/>
                        <a:cs typeface="Arial" pitchFamily="34" charset="0"/>
                      </a:endParaRPr>
                    </a:p>
                    <a:p>
                      <a:pPr marL="341313" marR="0" lvl="1" indent="-282575" algn="l" defTabSz="914400" rtl="0" eaLnBrk="1" fontAlgn="auto" latinLnBrk="0" hangingPunct="1">
                        <a:lnSpc>
                          <a:spcPct val="100000"/>
                        </a:lnSpc>
                        <a:spcBef>
                          <a:spcPts val="0"/>
                        </a:spcBef>
                        <a:spcAft>
                          <a:spcPts val="0"/>
                        </a:spcAft>
                        <a:buClrTx/>
                        <a:buSzTx/>
                        <a:buFontTx/>
                        <a:buAutoNum type="arabicPeriod"/>
                        <a:tabLst/>
                        <a:defRPr/>
                      </a:pPr>
                      <a:r>
                        <a:rPr lang="en-US" sz="1800" b="0" kern="1200" baseline="0" dirty="0" smtClean="0">
                          <a:solidFill>
                            <a:srgbClr val="002060"/>
                          </a:solidFill>
                          <a:latin typeface="Arial" pitchFamily="34" charset="0"/>
                          <a:ea typeface="+mn-ea"/>
                          <a:cs typeface="Arial" pitchFamily="34" charset="0"/>
                        </a:rPr>
                        <a:t>Enter </a:t>
                      </a:r>
                      <a:r>
                        <a:rPr lang="en-US" sz="1800" b="1" kern="1200" baseline="0" dirty="0" smtClean="0">
                          <a:solidFill>
                            <a:srgbClr val="002060"/>
                          </a:solidFill>
                          <a:latin typeface="Arial" pitchFamily="34" charset="0"/>
                          <a:ea typeface="+mn-ea"/>
                          <a:cs typeface="Arial" pitchFamily="34" charset="0"/>
                        </a:rPr>
                        <a:t>Description</a:t>
                      </a:r>
                    </a:p>
                    <a:p>
                      <a:pPr marL="341313" marR="0" lvl="1" indent="-282575" algn="l" defTabSz="914400" rtl="0" eaLnBrk="1" fontAlgn="auto" latinLnBrk="0" hangingPunct="1">
                        <a:lnSpc>
                          <a:spcPct val="100000"/>
                        </a:lnSpc>
                        <a:spcBef>
                          <a:spcPts val="0"/>
                        </a:spcBef>
                        <a:spcAft>
                          <a:spcPts val="0"/>
                        </a:spcAft>
                        <a:buClrTx/>
                        <a:buSzTx/>
                        <a:buFontTx/>
                        <a:buAutoNum type="arabicPeriod"/>
                        <a:tabLst/>
                        <a:defRPr/>
                      </a:pPr>
                      <a:endParaRPr lang="en-US" sz="1100" b="0" kern="1200" baseline="0" dirty="0" smtClean="0">
                        <a:solidFill>
                          <a:srgbClr val="002060"/>
                        </a:solidFill>
                        <a:latin typeface="Arial" pitchFamily="34" charset="0"/>
                        <a:ea typeface="+mn-ea"/>
                        <a:cs typeface="Arial" pitchFamily="34" charset="0"/>
                      </a:endParaRPr>
                    </a:p>
                    <a:p>
                      <a:pPr marL="341313" marR="0" lvl="1" indent="-282575" algn="l" defTabSz="914400" rtl="0" eaLnBrk="1" fontAlgn="auto" latinLnBrk="0" hangingPunct="1">
                        <a:lnSpc>
                          <a:spcPct val="100000"/>
                        </a:lnSpc>
                        <a:spcBef>
                          <a:spcPts val="0"/>
                        </a:spcBef>
                        <a:spcAft>
                          <a:spcPts val="0"/>
                        </a:spcAft>
                        <a:buClrTx/>
                        <a:buSzTx/>
                        <a:buFontTx/>
                        <a:buAutoNum type="arabicPeriod"/>
                        <a:tabLst/>
                        <a:defRPr/>
                      </a:pPr>
                      <a:r>
                        <a:rPr lang="en-US" sz="1800" b="0" kern="1200" baseline="0" dirty="0" smtClean="0">
                          <a:solidFill>
                            <a:srgbClr val="002060"/>
                          </a:solidFill>
                          <a:latin typeface="Arial" pitchFamily="34" charset="0"/>
                          <a:ea typeface="+mn-ea"/>
                          <a:cs typeface="Arial" pitchFamily="34" charset="0"/>
                        </a:rPr>
                        <a:t>Enter </a:t>
                      </a:r>
                      <a:r>
                        <a:rPr lang="en-US" sz="1800" b="1" kern="1200" baseline="0" dirty="0" smtClean="0">
                          <a:solidFill>
                            <a:srgbClr val="002060"/>
                          </a:solidFill>
                          <a:latin typeface="Arial" pitchFamily="34" charset="0"/>
                          <a:ea typeface="+mn-ea"/>
                          <a:cs typeface="Arial" pitchFamily="34" charset="0"/>
                        </a:rPr>
                        <a:t>Amount</a:t>
                      </a:r>
                      <a:r>
                        <a:rPr lang="en-US" sz="1800" b="0" kern="1200" baseline="0" dirty="0" smtClean="0">
                          <a:solidFill>
                            <a:srgbClr val="002060"/>
                          </a:solidFill>
                          <a:latin typeface="Arial" pitchFamily="34" charset="0"/>
                          <a:ea typeface="+mn-ea"/>
                          <a:cs typeface="Arial" pitchFamily="34" charset="0"/>
                        </a:rPr>
                        <a:t> of 1</a:t>
                      </a:r>
                      <a:r>
                        <a:rPr lang="en-US" sz="1800" b="0" kern="1200" baseline="30000" dirty="0" smtClean="0">
                          <a:solidFill>
                            <a:srgbClr val="002060"/>
                          </a:solidFill>
                          <a:latin typeface="Arial" pitchFamily="34" charset="0"/>
                          <a:ea typeface="+mn-ea"/>
                          <a:cs typeface="Arial" pitchFamily="34" charset="0"/>
                        </a:rPr>
                        <a:t>st</a:t>
                      </a:r>
                      <a:r>
                        <a:rPr lang="en-US" sz="1800" b="0" kern="1200" baseline="0" dirty="0" smtClean="0">
                          <a:solidFill>
                            <a:srgbClr val="002060"/>
                          </a:solidFill>
                          <a:latin typeface="Arial" pitchFamily="34" charset="0"/>
                          <a:ea typeface="+mn-ea"/>
                          <a:cs typeface="Arial" pitchFamily="34" charset="0"/>
                        </a:rPr>
                        <a:t> expense type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7" name="TextBox 6"/>
          <p:cNvSpPr txBox="1"/>
          <p:nvPr/>
        </p:nvSpPr>
        <p:spPr>
          <a:xfrm>
            <a:off x="8077200" y="2695212"/>
            <a:ext cx="304800" cy="369332"/>
          </a:xfrm>
          <a:prstGeom prst="rect">
            <a:avLst/>
          </a:prstGeom>
          <a:noFill/>
          <a:ln w="28575">
            <a:solidFill>
              <a:srgbClr val="FF0000"/>
            </a:solidFill>
          </a:ln>
        </p:spPr>
        <p:txBody>
          <a:bodyPr wrap="square" rtlCol="0">
            <a:spAutoFit/>
          </a:bodyPr>
          <a:lstStyle/>
          <a:p>
            <a:r>
              <a:rPr lang="en-US" dirty="0">
                <a:solidFill>
                  <a:srgbClr val="002060"/>
                </a:solidFill>
                <a:latin typeface="Arial" pitchFamily="34" charset="0"/>
                <a:cs typeface="Arial" pitchFamily="34" charset="0"/>
              </a:rPr>
              <a:t>2</a:t>
            </a:r>
          </a:p>
        </p:txBody>
      </p:sp>
      <p:sp>
        <p:nvSpPr>
          <p:cNvPr id="9" name="TextBox 8"/>
          <p:cNvSpPr txBox="1"/>
          <p:nvPr/>
        </p:nvSpPr>
        <p:spPr>
          <a:xfrm>
            <a:off x="8077200" y="2217465"/>
            <a:ext cx="304800" cy="369332"/>
          </a:xfrm>
          <a:prstGeom prst="rect">
            <a:avLst/>
          </a:prstGeom>
          <a:noFill/>
          <a:ln w="28575">
            <a:solidFill>
              <a:srgbClr val="FF0000"/>
            </a:solidFill>
          </a:ln>
        </p:spPr>
        <p:txBody>
          <a:bodyPr wrap="square" rtlCol="0">
            <a:spAutoFit/>
          </a:bodyPr>
          <a:lstStyle/>
          <a:p>
            <a:r>
              <a:rPr lang="en-US" dirty="0">
                <a:solidFill>
                  <a:srgbClr val="002060"/>
                </a:solidFill>
                <a:latin typeface="Arial" pitchFamily="34" charset="0"/>
                <a:cs typeface="Arial" pitchFamily="34" charset="0"/>
              </a:rPr>
              <a:t>1</a:t>
            </a:r>
          </a:p>
        </p:txBody>
      </p:sp>
      <p:sp>
        <p:nvSpPr>
          <p:cNvPr id="10" name="TextBox 9"/>
          <p:cNvSpPr txBox="1"/>
          <p:nvPr/>
        </p:nvSpPr>
        <p:spPr>
          <a:xfrm>
            <a:off x="4976344" y="4343400"/>
            <a:ext cx="304800" cy="369332"/>
          </a:xfrm>
          <a:prstGeom prst="rect">
            <a:avLst/>
          </a:prstGeom>
          <a:noFill/>
          <a:ln w="28575">
            <a:solidFill>
              <a:srgbClr val="FF0000"/>
            </a:solidFill>
          </a:ln>
        </p:spPr>
        <p:txBody>
          <a:bodyPr wrap="square" rtlCol="0">
            <a:spAutoFit/>
          </a:bodyPr>
          <a:lstStyle/>
          <a:p>
            <a:r>
              <a:rPr lang="en-US" dirty="0">
                <a:solidFill>
                  <a:srgbClr val="002060"/>
                </a:solidFill>
                <a:latin typeface="Arial" pitchFamily="34" charset="0"/>
                <a:cs typeface="Arial" pitchFamily="34" charset="0"/>
              </a:rPr>
              <a:t>6</a:t>
            </a:r>
          </a:p>
        </p:txBody>
      </p:sp>
      <p:sp>
        <p:nvSpPr>
          <p:cNvPr id="11" name="TextBox 10"/>
          <p:cNvSpPr txBox="1"/>
          <p:nvPr/>
        </p:nvSpPr>
        <p:spPr>
          <a:xfrm>
            <a:off x="6705600" y="4343400"/>
            <a:ext cx="304800" cy="369332"/>
          </a:xfrm>
          <a:prstGeom prst="rect">
            <a:avLst/>
          </a:prstGeom>
          <a:noFill/>
          <a:ln w="28575">
            <a:solidFill>
              <a:srgbClr val="FF0000"/>
            </a:solidFill>
          </a:ln>
        </p:spPr>
        <p:txBody>
          <a:bodyPr wrap="square" rtlCol="0">
            <a:spAutoFit/>
          </a:bodyPr>
          <a:lstStyle/>
          <a:p>
            <a:r>
              <a:rPr lang="en-US" dirty="0">
                <a:solidFill>
                  <a:srgbClr val="002060"/>
                </a:solidFill>
                <a:latin typeface="Arial" pitchFamily="34" charset="0"/>
                <a:cs typeface="Arial" pitchFamily="34" charset="0"/>
              </a:rPr>
              <a:t>7</a:t>
            </a:r>
          </a:p>
        </p:txBody>
      </p:sp>
      <p:sp>
        <p:nvSpPr>
          <p:cNvPr id="12" name="TextBox 11"/>
          <p:cNvSpPr txBox="1"/>
          <p:nvPr/>
        </p:nvSpPr>
        <p:spPr>
          <a:xfrm>
            <a:off x="11484447" y="2223745"/>
            <a:ext cx="304800" cy="369332"/>
          </a:xfrm>
          <a:prstGeom prst="rect">
            <a:avLst/>
          </a:prstGeom>
          <a:noFill/>
          <a:ln w="28575">
            <a:solidFill>
              <a:srgbClr val="FF0000"/>
            </a:solidFill>
          </a:ln>
        </p:spPr>
        <p:txBody>
          <a:bodyPr wrap="square" rtlCol="0">
            <a:spAutoFit/>
          </a:bodyPr>
          <a:lstStyle/>
          <a:p>
            <a:r>
              <a:rPr lang="en-US" dirty="0">
                <a:solidFill>
                  <a:srgbClr val="002060"/>
                </a:solidFill>
                <a:latin typeface="Arial" pitchFamily="34" charset="0"/>
                <a:cs typeface="Arial" pitchFamily="34" charset="0"/>
              </a:rPr>
              <a:t>4</a:t>
            </a:r>
          </a:p>
        </p:txBody>
      </p:sp>
      <p:sp>
        <p:nvSpPr>
          <p:cNvPr id="13" name="TextBox 12"/>
          <p:cNvSpPr txBox="1"/>
          <p:nvPr/>
        </p:nvSpPr>
        <p:spPr>
          <a:xfrm>
            <a:off x="8070273" y="3172960"/>
            <a:ext cx="304800" cy="369332"/>
          </a:xfrm>
          <a:prstGeom prst="rect">
            <a:avLst/>
          </a:prstGeom>
          <a:noFill/>
          <a:ln w="28575">
            <a:solidFill>
              <a:srgbClr val="FF0000"/>
            </a:solidFill>
          </a:ln>
        </p:spPr>
        <p:txBody>
          <a:bodyPr wrap="square" rtlCol="0">
            <a:spAutoFit/>
          </a:bodyPr>
          <a:lstStyle/>
          <a:p>
            <a:r>
              <a:rPr lang="en-US" dirty="0">
                <a:solidFill>
                  <a:srgbClr val="002060"/>
                </a:solidFill>
                <a:latin typeface="Arial" pitchFamily="34" charset="0"/>
                <a:cs typeface="Arial" pitchFamily="34" charset="0"/>
              </a:rPr>
              <a:t>3</a:t>
            </a:r>
          </a:p>
        </p:txBody>
      </p:sp>
      <p:sp>
        <p:nvSpPr>
          <p:cNvPr id="14" name="TextBox 13"/>
          <p:cNvSpPr txBox="1"/>
          <p:nvPr/>
        </p:nvSpPr>
        <p:spPr>
          <a:xfrm>
            <a:off x="8458200" y="4347906"/>
            <a:ext cx="304800" cy="369332"/>
          </a:xfrm>
          <a:prstGeom prst="rect">
            <a:avLst/>
          </a:prstGeom>
          <a:noFill/>
          <a:ln w="28575">
            <a:solidFill>
              <a:srgbClr val="FF0000"/>
            </a:solidFill>
          </a:ln>
        </p:spPr>
        <p:txBody>
          <a:bodyPr wrap="square" rtlCol="0">
            <a:spAutoFit/>
          </a:bodyPr>
          <a:lstStyle/>
          <a:p>
            <a:r>
              <a:rPr lang="en-US" dirty="0">
                <a:solidFill>
                  <a:srgbClr val="002060"/>
                </a:solidFill>
                <a:latin typeface="Arial" pitchFamily="34" charset="0"/>
                <a:cs typeface="Arial" pitchFamily="34" charset="0"/>
              </a:rPr>
              <a:t>8</a:t>
            </a:r>
          </a:p>
        </p:txBody>
      </p:sp>
      <p:sp>
        <p:nvSpPr>
          <p:cNvPr id="15" name="TextBox 14"/>
          <p:cNvSpPr txBox="1"/>
          <p:nvPr/>
        </p:nvSpPr>
        <p:spPr>
          <a:xfrm>
            <a:off x="10452769" y="3922348"/>
            <a:ext cx="304800" cy="369332"/>
          </a:xfrm>
          <a:prstGeom prst="rect">
            <a:avLst/>
          </a:prstGeom>
          <a:noFill/>
          <a:ln w="28575">
            <a:solidFill>
              <a:srgbClr val="FF0000"/>
            </a:solidFill>
          </a:ln>
        </p:spPr>
        <p:txBody>
          <a:bodyPr wrap="square" rtlCol="0">
            <a:spAutoFit/>
          </a:bodyPr>
          <a:lstStyle/>
          <a:p>
            <a:r>
              <a:rPr lang="en-US" dirty="0">
                <a:solidFill>
                  <a:srgbClr val="002060"/>
                </a:solidFill>
                <a:latin typeface="Arial" pitchFamily="34" charset="0"/>
                <a:cs typeface="Arial" pitchFamily="34" charset="0"/>
              </a:rPr>
              <a:t>5</a:t>
            </a:r>
          </a:p>
        </p:txBody>
      </p:sp>
      <p:sp>
        <p:nvSpPr>
          <p:cNvPr id="16" name="Text Placeholder 5"/>
          <p:cNvSpPr txBox="1">
            <a:spLocks/>
          </p:cNvSpPr>
          <p:nvPr/>
        </p:nvSpPr>
        <p:spPr>
          <a:xfrm>
            <a:off x="347134" y="6480676"/>
            <a:ext cx="11497733" cy="3773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Office of Financial Affairs				   	            Disbursements &amp; Travel Services Office</a:t>
            </a:r>
          </a:p>
        </p:txBody>
      </p:sp>
    </p:spTree>
    <p:custDataLst>
      <p:tags r:id="rId1"/>
    </p:custDataLst>
    <p:extLst>
      <p:ext uri="{BB962C8B-B14F-4D97-AF65-F5344CB8AC3E}">
        <p14:creationId xmlns:p14="http://schemas.microsoft.com/office/powerpoint/2010/main" val="119022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762000"/>
            <a:ext cx="8229600" cy="1112838"/>
          </a:xfrm>
        </p:spPr>
        <p:txBody>
          <a:bodyPr/>
          <a:lstStyle/>
          <a:p>
            <a:pPr algn="ctr"/>
            <a:r>
              <a:rPr lang="en-US" dirty="0" smtClean="0">
                <a:solidFill>
                  <a:schemeClr val="tx1"/>
                </a:solidFill>
              </a:rPr>
              <a:t>Objective</a:t>
            </a:r>
            <a:endParaRPr lang="en-US" dirty="0">
              <a:solidFill>
                <a:schemeClr val="tx1"/>
              </a:solidFill>
            </a:endParaRPr>
          </a:p>
        </p:txBody>
      </p:sp>
      <p:sp>
        <p:nvSpPr>
          <p:cNvPr id="3" name="Content Placeholder 2"/>
          <p:cNvSpPr>
            <a:spLocks noGrp="1"/>
          </p:cNvSpPr>
          <p:nvPr>
            <p:ph idx="1"/>
          </p:nvPr>
        </p:nvSpPr>
        <p:spPr>
          <a:xfrm>
            <a:off x="1981200" y="1524001"/>
            <a:ext cx="8229600" cy="4525963"/>
          </a:xfrm>
        </p:spPr>
        <p:txBody>
          <a:bodyPr>
            <a:normAutofit/>
          </a:bodyPr>
          <a:lstStyle/>
          <a:p>
            <a:endParaRPr lang="en-US" dirty="0" smtClean="0">
              <a:solidFill>
                <a:schemeClr val="accent1">
                  <a:lumMod val="75000"/>
                </a:schemeClr>
              </a:solidFill>
            </a:endParaRPr>
          </a:p>
          <a:p>
            <a:pPr lvl="1"/>
            <a:endParaRPr lang="en-US" dirty="0" smtClean="0">
              <a:solidFill>
                <a:schemeClr val="accent1">
                  <a:lumMod val="75000"/>
                </a:schemeClr>
              </a:solidFill>
            </a:endParaRPr>
          </a:p>
        </p:txBody>
      </p:sp>
      <p:sp>
        <p:nvSpPr>
          <p:cNvPr id="7" name="Slide Number Placeholder 6"/>
          <p:cNvSpPr>
            <a:spLocks noGrp="1"/>
          </p:cNvSpPr>
          <p:nvPr>
            <p:ph type="sldNum" sz="quarter" idx="12"/>
          </p:nvPr>
        </p:nvSpPr>
        <p:spPr/>
        <p:txBody>
          <a:bodyPr/>
          <a:lstStyle/>
          <a:p>
            <a:fld id="{0C530F81-4EC3-421B-AB04-CABC2D3EF78B}" type="slidenum">
              <a:rPr lang="en-US" smtClean="0"/>
              <a:pPr/>
              <a:t>4</a:t>
            </a:fld>
            <a:endParaRPr lang="en-US" dirty="0"/>
          </a:p>
        </p:txBody>
      </p:sp>
      <p:sp>
        <p:nvSpPr>
          <p:cNvPr id="5" name="Content Placeholder 2"/>
          <p:cNvSpPr txBox="1">
            <a:spLocks/>
          </p:cNvSpPr>
          <p:nvPr/>
        </p:nvSpPr>
        <p:spPr>
          <a:xfrm>
            <a:off x="1828800" y="2286000"/>
            <a:ext cx="8686800" cy="495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pPr>
            <a:r>
              <a:rPr lang="en-US" dirty="0">
                <a:solidFill>
                  <a:schemeClr val="tx1"/>
                </a:solidFill>
                <a:latin typeface="Arial" pitchFamily="34" charset="0"/>
                <a:ea typeface="Batang" pitchFamily="18" charset="-127"/>
                <a:cs typeface="Arial" pitchFamily="34" charset="0"/>
              </a:rPr>
              <a:t>This course is designed to </a:t>
            </a:r>
            <a:r>
              <a:rPr lang="en-US" dirty="0" smtClean="0">
                <a:solidFill>
                  <a:schemeClr val="tx1"/>
                </a:solidFill>
                <a:latin typeface="Arial" pitchFamily="34" charset="0"/>
                <a:ea typeface="Batang" pitchFamily="18" charset="-127"/>
                <a:cs typeface="Arial" pitchFamily="34" charset="0"/>
              </a:rPr>
              <a:t>review the Travel Advances section of the </a:t>
            </a:r>
            <a:r>
              <a:rPr lang="en-US" dirty="0" smtClean="0">
                <a:solidFill>
                  <a:schemeClr val="tx1"/>
                </a:solidFill>
                <a:latin typeface="Arial" pitchFamily="34" charset="0"/>
                <a:ea typeface="Batang" pitchFamily="18" charset="-127"/>
                <a:cs typeface="Arial" pitchFamily="34" charset="0"/>
                <a:hlinkClick r:id="rId3"/>
              </a:rPr>
              <a:t>Financial Management Operational Guidelines (FMOG) </a:t>
            </a:r>
            <a:r>
              <a:rPr lang="en-US" dirty="0" smtClean="0">
                <a:solidFill>
                  <a:schemeClr val="tx1"/>
                </a:solidFill>
                <a:latin typeface="Arial" pitchFamily="34" charset="0"/>
                <a:ea typeface="Batang" pitchFamily="18" charset="-127"/>
                <a:cs typeface="Arial" pitchFamily="34" charset="0"/>
              </a:rPr>
              <a:t>and demonstrate </a:t>
            </a:r>
            <a:r>
              <a:rPr lang="en-US" dirty="0">
                <a:solidFill>
                  <a:schemeClr val="tx1"/>
                </a:solidFill>
                <a:latin typeface="Arial" pitchFamily="34" charset="0"/>
                <a:ea typeface="Batang" pitchFamily="18" charset="-127"/>
                <a:cs typeface="Arial" pitchFamily="34" charset="0"/>
              </a:rPr>
              <a:t>how to manage </a:t>
            </a:r>
            <a:r>
              <a:rPr lang="en-US" dirty="0" smtClean="0">
                <a:solidFill>
                  <a:schemeClr val="tx1"/>
                </a:solidFill>
                <a:latin typeface="Arial" pitchFamily="34" charset="0"/>
                <a:ea typeface="Batang" pitchFamily="18" charset="-127"/>
                <a:cs typeface="Arial" pitchFamily="34" charset="0"/>
              </a:rPr>
              <a:t>the travel advance processes within the Travel </a:t>
            </a:r>
            <a:r>
              <a:rPr lang="en-US" dirty="0">
                <a:solidFill>
                  <a:schemeClr val="tx1"/>
                </a:solidFill>
                <a:latin typeface="Arial" pitchFamily="34" charset="0"/>
                <a:ea typeface="Batang" pitchFamily="18" charset="-127"/>
                <a:cs typeface="Arial" pitchFamily="34" charset="0"/>
              </a:rPr>
              <a:t>and </a:t>
            </a:r>
            <a:r>
              <a:rPr lang="en-US" dirty="0" smtClean="0">
                <a:solidFill>
                  <a:schemeClr val="tx1"/>
                </a:solidFill>
                <a:latin typeface="Arial" pitchFamily="34" charset="0"/>
                <a:ea typeface="Batang" pitchFamily="18" charset="-127"/>
                <a:cs typeface="Arial" pitchFamily="34" charset="0"/>
              </a:rPr>
              <a:t>Expenses module.</a:t>
            </a:r>
          </a:p>
          <a:p>
            <a:pPr marL="0" indent="0">
              <a:lnSpc>
                <a:spcPct val="110000"/>
              </a:lnSpc>
              <a:buNone/>
            </a:pPr>
            <a:endParaRPr lang="en-US" sz="1900" dirty="0">
              <a:solidFill>
                <a:schemeClr val="tx1"/>
              </a:solidFill>
              <a:latin typeface="Arial" pitchFamily="34" charset="0"/>
              <a:ea typeface="Batang" pitchFamily="18" charset="-127"/>
              <a:cs typeface="Arial" pitchFamily="34" charset="0"/>
            </a:endParaRPr>
          </a:p>
          <a:p>
            <a:pPr marL="0" indent="0">
              <a:buNone/>
            </a:pPr>
            <a:endParaRPr lang="en-US" dirty="0">
              <a:solidFill>
                <a:schemeClr val="tx1"/>
              </a:solidFill>
            </a:endParaRPr>
          </a:p>
          <a:p>
            <a:endParaRPr lang="en-US" dirty="0">
              <a:solidFill>
                <a:schemeClr val="tx1"/>
              </a:solidFill>
            </a:endParaRPr>
          </a:p>
        </p:txBody>
      </p:sp>
      <p:sp>
        <p:nvSpPr>
          <p:cNvPr id="8" name="Text Placeholder 5"/>
          <p:cNvSpPr txBox="1">
            <a:spLocks/>
          </p:cNvSpPr>
          <p:nvPr/>
        </p:nvSpPr>
        <p:spPr>
          <a:xfrm>
            <a:off x="347134" y="6480676"/>
            <a:ext cx="11497733" cy="3773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Office of Financial Affairs				   	            Disbursements &amp; Travel Services Office</a:t>
            </a:r>
          </a:p>
        </p:txBody>
      </p:sp>
    </p:spTree>
    <p:extLst>
      <p:ext uri="{BB962C8B-B14F-4D97-AF65-F5344CB8AC3E}">
        <p14:creationId xmlns:p14="http://schemas.microsoft.com/office/powerpoint/2010/main" val="331456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4110567" y="1341438"/>
            <a:ext cx="7734300" cy="4847999"/>
          </a:xfrm>
          <a:prstGeom prst="rect">
            <a:avLst/>
          </a:prstGeom>
        </p:spPr>
      </p:pic>
      <p:sp>
        <p:nvSpPr>
          <p:cNvPr id="2" name="Title 1"/>
          <p:cNvSpPr>
            <a:spLocks noGrp="1"/>
          </p:cNvSpPr>
          <p:nvPr>
            <p:ph type="title"/>
          </p:nvPr>
        </p:nvSpPr>
        <p:spPr>
          <a:xfrm>
            <a:off x="2133600" y="685800"/>
            <a:ext cx="8229600" cy="1112838"/>
          </a:xfrm>
        </p:spPr>
        <p:txBody>
          <a:bodyPr/>
          <a:lstStyle/>
          <a:p>
            <a:r>
              <a:rPr lang="en-US" altLang="zh-CN" sz="4000" dirty="0" smtClean="0">
                <a:solidFill>
                  <a:schemeClr val="tx1"/>
                </a:solidFill>
                <a:ea typeface="宋体" charset="-122"/>
              </a:rPr>
              <a:t>Create an Advance Request (cont’d)</a:t>
            </a:r>
            <a:endParaRPr lang="en-US" altLang="zh-CN" sz="4000" dirty="0">
              <a:solidFill>
                <a:schemeClr val="tx1"/>
              </a:solidFill>
              <a:ea typeface="宋体" charset="-122"/>
            </a:endParaRPr>
          </a:p>
        </p:txBody>
      </p:sp>
      <p:sp>
        <p:nvSpPr>
          <p:cNvPr id="3" name="Slide Number Placeholder 2"/>
          <p:cNvSpPr>
            <a:spLocks noGrp="1"/>
          </p:cNvSpPr>
          <p:nvPr>
            <p:ph type="sldNum" sz="quarter" idx="12"/>
          </p:nvPr>
        </p:nvSpPr>
        <p:spPr/>
        <p:txBody>
          <a:bodyPr/>
          <a:lstStyle/>
          <a:p>
            <a:fld id="{0C530F81-4EC3-421B-AB04-CABC2D3EF78B}" type="slidenum">
              <a:rPr lang="en-US" smtClean="0"/>
              <a:pPr/>
              <a:t>40</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825413095"/>
              </p:ext>
            </p:extLst>
          </p:nvPr>
        </p:nvGraphicFramePr>
        <p:xfrm>
          <a:off x="317627" y="1341438"/>
          <a:ext cx="3695532" cy="4847999"/>
        </p:xfrm>
        <a:graphic>
          <a:graphicData uri="http://schemas.openxmlformats.org/drawingml/2006/table">
            <a:tbl>
              <a:tblPr firstRow="1" bandRow="1">
                <a:tableStyleId>{5C22544A-7EE6-4342-B048-85BDC9FD1C3A}</a:tableStyleId>
              </a:tblPr>
              <a:tblGrid>
                <a:gridCol w="3695532">
                  <a:extLst>
                    <a:ext uri="{9D8B030D-6E8A-4147-A177-3AD203B41FA5}">
                      <a16:colId xmlns:a16="http://schemas.microsoft.com/office/drawing/2014/main" val="20000"/>
                    </a:ext>
                  </a:extLst>
                </a:gridCol>
              </a:tblGrid>
              <a:tr h="4457556">
                <a:tc>
                  <a:txBody>
                    <a:bodyPr/>
                    <a:lstStyle/>
                    <a:p>
                      <a:pPr marL="0" marR="0" lvl="1" indent="0" algn="l" defTabSz="914400" rtl="0" eaLnBrk="1" fontAlgn="auto" latinLnBrk="0" hangingPunct="1">
                        <a:lnSpc>
                          <a:spcPct val="100000"/>
                        </a:lnSpc>
                        <a:spcBef>
                          <a:spcPts val="600"/>
                        </a:spcBef>
                        <a:spcAft>
                          <a:spcPts val="0"/>
                        </a:spcAft>
                        <a:buClrTx/>
                        <a:buSzTx/>
                        <a:buFontTx/>
                        <a:buNone/>
                        <a:tabLst/>
                        <a:defRPr/>
                      </a:pPr>
                      <a:endParaRPr lang="en-US" sz="700" b="0" kern="1200" baseline="0" dirty="0" smtClean="0">
                        <a:solidFill>
                          <a:srgbClr val="002060"/>
                        </a:solidFill>
                        <a:latin typeface="Arial" pitchFamily="34" charset="0"/>
                        <a:ea typeface="+mn-ea"/>
                        <a:cs typeface="Arial" pitchFamily="34" charset="0"/>
                      </a:endParaRPr>
                    </a:p>
                    <a:p>
                      <a:pPr marL="457200" marR="0" lvl="1" indent="-457200" algn="l" defTabSz="914400" rtl="0" eaLnBrk="1" fontAlgn="auto" latinLnBrk="0" hangingPunct="1">
                        <a:lnSpc>
                          <a:spcPct val="100000"/>
                        </a:lnSpc>
                        <a:spcBef>
                          <a:spcPts val="600"/>
                        </a:spcBef>
                        <a:spcAft>
                          <a:spcPts val="0"/>
                        </a:spcAft>
                        <a:buClrTx/>
                        <a:buSzTx/>
                        <a:buFont typeface="+mj-lt"/>
                        <a:buAutoNum type="arabicPeriod" startAt="9"/>
                        <a:tabLst/>
                        <a:defRPr/>
                      </a:pPr>
                      <a:r>
                        <a:rPr lang="en-US" sz="1600" b="0" kern="1200" baseline="0" dirty="0" smtClean="0">
                          <a:solidFill>
                            <a:srgbClr val="002060"/>
                          </a:solidFill>
                          <a:latin typeface="Arial" pitchFamily="34" charset="0"/>
                          <a:ea typeface="+mn-ea"/>
                          <a:cs typeface="Arial" pitchFamily="34" charset="0"/>
                        </a:rPr>
                        <a:t>+ add lines; - delete lines (itemize expenses per expense type)</a:t>
                      </a:r>
                    </a:p>
                    <a:p>
                      <a:pPr marL="457200" marR="0" lvl="1" indent="-457200" algn="l" defTabSz="914400" rtl="0" eaLnBrk="1" fontAlgn="auto" latinLnBrk="0" hangingPunct="1">
                        <a:lnSpc>
                          <a:spcPct val="100000"/>
                        </a:lnSpc>
                        <a:spcBef>
                          <a:spcPts val="600"/>
                        </a:spcBef>
                        <a:spcAft>
                          <a:spcPts val="0"/>
                        </a:spcAft>
                        <a:buClrTx/>
                        <a:buSzTx/>
                        <a:buFont typeface="+mj-lt"/>
                        <a:buAutoNum type="arabicPeriod" startAt="9"/>
                        <a:tabLst/>
                        <a:defRPr/>
                      </a:pPr>
                      <a:endParaRPr lang="en-US" sz="1600" b="0" kern="1200" baseline="0" dirty="0" smtClean="0">
                        <a:solidFill>
                          <a:srgbClr val="002060"/>
                        </a:solidFill>
                        <a:latin typeface="Arial" pitchFamily="34" charset="0"/>
                        <a:ea typeface="+mn-ea"/>
                        <a:cs typeface="Arial" pitchFamily="34" charset="0"/>
                      </a:endParaRPr>
                    </a:p>
                    <a:p>
                      <a:pPr marL="457200" marR="0" lvl="1" indent="-457200" algn="l" defTabSz="914400" rtl="0" eaLnBrk="1" fontAlgn="auto" latinLnBrk="0" hangingPunct="1">
                        <a:lnSpc>
                          <a:spcPct val="100000"/>
                        </a:lnSpc>
                        <a:spcBef>
                          <a:spcPts val="600"/>
                        </a:spcBef>
                        <a:spcAft>
                          <a:spcPts val="0"/>
                        </a:spcAft>
                        <a:buClrTx/>
                        <a:buSzTx/>
                        <a:buFont typeface="+mj-lt"/>
                        <a:buAutoNum type="arabicPeriod" startAt="9"/>
                        <a:tabLst/>
                        <a:defRPr/>
                      </a:pPr>
                      <a:r>
                        <a:rPr lang="en-US" sz="1600" b="0" kern="1200" baseline="0" dirty="0" smtClean="0">
                          <a:solidFill>
                            <a:srgbClr val="002060"/>
                          </a:solidFill>
                          <a:latin typeface="Arial" pitchFamily="34" charset="0"/>
                          <a:ea typeface="+mn-ea"/>
                          <a:cs typeface="Arial" pitchFamily="34" charset="0"/>
                        </a:rPr>
                        <a:t>Update the Accounting information by selecting the Details link</a:t>
                      </a:r>
                    </a:p>
                    <a:p>
                      <a:pPr marL="0" marR="0" lvl="1" indent="0" algn="l" defTabSz="914400" rtl="0" eaLnBrk="1" fontAlgn="auto" latinLnBrk="0" hangingPunct="1">
                        <a:lnSpc>
                          <a:spcPct val="100000"/>
                        </a:lnSpc>
                        <a:spcBef>
                          <a:spcPts val="600"/>
                        </a:spcBef>
                        <a:spcAft>
                          <a:spcPts val="0"/>
                        </a:spcAft>
                        <a:buClrTx/>
                        <a:buSzTx/>
                        <a:buFont typeface="+mj-lt"/>
                        <a:buNone/>
                        <a:tabLst/>
                        <a:defRPr/>
                      </a:pPr>
                      <a:endParaRPr lang="en-US" sz="1600" b="0" kern="1200" baseline="0" dirty="0" smtClean="0">
                        <a:solidFill>
                          <a:srgbClr val="002060"/>
                        </a:solidFill>
                        <a:latin typeface="Arial" pitchFamily="34" charset="0"/>
                        <a:ea typeface="+mn-ea"/>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90443">
                <a:tc>
                  <a:txBody>
                    <a:bodyPr/>
                    <a:lstStyle/>
                    <a:p>
                      <a:pPr marL="398463" marR="0" lvl="1" indent="-398463" algn="l" defTabSz="914400" rtl="0" eaLnBrk="1" fontAlgn="auto" latinLnBrk="0" hangingPunct="1">
                        <a:lnSpc>
                          <a:spcPct val="100000"/>
                        </a:lnSpc>
                        <a:spcBef>
                          <a:spcPts val="600"/>
                        </a:spcBef>
                        <a:spcAft>
                          <a:spcPts val="0"/>
                        </a:spcAft>
                        <a:buClrTx/>
                        <a:buSzTx/>
                        <a:buFontTx/>
                        <a:buNone/>
                        <a:tabLst/>
                        <a:defRPr/>
                      </a:pPr>
                      <a:endParaRPr lang="en-US" sz="1800" b="0" dirty="0">
                        <a:solidFill>
                          <a:srgbClr val="002060"/>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12" name="TextBox 11"/>
          <p:cNvSpPr txBox="1"/>
          <p:nvPr/>
        </p:nvSpPr>
        <p:spPr>
          <a:xfrm>
            <a:off x="10690167" y="4724400"/>
            <a:ext cx="457200" cy="369332"/>
          </a:xfrm>
          <a:prstGeom prst="rect">
            <a:avLst/>
          </a:prstGeom>
          <a:noFill/>
          <a:ln w="28575">
            <a:solidFill>
              <a:srgbClr val="FF0000"/>
            </a:solidFill>
          </a:ln>
        </p:spPr>
        <p:txBody>
          <a:bodyPr wrap="square" rtlCol="0">
            <a:spAutoFit/>
          </a:bodyPr>
          <a:lstStyle/>
          <a:p>
            <a:r>
              <a:rPr lang="en-US" dirty="0" smtClean="0">
                <a:solidFill>
                  <a:srgbClr val="002060"/>
                </a:solidFill>
                <a:latin typeface="Arial" pitchFamily="34" charset="0"/>
                <a:cs typeface="Arial" pitchFamily="34" charset="0"/>
              </a:rPr>
              <a:t>10</a:t>
            </a:r>
            <a:endParaRPr lang="en-US" dirty="0">
              <a:solidFill>
                <a:srgbClr val="002060"/>
              </a:solidFill>
              <a:latin typeface="Arial" pitchFamily="34" charset="0"/>
              <a:cs typeface="Arial" pitchFamily="34" charset="0"/>
            </a:endParaRPr>
          </a:p>
        </p:txBody>
      </p:sp>
      <p:sp>
        <p:nvSpPr>
          <p:cNvPr id="13" name="TextBox 12"/>
          <p:cNvSpPr txBox="1"/>
          <p:nvPr/>
        </p:nvSpPr>
        <p:spPr>
          <a:xfrm>
            <a:off x="11201400" y="4038600"/>
            <a:ext cx="381000" cy="369332"/>
          </a:xfrm>
          <a:prstGeom prst="rect">
            <a:avLst/>
          </a:prstGeom>
          <a:noFill/>
          <a:ln w="28575">
            <a:solidFill>
              <a:srgbClr val="FF0000"/>
            </a:solidFill>
          </a:ln>
        </p:spPr>
        <p:txBody>
          <a:bodyPr wrap="square" rtlCol="0">
            <a:spAutoFit/>
          </a:bodyPr>
          <a:lstStyle/>
          <a:p>
            <a:r>
              <a:rPr lang="en-US" dirty="0">
                <a:solidFill>
                  <a:srgbClr val="002060"/>
                </a:solidFill>
                <a:latin typeface="Arial" pitchFamily="34" charset="0"/>
                <a:cs typeface="Arial" pitchFamily="34" charset="0"/>
              </a:rPr>
              <a:t>9</a:t>
            </a:r>
          </a:p>
        </p:txBody>
      </p:sp>
      <p:sp>
        <p:nvSpPr>
          <p:cNvPr id="15" name="Text Placeholder 5"/>
          <p:cNvSpPr txBox="1">
            <a:spLocks/>
          </p:cNvSpPr>
          <p:nvPr/>
        </p:nvSpPr>
        <p:spPr>
          <a:xfrm>
            <a:off x="347134" y="6480676"/>
            <a:ext cx="11497733" cy="3773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Office of Financial Affairs				   	            Disbursements &amp; Travel Services Office</a:t>
            </a:r>
          </a:p>
        </p:txBody>
      </p:sp>
    </p:spTree>
    <p:custDataLst>
      <p:tags r:id="rId1"/>
    </p:custDataLst>
    <p:extLst>
      <p:ext uri="{BB962C8B-B14F-4D97-AF65-F5344CB8AC3E}">
        <p14:creationId xmlns:p14="http://schemas.microsoft.com/office/powerpoint/2010/main" val="1742877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2971800" y="1328969"/>
            <a:ext cx="4991100" cy="3129894"/>
          </a:xfrm>
          <a:prstGeom prst="rect">
            <a:avLst/>
          </a:prstGeom>
        </p:spPr>
      </p:pic>
      <p:sp>
        <p:nvSpPr>
          <p:cNvPr id="2" name="Title 1"/>
          <p:cNvSpPr>
            <a:spLocks noGrp="1"/>
          </p:cNvSpPr>
          <p:nvPr>
            <p:ph type="title"/>
          </p:nvPr>
        </p:nvSpPr>
        <p:spPr>
          <a:xfrm>
            <a:off x="2133600" y="685800"/>
            <a:ext cx="8229600" cy="1112838"/>
          </a:xfrm>
        </p:spPr>
        <p:txBody>
          <a:bodyPr/>
          <a:lstStyle/>
          <a:p>
            <a:r>
              <a:rPr lang="en-US" altLang="zh-CN" sz="4000" dirty="0" smtClean="0">
                <a:solidFill>
                  <a:schemeClr val="tx1"/>
                </a:solidFill>
                <a:ea typeface="宋体" charset="-122"/>
              </a:rPr>
              <a:t>Create an Advance Request (cont’d)</a:t>
            </a:r>
            <a:endParaRPr lang="en-US" altLang="zh-CN" sz="4000" dirty="0">
              <a:solidFill>
                <a:schemeClr val="tx1"/>
              </a:solidFill>
              <a:ea typeface="宋体" charset="-122"/>
            </a:endParaRPr>
          </a:p>
        </p:txBody>
      </p:sp>
      <p:sp>
        <p:nvSpPr>
          <p:cNvPr id="3" name="Slide Number Placeholder 2"/>
          <p:cNvSpPr>
            <a:spLocks noGrp="1"/>
          </p:cNvSpPr>
          <p:nvPr>
            <p:ph type="sldNum" sz="quarter" idx="12"/>
          </p:nvPr>
        </p:nvSpPr>
        <p:spPr/>
        <p:txBody>
          <a:bodyPr/>
          <a:lstStyle/>
          <a:p>
            <a:fld id="{0C530F81-4EC3-421B-AB04-CABC2D3EF78B}" type="slidenum">
              <a:rPr lang="en-US" smtClean="0"/>
              <a:pPr/>
              <a:t>41</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522194454"/>
              </p:ext>
            </p:extLst>
          </p:nvPr>
        </p:nvGraphicFramePr>
        <p:xfrm>
          <a:off x="317627" y="1341438"/>
          <a:ext cx="2577973" cy="4847999"/>
        </p:xfrm>
        <a:graphic>
          <a:graphicData uri="http://schemas.openxmlformats.org/drawingml/2006/table">
            <a:tbl>
              <a:tblPr firstRow="1" bandRow="1">
                <a:tableStyleId>{5C22544A-7EE6-4342-B048-85BDC9FD1C3A}</a:tableStyleId>
              </a:tblPr>
              <a:tblGrid>
                <a:gridCol w="2577973">
                  <a:extLst>
                    <a:ext uri="{9D8B030D-6E8A-4147-A177-3AD203B41FA5}">
                      <a16:colId xmlns:a16="http://schemas.microsoft.com/office/drawing/2014/main" val="20000"/>
                    </a:ext>
                  </a:extLst>
                </a:gridCol>
              </a:tblGrid>
              <a:tr h="4457556">
                <a:tc>
                  <a:txBody>
                    <a:bodyPr/>
                    <a:lstStyle/>
                    <a:p>
                      <a:pPr marL="0" marR="0" lvl="1" indent="0" algn="l" defTabSz="914400" rtl="0" eaLnBrk="1" fontAlgn="auto" latinLnBrk="0" hangingPunct="1">
                        <a:lnSpc>
                          <a:spcPct val="100000"/>
                        </a:lnSpc>
                        <a:spcBef>
                          <a:spcPts val="600"/>
                        </a:spcBef>
                        <a:spcAft>
                          <a:spcPts val="0"/>
                        </a:spcAft>
                        <a:buClrTx/>
                        <a:buSzTx/>
                        <a:buFontTx/>
                        <a:buNone/>
                        <a:tabLst/>
                        <a:defRPr/>
                      </a:pPr>
                      <a:endParaRPr lang="en-US" sz="700" b="0" kern="1200" baseline="0" dirty="0" smtClean="0">
                        <a:solidFill>
                          <a:srgbClr val="002060"/>
                        </a:solidFill>
                        <a:latin typeface="Arial" pitchFamily="34" charset="0"/>
                        <a:ea typeface="+mn-ea"/>
                        <a:cs typeface="Arial" pitchFamily="34" charset="0"/>
                      </a:endParaRPr>
                    </a:p>
                    <a:p>
                      <a:pPr marL="457200" marR="0" lvl="1" indent="-457200" algn="l" defTabSz="914400" rtl="0" eaLnBrk="1" fontAlgn="auto" latinLnBrk="0" hangingPunct="1">
                        <a:lnSpc>
                          <a:spcPct val="100000"/>
                        </a:lnSpc>
                        <a:spcBef>
                          <a:spcPts val="600"/>
                        </a:spcBef>
                        <a:spcAft>
                          <a:spcPts val="0"/>
                        </a:spcAft>
                        <a:buClrTx/>
                        <a:buSzTx/>
                        <a:buFont typeface="+mj-lt"/>
                        <a:buAutoNum type="arabicPeriod" startAt="11"/>
                        <a:tabLst/>
                        <a:defRPr/>
                      </a:pPr>
                      <a:r>
                        <a:rPr lang="en-US" sz="1600" b="0" kern="1200" baseline="0" dirty="0" smtClean="0">
                          <a:solidFill>
                            <a:srgbClr val="002060"/>
                          </a:solidFill>
                          <a:latin typeface="Arial" pitchFamily="34" charset="0"/>
                          <a:ea typeface="+mn-ea"/>
                          <a:cs typeface="Arial" pitchFamily="34" charset="0"/>
                        </a:rPr>
                        <a:t>Select the Accounting Detail link</a:t>
                      </a:r>
                    </a:p>
                    <a:p>
                      <a:pPr marL="457200" marR="0" lvl="1" indent="-457200" algn="l" defTabSz="914400" rtl="0" eaLnBrk="1" fontAlgn="auto" latinLnBrk="0" hangingPunct="1">
                        <a:lnSpc>
                          <a:spcPct val="100000"/>
                        </a:lnSpc>
                        <a:spcBef>
                          <a:spcPts val="600"/>
                        </a:spcBef>
                        <a:spcAft>
                          <a:spcPts val="0"/>
                        </a:spcAft>
                        <a:buClrTx/>
                        <a:buSzTx/>
                        <a:buFont typeface="+mj-lt"/>
                        <a:buAutoNum type="arabicPeriod" startAt="11"/>
                        <a:tabLst/>
                        <a:defRPr/>
                      </a:pPr>
                      <a:endParaRPr lang="en-US" sz="1600" b="0" kern="1200" baseline="0" dirty="0" smtClean="0">
                        <a:solidFill>
                          <a:srgbClr val="002060"/>
                        </a:solidFill>
                        <a:latin typeface="Arial" pitchFamily="34" charset="0"/>
                        <a:ea typeface="+mn-ea"/>
                        <a:cs typeface="Arial" pitchFamily="34" charset="0"/>
                      </a:endParaRPr>
                    </a:p>
                    <a:p>
                      <a:pPr marL="457200" marR="0" lvl="1" indent="-457200" algn="l" defTabSz="914400" rtl="0" eaLnBrk="1" fontAlgn="auto" latinLnBrk="0" hangingPunct="1">
                        <a:lnSpc>
                          <a:spcPct val="100000"/>
                        </a:lnSpc>
                        <a:spcBef>
                          <a:spcPts val="600"/>
                        </a:spcBef>
                        <a:spcAft>
                          <a:spcPts val="0"/>
                        </a:spcAft>
                        <a:buClrTx/>
                        <a:buSzTx/>
                        <a:buFont typeface="+mj-lt"/>
                        <a:buAutoNum type="arabicPeriod" startAt="11"/>
                        <a:tabLst/>
                        <a:defRPr/>
                      </a:pPr>
                      <a:r>
                        <a:rPr lang="en-US" sz="1600" b="0" kern="1200" baseline="0" dirty="0" smtClean="0">
                          <a:solidFill>
                            <a:srgbClr val="002060"/>
                          </a:solidFill>
                          <a:latin typeface="Arial" pitchFamily="34" charset="0"/>
                          <a:ea typeface="+mn-ea"/>
                          <a:cs typeface="Arial" pitchFamily="34" charset="0"/>
                        </a:rPr>
                        <a:t>Update the ChartField data</a:t>
                      </a:r>
                    </a:p>
                    <a:p>
                      <a:pPr marL="457200" marR="0" lvl="1" indent="-457200" algn="l" defTabSz="914400" rtl="0" eaLnBrk="1" fontAlgn="auto" latinLnBrk="0" hangingPunct="1">
                        <a:lnSpc>
                          <a:spcPct val="100000"/>
                        </a:lnSpc>
                        <a:spcBef>
                          <a:spcPts val="600"/>
                        </a:spcBef>
                        <a:spcAft>
                          <a:spcPts val="0"/>
                        </a:spcAft>
                        <a:buClrTx/>
                        <a:buSzTx/>
                        <a:buFont typeface="+mj-lt"/>
                        <a:buAutoNum type="arabicPeriod" startAt="11"/>
                        <a:tabLst/>
                        <a:defRPr/>
                      </a:pPr>
                      <a:endParaRPr lang="en-US" sz="1600" b="0" kern="1200" baseline="0" dirty="0" smtClean="0">
                        <a:solidFill>
                          <a:srgbClr val="002060"/>
                        </a:solidFill>
                        <a:latin typeface="Arial" pitchFamily="34" charset="0"/>
                        <a:ea typeface="+mn-ea"/>
                        <a:cs typeface="Arial" pitchFamily="34" charset="0"/>
                      </a:endParaRPr>
                    </a:p>
                    <a:p>
                      <a:pPr marL="0" marR="0" lvl="1" indent="0" algn="l" defTabSz="914400" rtl="0" eaLnBrk="1" fontAlgn="auto" latinLnBrk="0" hangingPunct="1">
                        <a:lnSpc>
                          <a:spcPct val="100000"/>
                        </a:lnSpc>
                        <a:spcBef>
                          <a:spcPts val="600"/>
                        </a:spcBef>
                        <a:spcAft>
                          <a:spcPts val="0"/>
                        </a:spcAft>
                        <a:buClrTx/>
                        <a:buSzTx/>
                        <a:buFont typeface="+mj-lt"/>
                        <a:buNone/>
                        <a:tabLst/>
                        <a:defRPr/>
                      </a:pPr>
                      <a:endParaRPr lang="en-US" sz="1600" b="0" kern="1200" baseline="0" dirty="0" smtClean="0">
                        <a:solidFill>
                          <a:srgbClr val="002060"/>
                        </a:solidFill>
                        <a:latin typeface="Arial" pitchFamily="34" charset="0"/>
                        <a:ea typeface="+mn-ea"/>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90443">
                <a:tc>
                  <a:txBody>
                    <a:bodyPr/>
                    <a:lstStyle/>
                    <a:p>
                      <a:pPr marL="398463" marR="0" lvl="1" indent="-398463" algn="l" defTabSz="914400" rtl="0" eaLnBrk="1" fontAlgn="auto" latinLnBrk="0" hangingPunct="1">
                        <a:lnSpc>
                          <a:spcPct val="100000"/>
                        </a:lnSpc>
                        <a:spcBef>
                          <a:spcPts val="600"/>
                        </a:spcBef>
                        <a:spcAft>
                          <a:spcPts val="0"/>
                        </a:spcAft>
                        <a:buClrTx/>
                        <a:buSzTx/>
                        <a:buFontTx/>
                        <a:buNone/>
                        <a:tabLst/>
                        <a:defRPr/>
                      </a:pPr>
                      <a:endParaRPr lang="en-US" sz="1800" b="0" dirty="0">
                        <a:solidFill>
                          <a:srgbClr val="002060"/>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13" name="TextBox 12"/>
          <p:cNvSpPr txBox="1"/>
          <p:nvPr/>
        </p:nvSpPr>
        <p:spPr>
          <a:xfrm>
            <a:off x="3854681" y="3451119"/>
            <a:ext cx="457200" cy="369332"/>
          </a:xfrm>
          <a:prstGeom prst="rect">
            <a:avLst/>
          </a:prstGeom>
          <a:noFill/>
          <a:ln w="28575">
            <a:solidFill>
              <a:srgbClr val="FF0000"/>
            </a:solidFill>
          </a:ln>
        </p:spPr>
        <p:txBody>
          <a:bodyPr wrap="square" rtlCol="0">
            <a:spAutoFit/>
          </a:bodyPr>
          <a:lstStyle/>
          <a:p>
            <a:r>
              <a:rPr lang="en-US" dirty="0" smtClean="0">
                <a:solidFill>
                  <a:srgbClr val="002060"/>
                </a:solidFill>
                <a:latin typeface="Arial" pitchFamily="34" charset="0"/>
                <a:cs typeface="Arial" pitchFamily="34" charset="0"/>
              </a:rPr>
              <a:t>11</a:t>
            </a:r>
            <a:endParaRPr lang="en-US" dirty="0">
              <a:solidFill>
                <a:srgbClr val="002060"/>
              </a:solidFill>
              <a:latin typeface="Arial" pitchFamily="34" charset="0"/>
              <a:cs typeface="Arial" pitchFamily="34" charset="0"/>
            </a:endParaRPr>
          </a:p>
        </p:txBody>
      </p:sp>
      <p:sp>
        <p:nvSpPr>
          <p:cNvPr id="15" name="Text Placeholder 5"/>
          <p:cNvSpPr txBox="1">
            <a:spLocks/>
          </p:cNvSpPr>
          <p:nvPr/>
        </p:nvSpPr>
        <p:spPr>
          <a:xfrm>
            <a:off x="347134" y="6480676"/>
            <a:ext cx="11497733" cy="3773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Office of Financial Affairs				   	            Disbursements &amp; Travel Services Office</a:t>
            </a:r>
          </a:p>
        </p:txBody>
      </p:sp>
      <p:pic>
        <p:nvPicPr>
          <p:cNvPr id="7" name="Picture 6"/>
          <p:cNvPicPr>
            <a:picLocks noChangeAspect="1"/>
          </p:cNvPicPr>
          <p:nvPr/>
        </p:nvPicPr>
        <p:blipFill>
          <a:blip r:embed="rId5"/>
          <a:stretch>
            <a:fillRect/>
          </a:stretch>
        </p:blipFill>
        <p:spPr>
          <a:xfrm>
            <a:off x="5528769" y="3352800"/>
            <a:ext cx="6288674" cy="2813037"/>
          </a:xfrm>
          <a:prstGeom prst="rect">
            <a:avLst/>
          </a:prstGeom>
        </p:spPr>
      </p:pic>
      <p:sp>
        <p:nvSpPr>
          <p:cNvPr id="11" name="TextBox 10"/>
          <p:cNvSpPr txBox="1"/>
          <p:nvPr/>
        </p:nvSpPr>
        <p:spPr>
          <a:xfrm>
            <a:off x="7620000" y="4727053"/>
            <a:ext cx="457200" cy="369332"/>
          </a:xfrm>
          <a:prstGeom prst="rect">
            <a:avLst/>
          </a:prstGeom>
          <a:noFill/>
          <a:ln w="28575">
            <a:solidFill>
              <a:srgbClr val="FF0000"/>
            </a:solidFill>
          </a:ln>
        </p:spPr>
        <p:txBody>
          <a:bodyPr wrap="square" rtlCol="0">
            <a:spAutoFit/>
          </a:bodyPr>
          <a:lstStyle/>
          <a:p>
            <a:r>
              <a:rPr lang="en-US" dirty="0" smtClean="0">
                <a:solidFill>
                  <a:srgbClr val="002060"/>
                </a:solidFill>
                <a:latin typeface="Arial" pitchFamily="34" charset="0"/>
                <a:cs typeface="Arial" pitchFamily="34" charset="0"/>
              </a:rPr>
              <a:t>12</a:t>
            </a:r>
            <a:endParaRPr lang="en-US" dirty="0">
              <a:solidFill>
                <a:srgbClr val="002060"/>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142154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3581400" y="1699736"/>
            <a:ext cx="7281862" cy="4131401"/>
          </a:xfrm>
          <a:prstGeom prst="rect">
            <a:avLst/>
          </a:prstGeom>
        </p:spPr>
      </p:pic>
      <p:sp>
        <p:nvSpPr>
          <p:cNvPr id="2" name="Title 1"/>
          <p:cNvSpPr>
            <a:spLocks noGrp="1"/>
          </p:cNvSpPr>
          <p:nvPr>
            <p:ph type="title"/>
          </p:nvPr>
        </p:nvSpPr>
        <p:spPr>
          <a:xfrm>
            <a:off x="2133600" y="685800"/>
            <a:ext cx="8229600" cy="1112838"/>
          </a:xfrm>
        </p:spPr>
        <p:txBody>
          <a:bodyPr/>
          <a:lstStyle/>
          <a:p>
            <a:r>
              <a:rPr lang="en-US" altLang="zh-CN" sz="4000" dirty="0" smtClean="0">
                <a:solidFill>
                  <a:schemeClr val="tx1"/>
                </a:solidFill>
                <a:ea typeface="宋体" charset="-122"/>
              </a:rPr>
              <a:t>Create an Advance Request (cont’d)</a:t>
            </a:r>
            <a:endParaRPr lang="en-US" altLang="zh-CN" sz="4000" dirty="0">
              <a:solidFill>
                <a:schemeClr val="tx1"/>
              </a:solidFill>
              <a:ea typeface="宋体" charset="-122"/>
            </a:endParaRPr>
          </a:p>
        </p:txBody>
      </p:sp>
      <p:sp>
        <p:nvSpPr>
          <p:cNvPr id="3" name="Slide Number Placeholder 2"/>
          <p:cNvSpPr>
            <a:spLocks noGrp="1"/>
          </p:cNvSpPr>
          <p:nvPr>
            <p:ph type="sldNum" sz="quarter" idx="12"/>
          </p:nvPr>
        </p:nvSpPr>
        <p:spPr/>
        <p:txBody>
          <a:bodyPr/>
          <a:lstStyle/>
          <a:p>
            <a:fld id="{0C530F81-4EC3-421B-AB04-CABC2D3EF78B}" type="slidenum">
              <a:rPr lang="en-US" smtClean="0"/>
              <a:pPr/>
              <a:t>42</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747443370"/>
              </p:ext>
            </p:extLst>
          </p:nvPr>
        </p:nvGraphicFramePr>
        <p:xfrm>
          <a:off x="317627" y="1341438"/>
          <a:ext cx="3111373" cy="4847999"/>
        </p:xfrm>
        <a:graphic>
          <a:graphicData uri="http://schemas.openxmlformats.org/drawingml/2006/table">
            <a:tbl>
              <a:tblPr firstRow="1" bandRow="1">
                <a:tableStyleId>{5C22544A-7EE6-4342-B048-85BDC9FD1C3A}</a:tableStyleId>
              </a:tblPr>
              <a:tblGrid>
                <a:gridCol w="3111373">
                  <a:extLst>
                    <a:ext uri="{9D8B030D-6E8A-4147-A177-3AD203B41FA5}">
                      <a16:colId xmlns:a16="http://schemas.microsoft.com/office/drawing/2014/main" val="20000"/>
                    </a:ext>
                  </a:extLst>
                </a:gridCol>
              </a:tblGrid>
              <a:tr h="4457556">
                <a:tc>
                  <a:txBody>
                    <a:bodyPr/>
                    <a:lstStyle/>
                    <a:p>
                      <a:pPr marL="0" marR="0" lvl="1" indent="0" algn="l" defTabSz="914400" rtl="0" eaLnBrk="1" fontAlgn="auto" latinLnBrk="0" hangingPunct="1">
                        <a:lnSpc>
                          <a:spcPct val="100000"/>
                        </a:lnSpc>
                        <a:spcBef>
                          <a:spcPts val="600"/>
                        </a:spcBef>
                        <a:spcAft>
                          <a:spcPts val="0"/>
                        </a:spcAft>
                        <a:buClrTx/>
                        <a:buSzTx/>
                        <a:buFontTx/>
                        <a:buNone/>
                        <a:tabLst/>
                        <a:defRPr/>
                      </a:pPr>
                      <a:endParaRPr lang="en-US" sz="700" b="0" kern="1200" baseline="0" dirty="0" smtClean="0">
                        <a:solidFill>
                          <a:srgbClr val="002060"/>
                        </a:solidFill>
                        <a:latin typeface="Arial" pitchFamily="34" charset="0"/>
                        <a:ea typeface="+mn-ea"/>
                        <a:cs typeface="Arial" pitchFamily="34" charset="0"/>
                      </a:endParaRPr>
                    </a:p>
                    <a:p>
                      <a:pPr marL="342900" marR="0" lvl="1" indent="-342900" algn="l" defTabSz="914400" rtl="0" eaLnBrk="1" fontAlgn="auto" latinLnBrk="0" hangingPunct="1">
                        <a:lnSpc>
                          <a:spcPct val="100000"/>
                        </a:lnSpc>
                        <a:spcBef>
                          <a:spcPts val="600"/>
                        </a:spcBef>
                        <a:spcAft>
                          <a:spcPts val="0"/>
                        </a:spcAft>
                        <a:buClrTx/>
                        <a:buSzTx/>
                        <a:buFont typeface="+mj-lt"/>
                        <a:buAutoNum type="arabicPeriod" startAt="13"/>
                        <a:tabLst/>
                        <a:defRPr/>
                      </a:pPr>
                      <a:r>
                        <a:rPr lang="en-US" sz="1600" b="0" kern="1200" baseline="0" dirty="0" smtClean="0">
                          <a:solidFill>
                            <a:srgbClr val="002060"/>
                          </a:solidFill>
                          <a:latin typeface="Arial" pitchFamily="34" charset="0"/>
                          <a:ea typeface="+mn-ea"/>
                          <a:cs typeface="Arial" pitchFamily="34" charset="0"/>
                        </a:rPr>
                        <a:t>A red flag will indicate if there is an error in the Chartfield string that needs to be corrected</a:t>
                      </a:r>
                    </a:p>
                    <a:p>
                      <a:pPr marL="0" marR="0" lvl="1" indent="0" algn="l" defTabSz="914400" rtl="0" eaLnBrk="1" fontAlgn="auto" latinLnBrk="0" hangingPunct="1">
                        <a:lnSpc>
                          <a:spcPct val="100000"/>
                        </a:lnSpc>
                        <a:spcBef>
                          <a:spcPts val="600"/>
                        </a:spcBef>
                        <a:spcAft>
                          <a:spcPts val="0"/>
                        </a:spcAft>
                        <a:buClrTx/>
                        <a:buSzTx/>
                        <a:buFont typeface="+mj-lt"/>
                        <a:buNone/>
                        <a:tabLst/>
                        <a:defRPr/>
                      </a:pPr>
                      <a:endParaRPr lang="en-US" sz="1600" b="0" kern="1200" baseline="0" dirty="0" smtClean="0">
                        <a:solidFill>
                          <a:srgbClr val="002060"/>
                        </a:solidFill>
                        <a:latin typeface="Arial" pitchFamily="34" charset="0"/>
                        <a:ea typeface="+mn-ea"/>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90443">
                <a:tc>
                  <a:txBody>
                    <a:bodyPr/>
                    <a:lstStyle/>
                    <a:p>
                      <a:pPr marL="398463" marR="0" lvl="1" indent="-398463" algn="l" defTabSz="914400" rtl="0" eaLnBrk="1" fontAlgn="auto" latinLnBrk="0" hangingPunct="1">
                        <a:lnSpc>
                          <a:spcPct val="100000"/>
                        </a:lnSpc>
                        <a:spcBef>
                          <a:spcPts val="600"/>
                        </a:spcBef>
                        <a:spcAft>
                          <a:spcPts val="0"/>
                        </a:spcAft>
                        <a:buClrTx/>
                        <a:buSzTx/>
                        <a:buFontTx/>
                        <a:buNone/>
                        <a:tabLst/>
                        <a:defRPr/>
                      </a:pPr>
                      <a:endParaRPr lang="en-US" sz="1800" b="0" dirty="0">
                        <a:solidFill>
                          <a:srgbClr val="002060"/>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13" name="TextBox 12"/>
          <p:cNvSpPr txBox="1"/>
          <p:nvPr/>
        </p:nvSpPr>
        <p:spPr>
          <a:xfrm>
            <a:off x="8763000" y="3323589"/>
            <a:ext cx="457200" cy="369332"/>
          </a:xfrm>
          <a:prstGeom prst="rect">
            <a:avLst/>
          </a:prstGeom>
          <a:noFill/>
          <a:ln w="28575">
            <a:solidFill>
              <a:srgbClr val="FF0000"/>
            </a:solidFill>
          </a:ln>
        </p:spPr>
        <p:txBody>
          <a:bodyPr wrap="square" rtlCol="0">
            <a:spAutoFit/>
          </a:bodyPr>
          <a:lstStyle/>
          <a:p>
            <a:r>
              <a:rPr lang="en-US" dirty="0" smtClean="0">
                <a:solidFill>
                  <a:srgbClr val="002060"/>
                </a:solidFill>
                <a:latin typeface="Arial" pitchFamily="34" charset="0"/>
                <a:cs typeface="Arial" pitchFamily="34" charset="0"/>
              </a:rPr>
              <a:t>13</a:t>
            </a:r>
          </a:p>
        </p:txBody>
      </p:sp>
      <p:sp>
        <p:nvSpPr>
          <p:cNvPr id="15" name="Text Placeholder 5"/>
          <p:cNvSpPr txBox="1">
            <a:spLocks/>
          </p:cNvSpPr>
          <p:nvPr/>
        </p:nvSpPr>
        <p:spPr>
          <a:xfrm>
            <a:off x="347134" y="6480676"/>
            <a:ext cx="11497733" cy="3773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Office of Financial Affairs				   	            Disbursements &amp; Travel Services Office</a:t>
            </a:r>
          </a:p>
        </p:txBody>
      </p:sp>
    </p:spTree>
    <p:custDataLst>
      <p:tags r:id="rId1"/>
    </p:custDataLst>
    <p:extLst>
      <p:ext uri="{BB962C8B-B14F-4D97-AF65-F5344CB8AC3E}">
        <p14:creationId xmlns:p14="http://schemas.microsoft.com/office/powerpoint/2010/main" val="195761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685800"/>
            <a:ext cx="8229600" cy="1112838"/>
          </a:xfrm>
        </p:spPr>
        <p:txBody>
          <a:bodyPr/>
          <a:lstStyle/>
          <a:p>
            <a:r>
              <a:rPr lang="en-US" altLang="zh-CN" sz="4000" dirty="0" smtClean="0">
                <a:solidFill>
                  <a:schemeClr val="tx1"/>
                </a:solidFill>
                <a:ea typeface="宋体" charset="-122"/>
              </a:rPr>
              <a:t>Create an Advance Request (cont’d)</a:t>
            </a:r>
            <a:endParaRPr lang="en-US" altLang="zh-CN" sz="4000" dirty="0">
              <a:solidFill>
                <a:schemeClr val="tx1"/>
              </a:solidFill>
              <a:ea typeface="宋体" charset="-122"/>
            </a:endParaRPr>
          </a:p>
        </p:txBody>
      </p:sp>
      <p:sp>
        <p:nvSpPr>
          <p:cNvPr id="3" name="Slide Number Placeholder 2"/>
          <p:cNvSpPr>
            <a:spLocks noGrp="1"/>
          </p:cNvSpPr>
          <p:nvPr>
            <p:ph type="sldNum" sz="quarter" idx="12"/>
          </p:nvPr>
        </p:nvSpPr>
        <p:spPr/>
        <p:txBody>
          <a:bodyPr/>
          <a:lstStyle/>
          <a:p>
            <a:fld id="{0C530F81-4EC3-421B-AB04-CABC2D3EF78B}" type="slidenum">
              <a:rPr lang="en-US" smtClean="0"/>
              <a:pPr/>
              <a:t>43</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880847561"/>
              </p:ext>
            </p:extLst>
          </p:nvPr>
        </p:nvGraphicFramePr>
        <p:xfrm>
          <a:off x="317627" y="1341438"/>
          <a:ext cx="3695532" cy="4847999"/>
        </p:xfrm>
        <a:graphic>
          <a:graphicData uri="http://schemas.openxmlformats.org/drawingml/2006/table">
            <a:tbl>
              <a:tblPr firstRow="1" bandRow="1">
                <a:tableStyleId>{5C22544A-7EE6-4342-B048-85BDC9FD1C3A}</a:tableStyleId>
              </a:tblPr>
              <a:tblGrid>
                <a:gridCol w="3695532">
                  <a:extLst>
                    <a:ext uri="{9D8B030D-6E8A-4147-A177-3AD203B41FA5}">
                      <a16:colId xmlns:a16="http://schemas.microsoft.com/office/drawing/2014/main" val="20000"/>
                    </a:ext>
                  </a:extLst>
                </a:gridCol>
              </a:tblGrid>
              <a:tr h="4457556">
                <a:tc>
                  <a:txBody>
                    <a:bodyPr/>
                    <a:lstStyle/>
                    <a:p>
                      <a:pPr marL="0" marR="0" lvl="1" indent="0" algn="l" defTabSz="914400" rtl="0" eaLnBrk="1" fontAlgn="auto" latinLnBrk="0" hangingPunct="1">
                        <a:lnSpc>
                          <a:spcPct val="100000"/>
                        </a:lnSpc>
                        <a:spcBef>
                          <a:spcPts val="600"/>
                        </a:spcBef>
                        <a:spcAft>
                          <a:spcPts val="0"/>
                        </a:spcAft>
                        <a:buClrTx/>
                        <a:buSzTx/>
                        <a:buFontTx/>
                        <a:buNone/>
                        <a:tabLst/>
                        <a:defRPr/>
                      </a:pPr>
                      <a:endParaRPr lang="en-US" sz="700" b="0" kern="1200" baseline="0" dirty="0" smtClean="0">
                        <a:solidFill>
                          <a:srgbClr val="002060"/>
                        </a:solidFill>
                        <a:latin typeface="Arial" pitchFamily="34" charset="0"/>
                        <a:ea typeface="+mn-ea"/>
                        <a:cs typeface="Arial" pitchFamily="34" charset="0"/>
                      </a:endParaRPr>
                    </a:p>
                    <a:p>
                      <a:pPr marL="457200" marR="0" lvl="1" indent="-457200" algn="l" defTabSz="914400" rtl="0" eaLnBrk="1" fontAlgn="auto" latinLnBrk="0" hangingPunct="1">
                        <a:lnSpc>
                          <a:spcPct val="100000"/>
                        </a:lnSpc>
                        <a:spcBef>
                          <a:spcPts val="600"/>
                        </a:spcBef>
                        <a:spcAft>
                          <a:spcPts val="0"/>
                        </a:spcAft>
                        <a:buClrTx/>
                        <a:buSzTx/>
                        <a:buFont typeface="+mj-lt"/>
                        <a:buAutoNum type="arabicPeriod" startAt="11"/>
                        <a:tabLst/>
                        <a:defRPr/>
                      </a:pPr>
                      <a:endParaRPr lang="en-US" sz="1600" b="0" kern="1200" baseline="0" dirty="0" smtClean="0">
                        <a:solidFill>
                          <a:srgbClr val="002060"/>
                        </a:solidFill>
                        <a:latin typeface="Arial" pitchFamily="34" charset="0"/>
                        <a:ea typeface="+mn-ea"/>
                        <a:cs typeface="Arial" pitchFamily="34" charset="0"/>
                      </a:endParaRPr>
                    </a:p>
                    <a:p>
                      <a:pPr marL="457200" marR="0" lvl="1" indent="-457200" algn="l" defTabSz="914400" rtl="0" eaLnBrk="1" fontAlgn="auto" latinLnBrk="0" hangingPunct="1">
                        <a:lnSpc>
                          <a:spcPct val="100000"/>
                        </a:lnSpc>
                        <a:spcBef>
                          <a:spcPts val="600"/>
                        </a:spcBef>
                        <a:spcAft>
                          <a:spcPts val="0"/>
                        </a:spcAft>
                        <a:buClrTx/>
                        <a:buSzTx/>
                        <a:buFont typeface="+mj-lt"/>
                        <a:buAutoNum type="arabicPeriod" startAt="14"/>
                        <a:tabLst/>
                        <a:defRPr/>
                      </a:pPr>
                      <a:r>
                        <a:rPr lang="en-US" sz="1600" b="0" kern="1200" baseline="0" dirty="0" smtClean="0">
                          <a:solidFill>
                            <a:srgbClr val="002060"/>
                          </a:solidFill>
                          <a:latin typeface="Arial" pitchFamily="34" charset="0"/>
                          <a:ea typeface="+mn-ea"/>
                          <a:cs typeface="Arial" pitchFamily="34" charset="0"/>
                        </a:rPr>
                        <a:t>Select Submit Cash Advance</a:t>
                      </a:r>
                    </a:p>
                    <a:p>
                      <a:pPr marL="457200" marR="0" lvl="1" indent="-457200" algn="l" defTabSz="914400" rtl="0" eaLnBrk="1" fontAlgn="auto" latinLnBrk="0" hangingPunct="1">
                        <a:lnSpc>
                          <a:spcPct val="100000"/>
                        </a:lnSpc>
                        <a:spcBef>
                          <a:spcPts val="600"/>
                        </a:spcBef>
                        <a:spcAft>
                          <a:spcPts val="0"/>
                        </a:spcAft>
                        <a:buClrTx/>
                        <a:buSzTx/>
                        <a:buFont typeface="+mj-lt"/>
                        <a:buAutoNum type="arabicPeriod" startAt="14"/>
                        <a:tabLst/>
                        <a:defRPr/>
                      </a:pPr>
                      <a:endParaRPr lang="en-US" sz="1600" b="0" kern="1200" baseline="0" dirty="0" smtClean="0">
                        <a:solidFill>
                          <a:srgbClr val="002060"/>
                        </a:solidFill>
                        <a:latin typeface="Arial" pitchFamily="34" charset="0"/>
                        <a:ea typeface="+mn-ea"/>
                        <a:cs typeface="Arial" pitchFamily="34" charset="0"/>
                      </a:endParaRPr>
                    </a:p>
                    <a:p>
                      <a:pPr marL="457200" marR="0" lvl="1" indent="-457200" algn="l" defTabSz="914400" rtl="0" eaLnBrk="1" fontAlgn="auto" latinLnBrk="0" hangingPunct="1">
                        <a:lnSpc>
                          <a:spcPct val="100000"/>
                        </a:lnSpc>
                        <a:spcBef>
                          <a:spcPts val="600"/>
                        </a:spcBef>
                        <a:spcAft>
                          <a:spcPts val="0"/>
                        </a:spcAft>
                        <a:buClrTx/>
                        <a:buSzTx/>
                        <a:buFont typeface="+mj-lt"/>
                        <a:buAutoNum type="arabicPeriod" startAt="14"/>
                        <a:tabLst/>
                        <a:defRPr/>
                      </a:pPr>
                      <a:r>
                        <a:rPr lang="en-US" sz="1600" b="0" kern="1200" baseline="0" dirty="0" smtClean="0">
                          <a:solidFill>
                            <a:srgbClr val="002060"/>
                          </a:solidFill>
                          <a:latin typeface="Arial" pitchFamily="34" charset="0"/>
                          <a:ea typeface="+mn-ea"/>
                          <a:cs typeface="Arial" pitchFamily="34" charset="0"/>
                        </a:rPr>
                        <a:t>Select OK to submit or Cancel to go back to the previous page</a:t>
                      </a:r>
                    </a:p>
                    <a:p>
                      <a:pPr marL="457200" marR="0" lvl="1" indent="-457200" algn="l" defTabSz="914400" rtl="0" eaLnBrk="1" fontAlgn="auto" latinLnBrk="0" hangingPunct="1">
                        <a:lnSpc>
                          <a:spcPct val="100000"/>
                        </a:lnSpc>
                        <a:spcBef>
                          <a:spcPts val="600"/>
                        </a:spcBef>
                        <a:spcAft>
                          <a:spcPts val="0"/>
                        </a:spcAft>
                        <a:buClrTx/>
                        <a:buSzTx/>
                        <a:buFont typeface="+mj-lt"/>
                        <a:buAutoNum type="arabicPeriod" startAt="14"/>
                        <a:tabLst/>
                        <a:defRPr/>
                      </a:pPr>
                      <a:endParaRPr lang="en-US" sz="1600" b="0" kern="1200" baseline="0" dirty="0" smtClean="0">
                        <a:solidFill>
                          <a:srgbClr val="002060"/>
                        </a:solidFill>
                        <a:latin typeface="Arial" pitchFamily="34" charset="0"/>
                        <a:ea typeface="+mn-ea"/>
                        <a:cs typeface="Arial" pitchFamily="34" charset="0"/>
                      </a:endParaRPr>
                    </a:p>
                    <a:p>
                      <a:pPr marL="457200" marR="0" lvl="1" indent="-457200" algn="l" defTabSz="914400" rtl="0" eaLnBrk="1" fontAlgn="auto" latinLnBrk="0" hangingPunct="1">
                        <a:lnSpc>
                          <a:spcPct val="100000"/>
                        </a:lnSpc>
                        <a:spcBef>
                          <a:spcPts val="600"/>
                        </a:spcBef>
                        <a:spcAft>
                          <a:spcPts val="0"/>
                        </a:spcAft>
                        <a:buClrTx/>
                        <a:buSzTx/>
                        <a:buFont typeface="+mj-lt"/>
                        <a:buAutoNum type="arabicPeriod" startAt="14"/>
                        <a:tabLst/>
                        <a:defRPr/>
                      </a:pPr>
                      <a:endParaRPr lang="en-US" sz="1600" b="0" kern="1200" baseline="0" dirty="0" smtClean="0">
                        <a:solidFill>
                          <a:srgbClr val="002060"/>
                        </a:solidFill>
                        <a:latin typeface="Arial" pitchFamily="34" charset="0"/>
                        <a:ea typeface="+mn-ea"/>
                        <a:cs typeface="Arial" pitchFamily="34" charset="0"/>
                      </a:endParaRPr>
                    </a:p>
                    <a:p>
                      <a:pPr marL="457200" marR="0" lvl="1" indent="-457200" algn="l" defTabSz="914400" rtl="0" eaLnBrk="1" fontAlgn="auto" latinLnBrk="0" hangingPunct="1">
                        <a:lnSpc>
                          <a:spcPct val="100000"/>
                        </a:lnSpc>
                        <a:spcBef>
                          <a:spcPts val="600"/>
                        </a:spcBef>
                        <a:spcAft>
                          <a:spcPts val="0"/>
                        </a:spcAft>
                        <a:buClrTx/>
                        <a:buSzTx/>
                        <a:buFont typeface="+mj-lt"/>
                        <a:buAutoNum type="arabicPeriod" startAt="14"/>
                        <a:tabLst/>
                        <a:defRPr/>
                      </a:pPr>
                      <a:endParaRPr lang="en-US" sz="1600" b="0" kern="1200" baseline="0" dirty="0" smtClean="0">
                        <a:solidFill>
                          <a:srgbClr val="002060"/>
                        </a:solidFill>
                        <a:latin typeface="Arial" pitchFamily="34" charset="0"/>
                        <a:ea typeface="+mn-ea"/>
                        <a:cs typeface="Arial" pitchFamily="34" charset="0"/>
                      </a:endParaRPr>
                    </a:p>
                    <a:p>
                      <a:pPr marL="0" marR="0" lvl="1" indent="0" algn="l" defTabSz="914400" rtl="0" eaLnBrk="1" fontAlgn="auto" latinLnBrk="0" hangingPunct="1">
                        <a:lnSpc>
                          <a:spcPct val="100000"/>
                        </a:lnSpc>
                        <a:spcBef>
                          <a:spcPts val="600"/>
                        </a:spcBef>
                        <a:spcAft>
                          <a:spcPts val="0"/>
                        </a:spcAft>
                        <a:buClrTx/>
                        <a:buSzTx/>
                        <a:buFont typeface="+mj-lt"/>
                        <a:buNone/>
                        <a:tabLst/>
                        <a:defRPr/>
                      </a:pPr>
                      <a:endParaRPr lang="en-US" sz="1600" b="0" kern="1200" baseline="0" dirty="0" smtClean="0">
                        <a:solidFill>
                          <a:srgbClr val="002060"/>
                        </a:solidFill>
                        <a:latin typeface="Arial" pitchFamily="34" charset="0"/>
                        <a:ea typeface="+mn-ea"/>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90443">
                <a:tc>
                  <a:txBody>
                    <a:bodyPr/>
                    <a:lstStyle/>
                    <a:p>
                      <a:pPr marL="398463" marR="0" lvl="1" indent="-398463" algn="l" defTabSz="914400" rtl="0" eaLnBrk="1" fontAlgn="auto" latinLnBrk="0" hangingPunct="1">
                        <a:lnSpc>
                          <a:spcPct val="100000"/>
                        </a:lnSpc>
                        <a:spcBef>
                          <a:spcPts val="600"/>
                        </a:spcBef>
                        <a:spcAft>
                          <a:spcPts val="0"/>
                        </a:spcAft>
                        <a:buClrTx/>
                        <a:buSzTx/>
                        <a:buFontTx/>
                        <a:buNone/>
                        <a:tabLst/>
                        <a:defRPr/>
                      </a:pPr>
                      <a:endParaRPr lang="en-US" sz="1800" b="0" dirty="0">
                        <a:solidFill>
                          <a:srgbClr val="002060"/>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15" name="Text Placeholder 5"/>
          <p:cNvSpPr txBox="1">
            <a:spLocks/>
          </p:cNvSpPr>
          <p:nvPr/>
        </p:nvSpPr>
        <p:spPr>
          <a:xfrm>
            <a:off x="347134" y="6480676"/>
            <a:ext cx="11497733" cy="3773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Office of Financial Affairs				   	            Disbursements &amp; Travel Services Office</a:t>
            </a:r>
          </a:p>
        </p:txBody>
      </p:sp>
      <p:pic>
        <p:nvPicPr>
          <p:cNvPr id="4" name="Picture 3"/>
          <p:cNvPicPr>
            <a:picLocks noChangeAspect="1"/>
          </p:cNvPicPr>
          <p:nvPr/>
        </p:nvPicPr>
        <p:blipFill>
          <a:blip r:embed="rId4"/>
          <a:stretch>
            <a:fillRect/>
          </a:stretch>
        </p:blipFill>
        <p:spPr>
          <a:xfrm>
            <a:off x="4038600" y="1341438"/>
            <a:ext cx="6400800" cy="3008265"/>
          </a:xfrm>
          <a:prstGeom prst="rect">
            <a:avLst/>
          </a:prstGeom>
        </p:spPr>
      </p:pic>
      <p:sp>
        <p:nvSpPr>
          <p:cNvPr id="9" name="TextBox 8"/>
          <p:cNvSpPr txBox="1"/>
          <p:nvPr/>
        </p:nvSpPr>
        <p:spPr>
          <a:xfrm>
            <a:off x="5867400" y="3954991"/>
            <a:ext cx="457200" cy="369332"/>
          </a:xfrm>
          <a:prstGeom prst="rect">
            <a:avLst/>
          </a:prstGeom>
          <a:noFill/>
          <a:ln w="28575">
            <a:solidFill>
              <a:srgbClr val="FF0000"/>
            </a:solidFill>
          </a:ln>
        </p:spPr>
        <p:txBody>
          <a:bodyPr wrap="square" rtlCol="0">
            <a:spAutoFit/>
          </a:bodyPr>
          <a:lstStyle/>
          <a:p>
            <a:r>
              <a:rPr lang="en-US" dirty="0" smtClean="0">
                <a:solidFill>
                  <a:srgbClr val="002060"/>
                </a:solidFill>
                <a:latin typeface="Arial" pitchFamily="34" charset="0"/>
                <a:cs typeface="Arial" pitchFamily="34" charset="0"/>
              </a:rPr>
              <a:t>14</a:t>
            </a:r>
          </a:p>
        </p:txBody>
      </p:sp>
      <p:pic>
        <p:nvPicPr>
          <p:cNvPr id="6" name="Picture 5"/>
          <p:cNvPicPr>
            <a:picLocks noChangeAspect="1"/>
          </p:cNvPicPr>
          <p:nvPr/>
        </p:nvPicPr>
        <p:blipFill>
          <a:blip r:embed="rId5"/>
          <a:stretch>
            <a:fillRect/>
          </a:stretch>
        </p:blipFill>
        <p:spPr>
          <a:xfrm>
            <a:off x="7086600" y="3977921"/>
            <a:ext cx="4391025" cy="1962150"/>
          </a:xfrm>
          <a:prstGeom prst="rect">
            <a:avLst/>
          </a:prstGeom>
        </p:spPr>
      </p:pic>
      <p:sp>
        <p:nvSpPr>
          <p:cNvPr id="13" name="TextBox 12"/>
          <p:cNvSpPr txBox="1"/>
          <p:nvPr/>
        </p:nvSpPr>
        <p:spPr>
          <a:xfrm>
            <a:off x="8763000" y="5486400"/>
            <a:ext cx="457200" cy="369332"/>
          </a:xfrm>
          <a:prstGeom prst="rect">
            <a:avLst/>
          </a:prstGeom>
          <a:noFill/>
          <a:ln w="28575">
            <a:solidFill>
              <a:srgbClr val="FF0000"/>
            </a:solidFill>
          </a:ln>
        </p:spPr>
        <p:txBody>
          <a:bodyPr wrap="square" rtlCol="0">
            <a:spAutoFit/>
          </a:bodyPr>
          <a:lstStyle/>
          <a:p>
            <a:r>
              <a:rPr lang="en-US" dirty="0" smtClean="0">
                <a:solidFill>
                  <a:srgbClr val="002060"/>
                </a:solidFill>
                <a:latin typeface="Arial" pitchFamily="34" charset="0"/>
                <a:cs typeface="Arial" pitchFamily="34" charset="0"/>
              </a:rPr>
              <a:t>15</a:t>
            </a:r>
          </a:p>
        </p:txBody>
      </p:sp>
    </p:spTree>
    <p:custDataLst>
      <p:tags r:id="rId1"/>
    </p:custDataLst>
    <p:extLst>
      <p:ext uri="{BB962C8B-B14F-4D97-AF65-F5344CB8AC3E}">
        <p14:creationId xmlns:p14="http://schemas.microsoft.com/office/powerpoint/2010/main" val="791948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4114800" y="1341438"/>
            <a:ext cx="7610475" cy="4847999"/>
          </a:xfrm>
          <a:prstGeom prst="rect">
            <a:avLst/>
          </a:prstGeom>
        </p:spPr>
      </p:pic>
      <p:sp>
        <p:nvSpPr>
          <p:cNvPr id="2" name="Title 1"/>
          <p:cNvSpPr>
            <a:spLocks noGrp="1"/>
          </p:cNvSpPr>
          <p:nvPr>
            <p:ph type="title"/>
          </p:nvPr>
        </p:nvSpPr>
        <p:spPr>
          <a:xfrm>
            <a:off x="2133600" y="685800"/>
            <a:ext cx="8229600" cy="1112838"/>
          </a:xfrm>
        </p:spPr>
        <p:txBody>
          <a:bodyPr/>
          <a:lstStyle/>
          <a:p>
            <a:r>
              <a:rPr lang="en-US" altLang="zh-CN" sz="4000" dirty="0" smtClean="0">
                <a:solidFill>
                  <a:schemeClr val="tx1"/>
                </a:solidFill>
                <a:ea typeface="宋体" charset="-122"/>
              </a:rPr>
              <a:t>Create an Advance Request (cont’d)</a:t>
            </a:r>
            <a:endParaRPr lang="en-US" altLang="zh-CN" sz="4000" dirty="0">
              <a:solidFill>
                <a:schemeClr val="tx1"/>
              </a:solidFill>
              <a:ea typeface="宋体" charset="-122"/>
            </a:endParaRPr>
          </a:p>
        </p:txBody>
      </p:sp>
      <p:sp>
        <p:nvSpPr>
          <p:cNvPr id="3" name="Slide Number Placeholder 2"/>
          <p:cNvSpPr>
            <a:spLocks noGrp="1"/>
          </p:cNvSpPr>
          <p:nvPr>
            <p:ph type="sldNum" sz="quarter" idx="12"/>
          </p:nvPr>
        </p:nvSpPr>
        <p:spPr/>
        <p:txBody>
          <a:bodyPr/>
          <a:lstStyle/>
          <a:p>
            <a:fld id="{0C530F81-4EC3-421B-AB04-CABC2D3EF78B}" type="slidenum">
              <a:rPr lang="en-US" smtClean="0"/>
              <a:pPr/>
              <a:t>44</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810093112"/>
              </p:ext>
            </p:extLst>
          </p:nvPr>
        </p:nvGraphicFramePr>
        <p:xfrm>
          <a:off x="317627" y="1341438"/>
          <a:ext cx="3695532" cy="4847999"/>
        </p:xfrm>
        <a:graphic>
          <a:graphicData uri="http://schemas.openxmlformats.org/drawingml/2006/table">
            <a:tbl>
              <a:tblPr firstRow="1" bandRow="1">
                <a:tableStyleId>{5C22544A-7EE6-4342-B048-85BDC9FD1C3A}</a:tableStyleId>
              </a:tblPr>
              <a:tblGrid>
                <a:gridCol w="3695532">
                  <a:extLst>
                    <a:ext uri="{9D8B030D-6E8A-4147-A177-3AD203B41FA5}">
                      <a16:colId xmlns:a16="http://schemas.microsoft.com/office/drawing/2014/main" val="20000"/>
                    </a:ext>
                  </a:extLst>
                </a:gridCol>
              </a:tblGrid>
              <a:tr h="4457556">
                <a:tc>
                  <a:txBody>
                    <a:bodyPr/>
                    <a:lstStyle/>
                    <a:p>
                      <a:pPr marL="0" marR="0" lvl="1" indent="0" algn="l" defTabSz="914400" rtl="0" eaLnBrk="1" fontAlgn="auto" latinLnBrk="0" hangingPunct="1">
                        <a:lnSpc>
                          <a:spcPct val="100000"/>
                        </a:lnSpc>
                        <a:spcBef>
                          <a:spcPts val="600"/>
                        </a:spcBef>
                        <a:spcAft>
                          <a:spcPts val="0"/>
                        </a:spcAft>
                        <a:buClrTx/>
                        <a:buSzTx/>
                        <a:buFontTx/>
                        <a:buNone/>
                        <a:tabLst/>
                        <a:defRPr/>
                      </a:pPr>
                      <a:endParaRPr lang="en-US" sz="700" b="0" kern="1200" baseline="0" dirty="0" smtClean="0">
                        <a:solidFill>
                          <a:srgbClr val="002060"/>
                        </a:solidFill>
                        <a:latin typeface="Arial" pitchFamily="34" charset="0"/>
                        <a:ea typeface="+mn-ea"/>
                        <a:cs typeface="Arial" pitchFamily="34" charset="0"/>
                      </a:endParaRPr>
                    </a:p>
                    <a:p>
                      <a:pPr marL="342900" marR="0" lvl="1" indent="-342900" algn="l" defTabSz="914400" rtl="0" eaLnBrk="1" fontAlgn="auto" latinLnBrk="0" hangingPunct="1">
                        <a:lnSpc>
                          <a:spcPct val="100000"/>
                        </a:lnSpc>
                        <a:spcBef>
                          <a:spcPts val="600"/>
                        </a:spcBef>
                        <a:spcAft>
                          <a:spcPts val="0"/>
                        </a:spcAft>
                        <a:buClrTx/>
                        <a:buSzTx/>
                        <a:buFont typeface="+mj-lt"/>
                        <a:buAutoNum type="arabicPeriod" startAt="16"/>
                        <a:tabLst/>
                        <a:defRPr/>
                      </a:pPr>
                      <a:r>
                        <a:rPr lang="en-US" sz="1600" b="0" kern="1200" baseline="0" dirty="0" smtClean="0">
                          <a:solidFill>
                            <a:srgbClr val="002060"/>
                          </a:solidFill>
                          <a:latin typeface="Arial" pitchFamily="34" charset="0"/>
                          <a:ea typeface="+mn-ea"/>
                          <a:cs typeface="Arial" pitchFamily="34" charset="0"/>
                        </a:rPr>
                        <a:t>The Cash Advance has been submitted and issued a </a:t>
                      </a:r>
                      <a:r>
                        <a:rPr lang="en-US" sz="1600" b="1" kern="1200" baseline="0" dirty="0" smtClean="0">
                          <a:solidFill>
                            <a:srgbClr val="002060"/>
                          </a:solidFill>
                          <a:latin typeface="Arial" pitchFamily="34" charset="0"/>
                          <a:ea typeface="+mn-ea"/>
                          <a:cs typeface="Arial" pitchFamily="34" charset="0"/>
                        </a:rPr>
                        <a:t>Report </a:t>
                      </a:r>
                      <a:r>
                        <a:rPr lang="en-US" sz="1600" b="0" kern="1200" baseline="0" dirty="0" smtClean="0">
                          <a:solidFill>
                            <a:srgbClr val="002060"/>
                          </a:solidFill>
                          <a:latin typeface="Arial" pitchFamily="34" charset="0"/>
                          <a:ea typeface="+mn-ea"/>
                          <a:cs typeface="Arial" pitchFamily="34" charset="0"/>
                        </a:rPr>
                        <a:t>number</a:t>
                      </a:r>
                    </a:p>
                    <a:p>
                      <a:pPr marL="0" marR="0" lvl="1" indent="0" algn="l" defTabSz="914400" rtl="0" eaLnBrk="1" fontAlgn="auto" latinLnBrk="0" hangingPunct="1">
                        <a:lnSpc>
                          <a:spcPct val="100000"/>
                        </a:lnSpc>
                        <a:spcBef>
                          <a:spcPts val="600"/>
                        </a:spcBef>
                        <a:spcAft>
                          <a:spcPts val="0"/>
                        </a:spcAft>
                        <a:buClrTx/>
                        <a:buSzTx/>
                        <a:buFont typeface="+mj-lt"/>
                        <a:buNone/>
                        <a:tabLst/>
                        <a:defRPr/>
                      </a:pPr>
                      <a:endParaRPr lang="en-US" sz="1600" b="0" kern="1200" baseline="0" dirty="0" smtClean="0">
                        <a:solidFill>
                          <a:srgbClr val="002060"/>
                        </a:solidFill>
                        <a:latin typeface="Arial" pitchFamily="34" charset="0"/>
                        <a:ea typeface="+mn-ea"/>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90443">
                <a:tc>
                  <a:txBody>
                    <a:bodyPr/>
                    <a:lstStyle/>
                    <a:p>
                      <a:pPr marL="398463" marR="0" lvl="1" indent="-398463" algn="l" defTabSz="914400" rtl="0" eaLnBrk="1" fontAlgn="auto" latinLnBrk="0" hangingPunct="1">
                        <a:lnSpc>
                          <a:spcPct val="100000"/>
                        </a:lnSpc>
                        <a:spcBef>
                          <a:spcPts val="600"/>
                        </a:spcBef>
                        <a:spcAft>
                          <a:spcPts val="0"/>
                        </a:spcAft>
                        <a:buClrTx/>
                        <a:buSzTx/>
                        <a:buFontTx/>
                        <a:buNone/>
                        <a:tabLst/>
                        <a:defRPr/>
                      </a:pPr>
                      <a:endParaRPr lang="en-US" sz="1800" b="0" dirty="0">
                        <a:solidFill>
                          <a:srgbClr val="002060"/>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15" name="Text Placeholder 5"/>
          <p:cNvSpPr txBox="1">
            <a:spLocks/>
          </p:cNvSpPr>
          <p:nvPr/>
        </p:nvSpPr>
        <p:spPr>
          <a:xfrm>
            <a:off x="347134" y="6480676"/>
            <a:ext cx="11497733" cy="3773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Office of Financial Affairs				   	            Disbursements &amp; Travel Services Office</a:t>
            </a:r>
          </a:p>
        </p:txBody>
      </p:sp>
      <p:sp>
        <p:nvSpPr>
          <p:cNvPr id="9" name="TextBox 8"/>
          <p:cNvSpPr txBox="1"/>
          <p:nvPr/>
        </p:nvSpPr>
        <p:spPr>
          <a:xfrm>
            <a:off x="8153400" y="1957501"/>
            <a:ext cx="457200" cy="369332"/>
          </a:xfrm>
          <a:prstGeom prst="rect">
            <a:avLst/>
          </a:prstGeom>
          <a:noFill/>
          <a:ln w="28575">
            <a:solidFill>
              <a:srgbClr val="FF0000"/>
            </a:solidFill>
          </a:ln>
        </p:spPr>
        <p:txBody>
          <a:bodyPr wrap="square" rtlCol="0">
            <a:spAutoFit/>
          </a:bodyPr>
          <a:lstStyle/>
          <a:p>
            <a:r>
              <a:rPr lang="en-US" dirty="0" smtClean="0">
                <a:solidFill>
                  <a:srgbClr val="002060"/>
                </a:solidFill>
                <a:latin typeface="Arial" pitchFamily="34" charset="0"/>
                <a:cs typeface="Arial" pitchFamily="34" charset="0"/>
              </a:rPr>
              <a:t>16</a:t>
            </a:r>
          </a:p>
        </p:txBody>
      </p:sp>
    </p:spTree>
    <p:custDataLst>
      <p:tags r:id="rId1"/>
    </p:custDataLst>
    <p:extLst>
      <p:ext uri="{BB962C8B-B14F-4D97-AF65-F5344CB8AC3E}">
        <p14:creationId xmlns:p14="http://schemas.microsoft.com/office/powerpoint/2010/main" val="1197817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15962"/>
            <a:ext cx="10972800" cy="1112838"/>
          </a:xfrm>
        </p:spPr>
        <p:txBody>
          <a:bodyPr/>
          <a:lstStyle/>
          <a:p>
            <a:pPr algn="ctr"/>
            <a:r>
              <a:rPr lang="en-US" dirty="0" smtClean="0">
                <a:solidFill>
                  <a:schemeClr val="tx1"/>
                </a:solidFill>
              </a:rPr>
              <a:t>Access Methods to Certify/Approve a Cash Advance</a:t>
            </a:r>
            <a:endParaRPr lang="en-US" dirty="0">
              <a:solidFill>
                <a:schemeClr val="tx1"/>
              </a:solidFill>
            </a:endParaRPr>
          </a:p>
        </p:txBody>
      </p:sp>
      <p:sp>
        <p:nvSpPr>
          <p:cNvPr id="3" name="Content Placeholder 2"/>
          <p:cNvSpPr>
            <a:spLocks noGrp="1"/>
          </p:cNvSpPr>
          <p:nvPr>
            <p:ph idx="1"/>
          </p:nvPr>
        </p:nvSpPr>
        <p:spPr>
          <a:xfrm>
            <a:off x="617838" y="2122780"/>
            <a:ext cx="10972800" cy="4525963"/>
          </a:xfrm>
        </p:spPr>
        <p:txBody>
          <a:bodyPr>
            <a:normAutofit/>
          </a:bodyPr>
          <a:lstStyle/>
          <a:p>
            <a:r>
              <a:rPr lang="en-US" dirty="0" smtClean="0">
                <a:solidFill>
                  <a:schemeClr val="tx1"/>
                </a:solidFill>
              </a:rPr>
              <a:t>Creator </a:t>
            </a:r>
            <a:r>
              <a:rPr lang="en-US" i="1" dirty="0" smtClean="0">
                <a:solidFill>
                  <a:schemeClr val="tx1"/>
                </a:solidFill>
              </a:rPr>
              <a:t>submits</a:t>
            </a:r>
            <a:r>
              <a:rPr lang="en-US" dirty="0" smtClean="0">
                <a:solidFill>
                  <a:schemeClr val="tx1"/>
                </a:solidFill>
              </a:rPr>
              <a:t> CA into workflow</a:t>
            </a:r>
          </a:p>
          <a:p>
            <a:pPr lvl="1"/>
            <a:r>
              <a:rPr lang="en-US" dirty="0" smtClean="0">
                <a:solidFill>
                  <a:schemeClr val="tx1"/>
                </a:solidFill>
              </a:rPr>
              <a:t>Employee and approver will receive an e-notification stating that the CA requires immediate action</a:t>
            </a:r>
          </a:p>
          <a:p>
            <a:pPr lvl="1"/>
            <a:r>
              <a:rPr lang="en-US" dirty="0" smtClean="0">
                <a:solidFill>
                  <a:schemeClr val="tx1"/>
                </a:solidFill>
              </a:rPr>
              <a:t>E-notifications are PeopleSoft generated</a:t>
            </a:r>
          </a:p>
          <a:p>
            <a:pPr lvl="1"/>
            <a:r>
              <a:rPr lang="en-US" dirty="0" smtClean="0">
                <a:solidFill>
                  <a:schemeClr val="tx1"/>
                </a:solidFill>
              </a:rPr>
              <a:t>The employee </a:t>
            </a:r>
            <a:r>
              <a:rPr lang="en-US" b="1" u="sng" dirty="0" smtClean="0">
                <a:solidFill>
                  <a:schemeClr val="tx1"/>
                </a:solidFill>
              </a:rPr>
              <a:t>must</a:t>
            </a:r>
            <a:r>
              <a:rPr lang="en-US" dirty="0" smtClean="0">
                <a:solidFill>
                  <a:schemeClr val="tx1"/>
                </a:solidFill>
              </a:rPr>
              <a:t> certify CA in PS</a:t>
            </a:r>
          </a:p>
          <a:p>
            <a:pPr lvl="1"/>
            <a:r>
              <a:rPr lang="en-US" dirty="0" smtClean="0">
                <a:solidFill>
                  <a:schemeClr val="tx1"/>
                </a:solidFill>
              </a:rPr>
              <a:t>Access to certification can be done by either method:</a:t>
            </a:r>
          </a:p>
          <a:p>
            <a:pPr lvl="2"/>
            <a:r>
              <a:rPr lang="en-US" dirty="0" smtClean="0">
                <a:solidFill>
                  <a:schemeClr val="tx1"/>
                </a:solidFill>
                <a:latin typeface="+mj-lt"/>
              </a:rPr>
              <a:t>Direct access link included in e-notification (recommended)</a:t>
            </a:r>
          </a:p>
          <a:p>
            <a:pPr lvl="2"/>
            <a:r>
              <a:rPr lang="en-US" dirty="0" smtClean="0">
                <a:solidFill>
                  <a:schemeClr val="tx1"/>
                </a:solidFill>
                <a:latin typeface="+mj-lt"/>
              </a:rPr>
              <a:t>Use Worklist </a:t>
            </a:r>
          </a:p>
          <a:p>
            <a:pPr lvl="2"/>
            <a:endParaRPr lang="en-US" dirty="0">
              <a:solidFill>
                <a:schemeClr val="tx1"/>
              </a:solidFill>
              <a:latin typeface="+mj-lt"/>
            </a:endParaRPr>
          </a:p>
          <a:p>
            <a:pPr lvl="2"/>
            <a:endParaRPr lang="en-US" dirty="0" smtClean="0">
              <a:solidFill>
                <a:schemeClr val="tx1"/>
              </a:solidFill>
              <a:latin typeface="+mj-lt"/>
            </a:endParaRPr>
          </a:p>
          <a:p>
            <a:pPr marL="0" indent="0">
              <a:buNone/>
            </a:pPr>
            <a:r>
              <a:rPr lang="en-US" sz="2400" b="1" i="1" dirty="0" smtClean="0">
                <a:solidFill>
                  <a:schemeClr val="tx1"/>
                </a:solidFill>
              </a:rPr>
              <a:t>Note:</a:t>
            </a:r>
            <a:r>
              <a:rPr lang="en-US" sz="2400" i="1" dirty="0" smtClean="0">
                <a:solidFill>
                  <a:schemeClr val="tx1"/>
                </a:solidFill>
              </a:rPr>
              <a:t> Both methods require individual logging into PS</a:t>
            </a:r>
          </a:p>
        </p:txBody>
      </p:sp>
      <p:sp>
        <p:nvSpPr>
          <p:cNvPr id="4" name="Slide Number Placeholder 3"/>
          <p:cNvSpPr>
            <a:spLocks noGrp="1"/>
          </p:cNvSpPr>
          <p:nvPr>
            <p:ph type="sldNum" sz="quarter" idx="12"/>
          </p:nvPr>
        </p:nvSpPr>
        <p:spPr/>
        <p:txBody>
          <a:bodyPr/>
          <a:lstStyle/>
          <a:p>
            <a:fld id="{0C530F81-4EC3-421B-AB04-CABC2D3EF78B}" type="slidenum">
              <a:rPr lang="en-US" smtClean="0"/>
              <a:pPr/>
              <a:t>45</a:t>
            </a:fld>
            <a:endParaRPr lang="en-US" dirty="0"/>
          </a:p>
        </p:txBody>
      </p:sp>
      <p:sp>
        <p:nvSpPr>
          <p:cNvPr id="6" name="Text Placeholder 5"/>
          <p:cNvSpPr txBox="1">
            <a:spLocks/>
          </p:cNvSpPr>
          <p:nvPr/>
        </p:nvSpPr>
        <p:spPr>
          <a:xfrm>
            <a:off x="347134" y="6480676"/>
            <a:ext cx="11497733" cy="3773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Office of Financial Affairs				   	            Disbursements &amp; Travel Services Office</a:t>
            </a:r>
          </a:p>
        </p:txBody>
      </p:sp>
    </p:spTree>
    <p:custDataLst>
      <p:tags r:id="rId1"/>
    </p:custDataLst>
    <p:extLst>
      <p:ext uri="{BB962C8B-B14F-4D97-AF65-F5344CB8AC3E}">
        <p14:creationId xmlns:p14="http://schemas.microsoft.com/office/powerpoint/2010/main" val="204739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15962"/>
            <a:ext cx="10972800" cy="1112838"/>
          </a:xfrm>
        </p:spPr>
        <p:txBody>
          <a:bodyPr>
            <a:normAutofit fontScale="90000"/>
          </a:bodyPr>
          <a:lstStyle/>
          <a:p>
            <a:pPr algn="ctr"/>
            <a:r>
              <a:rPr lang="en-US" dirty="0" smtClean="0">
                <a:solidFill>
                  <a:schemeClr val="tx1"/>
                </a:solidFill>
              </a:rPr>
              <a:t>Direct E-Notification Access (Recommended)</a:t>
            </a:r>
            <a:br>
              <a:rPr lang="en-US" dirty="0" smtClean="0">
                <a:solidFill>
                  <a:schemeClr val="tx1"/>
                </a:solidFill>
              </a:rPr>
            </a:br>
            <a:endParaRPr lang="en-US" dirty="0">
              <a:solidFill>
                <a:srgbClr val="FF0000"/>
              </a:solidFill>
            </a:endParaRPr>
          </a:p>
        </p:txBody>
      </p:sp>
      <p:sp>
        <p:nvSpPr>
          <p:cNvPr id="3" name="Content Placeholder 2"/>
          <p:cNvSpPr>
            <a:spLocks noGrp="1"/>
          </p:cNvSpPr>
          <p:nvPr>
            <p:ph idx="1"/>
          </p:nvPr>
        </p:nvSpPr>
        <p:spPr>
          <a:xfrm>
            <a:off x="609600" y="1447800"/>
            <a:ext cx="10972800" cy="4983163"/>
          </a:xfrm>
        </p:spPr>
        <p:txBody>
          <a:bodyPr/>
          <a:lstStyle/>
          <a:p>
            <a:pPr marL="0" indent="0" algn="ctr">
              <a:buNone/>
            </a:pPr>
            <a:r>
              <a:rPr lang="en-US" sz="2000" dirty="0" smtClean="0">
                <a:solidFill>
                  <a:schemeClr val="tx1"/>
                </a:solidFill>
              </a:rPr>
              <a:t>   Direct Access Link included on E-notification; </a:t>
            </a:r>
          </a:p>
          <a:p>
            <a:pPr marL="0" indent="0" algn="ctr">
              <a:buNone/>
            </a:pPr>
            <a:r>
              <a:rPr lang="en-US" sz="2000" dirty="0">
                <a:solidFill>
                  <a:schemeClr val="tx1"/>
                </a:solidFill>
              </a:rPr>
              <a:t> </a:t>
            </a:r>
            <a:r>
              <a:rPr lang="en-US" sz="2000" dirty="0" smtClean="0">
                <a:solidFill>
                  <a:schemeClr val="tx1"/>
                </a:solidFill>
              </a:rPr>
              <a:t>  Email sent from PeopleSoft</a:t>
            </a:r>
          </a:p>
          <a:p>
            <a:pPr marL="0" indent="0" algn="ctr">
              <a:buNone/>
            </a:pPr>
            <a:endParaRPr lang="en-US" sz="2000" dirty="0">
              <a:solidFill>
                <a:schemeClr val="tx1"/>
              </a:solidFill>
            </a:endParaRPr>
          </a:p>
        </p:txBody>
      </p:sp>
      <p:sp>
        <p:nvSpPr>
          <p:cNvPr id="4" name="Slide Number Placeholder 3"/>
          <p:cNvSpPr>
            <a:spLocks noGrp="1"/>
          </p:cNvSpPr>
          <p:nvPr>
            <p:ph type="sldNum" sz="quarter" idx="12"/>
          </p:nvPr>
        </p:nvSpPr>
        <p:spPr/>
        <p:txBody>
          <a:bodyPr/>
          <a:lstStyle/>
          <a:p>
            <a:fld id="{0C530F81-4EC3-421B-AB04-CABC2D3EF78B}" type="slidenum">
              <a:rPr lang="en-US" smtClean="0"/>
              <a:pPr/>
              <a:t>46</a:t>
            </a:fld>
            <a:endParaRPr lang="en-US" dirty="0"/>
          </a:p>
        </p:txBody>
      </p:sp>
      <p:sp>
        <p:nvSpPr>
          <p:cNvPr id="7" name="Text Placeholder 5"/>
          <p:cNvSpPr txBox="1">
            <a:spLocks/>
          </p:cNvSpPr>
          <p:nvPr/>
        </p:nvSpPr>
        <p:spPr>
          <a:xfrm>
            <a:off x="347134" y="6480676"/>
            <a:ext cx="11497733" cy="3773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Office of Financial Affairs				   	            Disbursements &amp; Travel Services Office</a:t>
            </a:r>
          </a:p>
        </p:txBody>
      </p:sp>
      <p:pic>
        <p:nvPicPr>
          <p:cNvPr id="6" name="Picture 5"/>
          <p:cNvPicPr>
            <a:picLocks noChangeAspect="1"/>
          </p:cNvPicPr>
          <p:nvPr/>
        </p:nvPicPr>
        <p:blipFill>
          <a:blip r:embed="rId3"/>
          <a:stretch>
            <a:fillRect/>
          </a:stretch>
        </p:blipFill>
        <p:spPr>
          <a:xfrm>
            <a:off x="1866900" y="2286000"/>
            <a:ext cx="8458200" cy="3922994"/>
          </a:xfrm>
          <a:prstGeom prst="rect">
            <a:avLst/>
          </a:prstGeom>
        </p:spPr>
      </p:pic>
      <p:sp>
        <p:nvSpPr>
          <p:cNvPr id="9" name="TextBox 8"/>
          <p:cNvSpPr txBox="1"/>
          <p:nvPr/>
        </p:nvSpPr>
        <p:spPr>
          <a:xfrm>
            <a:off x="6705600" y="5257800"/>
            <a:ext cx="457200" cy="369332"/>
          </a:xfrm>
          <a:prstGeom prst="rect">
            <a:avLst/>
          </a:prstGeom>
          <a:noFill/>
          <a:ln w="28575">
            <a:solidFill>
              <a:srgbClr val="FF0000"/>
            </a:solidFill>
          </a:ln>
        </p:spPr>
        <p:txBody>
          <a:bodyPr wrap="square" rtlCol="0">
            <a:spAutoFit/>
          </a:bodyPr>
          <a:lstStyle/>
          <a:p>
            <a:r>
              <a:rPr lang="en-US" dirty="0" smtClean="0">
                <a:solidFill>
                  <a:srgbClr val="002060"/>
                </a:solidFill>
                <a:latin typeface="Arial" pitchFamily="34" charset="0"/>
                <a:cs typeface="Arial" pitchFamily="34" charset="0"/>
              </a:rPr>
              <a:t>1</a:t>
            </a:r>
          </a:p>
        </p:txBody>
      </p:sp>
    </p:spTree>
    <p:custDataLst>
      <p:tags r:id="rId1"/>
    </p:custDataLst>
    <p:extLst>
      <p:ext uri="{BB962C8B-B14F-4D97-AF65-F5344CB8AC3E}">
        <p14:creationId xmlns:p14="http://schemas.microsoft.com/office/powerpoint/2010/main" val="398476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729" y="563562"/>
            <a:ext cx="10972800" cy="1112838"/>
          </a:xfrm>
        </p:spPr>
        <p:txBody>
          <a:bodyPr>
            <a:normAutofit/>
          </a:bodyPr>
          <a:lstStyle/>
          <a:p>
            <a:pPr algn="ctr"/>
            <a:r>
              <a:rPr lang="en-US" dirty="0" smtClean="0">
                <a:solidFill>
                  <a:schemeClr val="tx1"/>
                </a:solidFill>
              </a:rPr>
              <a:t>Home/Employee Self Service Page access</a:t>
            </a:r>
            <a:endParaRPr lang="en-US" dirty="0">
              <a:solidFill>
                <a:srgbClr val="FF0000"/>
              </a:solidFill>
            </a:endParaRPr>
          </a:p>
        </p:txBody>
      </p:sp>
      <p:sp>
        <p:nvSpPr>
          <p:cNvPr id="5" name="Content Placeholder 4"/>
          <p:cNvSpPr>
            <a:spLocks noGrp="1"/>
          </p:cNvSpPr>
          <p:nvPr>
            <p:ph idx="1"/>
          </p:nvPr>
        </p:nvSpPr>
        <p:spPr>
          <a:xfrm>
            <a:off x="347133" y="1347019"/>
            <a:ext cx="11477235" cy="4334124"/>
          </a:xfrm>
        </p:spPr>
        <p:txBody>
          <a:bodyPr/>
          <a:lstStyle/>
          <a:p>
            <a:pPr marL="0" indent="0">
              <a:buNone/>
            </a:pPr>
            <a:r>
              <a:rPr lang="en-US" sz="2400" dirty="0" smtClean="0">
                <a:solidFill>
                  <a:schemeClr val="tx1"/>
                </a:solidFill>
              </a:rPr>
              <a:t>2. Select Financials Approvals from the Home / Employee Self Service page</a:t>
            </a:r>
            <a:endParaRPr lang="en-US" sz="2000" dirty="0" smtClean="0">
              <a:solidFill>
                <a:schemeClr val="tx1"/>
              </a:solidFill>
            </a:endParaRPr>
          </a:p>
        </p:txBody>
      </p:sp>
      <p:sp>
        <p:nvSpPr>
          <p:cNvPr id="4" name="Slide Number Placeholder 3"/>
          <p:cNvSpPr>
            <a:spLocks noGrp="1"/>
          </p:cNvSpPr>
          <p:nvPr>
            <p:ph type="sldNum" sz="quarter" idx="12"/>
          </p:nvPr>
        </p:nvSpPr>
        <p:spPr/>
        <p:txBody>
          <a:bodyPr/>
          <a:lstStyle/>
          <a:p>
            <a:fld id="{0C530F81-4EC3-421B-AB04-CABC2D3EF78B}" type="slidenum">
              <a:rPr lang="en-US" smtClean="0"/>
              <a:pPr/>
              <a:t>47</a:t>
            </a:fld>
            <a:endParaRPr lang="en-US" dirty="0"/>
          </a:p>
        </p:txBody>
      </p:sp>
      <p:sp>
        <p:nvSpPr>
          <p:cNvPr id="10" name="Text Placeholder 5"/>
          <p:cNvSpPr txBox="1">
            <a:spLocks/>
          </p:cNvSpPr>
          <p:nvPr/>
        </p:nvSpPr>
        <p:spPr>
          <a:xfrm>
            <a:off x="347134" y="6480676"/>
            <a:ext cx="11497733" cy="3773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Office of Financial Affairs				   	            Disbursements &amp; Travel Services Office</a:t>
            </a:r>
          </a:p>
        </p:txBody>
      </p:sp>
      <p:pic>
        <p:nvPicPr>
          <p:cNvPr id="6" name="Picture 5"/>
          <p:cNvPicPr>
            <a:picLocks noChangeAspect="1"/>
          </p:cNvPicPr>
          <p:nvPr/>
        </p:nvPicPr>
        <p:blipFill>
          <a:blip r:embed="rId3"/>
          <a:stretch>
            <a:fillRect/>
          </a:stretch>
        </p:blipFill>
        <p:spPr>
          <a:xfrm>
            <a:off x="2428150" y="1905000"/>
            <a:ext cx="7315200" cy="4309070"/>
          </a:xfrm>
          <a:prstGeom prst="rect">
            <a:avLst/>
          </a:prstGeom>
        </p:spPr>
      </p:pic>
      <p:sp>
        <p:nvSpPr>
          <p:cNvPr id="9" name="Rectangle 8"/>
          <p:cNvSpPr/>
          <p:nvPr/>
        </p:nvSpPr>
        <p:spPr>
          <a:xfrm>
            <a:off x="7315200" y="2313743"/>
            <a:ext cx="2428150" cy="195345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2819400" y="2057400"/>
            <a:ext cx="2209800" cy="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081169" y="2590800"/>
            <a:ext cx="457200" cy="369332"/>
          </a:xfrm>
          <a:prstGeom prst="rect">
            <a:avLst/>
          </a:prstGeom>
          <a:noFill/>
          <a:ln w="28575">
            <a:solidFill>
              <a:srgbClr val="FF0000"/>
            </a:solidFill>
          </a:ln>
        </p:spPr>
        <p:txBody>
          <a:bodyPr wrap="square" rtlCol="0">
            <a:spAutoFit/>
          </a:bodyPr>
          <a:lstStyle/>
          <a:p>
            <a:r>
              <a:rPr lang="en-US" dirty="0">
                <a:solidFill>
                  <a:srgbClr val="002060"/>
                </a:solidFill>
                <a:latin typeface="Arial" pitchFamily="34" charset="0"/>
                <a:cs typeface="Arial" pitchFamily="34" charset="0"/>
              </a:rPr>
              <a:t>2</a:t>
            </a:r>
            <a:endParaRPr lang="en-US" dirty="0" smtClean="0">
              <a:solidFill>
                <a:srgbClr val="002060"/>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203796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r="73987"/>
          <a:stretch/>
        </p:blipFill>
        <p:spPr>
          <a:xfrm>
            <a:off x="375709" y="2716362"/>
            <a:ext cx="2971799" cy="3179984"/>
          </a:xfrm>
          <a:prstGeom prst="rect">
            <a:avLst/>
          </a:prstGeom>
        </p:spPr>
      </p:pic>
      <p:sp>
        <p:nvSpPr>
          <p:cNvPr id="2" name="Title 1"/>
          <p:cNvSpPr>
            <a:spLocks noGrp="1"/>
          </p:cNvSpPr>
          <p:nvPr>
            <p:ph type="title"/>
          </p:nvPr>
        </p:nvSpPr>
        <p:spPr>
          <a:xfrm>
            <a:off x="603729" y="563562"/>
            <a:ext cx="10972800" cy="1112838"/>
          </a:xfrm>
        </p:spPr>
        <p:txBody>
          <a:bodyPr>
            <a:normAutofit/>
          </a:bodyPr>
          <a:lstStyle/>
          <a:p>
            <a:pPr algn="ctr"/>
            <a:r>
              <a:rPr lang="en-US" dirty="0" smtClean="0">
                <a:solidFill>
                  <a:schemeClr val="tx1"/>
                </a:solidFill>
              </a:rPr>
              <a:t>Home Page access</a:t>
            </a:r>
            <a:endParaRPr lang="en-US" dirty="0">
              <a:solidFill>
                <a:srgbClr val="FF0000"/>
              </a:solidFill>
            </a:endParaRPr>
          </a:p>
        </p:txBody>
      </p:sp>
      <p:sp>
        <p:nvSpPr>
          <p:cNvPr id="5" name="Content Placeholder 4"/>
          <p:cNvSpPr>
            <a:spLocks noGrp="1"/>
          </p:cNvSpPr>
          <p:nvPr>
            <p:ph idx="1"/>
          </p:nvPr>
        </p:nvSpPr>
        <p:spPr>
          <a:xfrm>
            <a:off x="347133" y="1347019"/>
            <a:ext cx="3076575" cy="4334124"/>
          </a:xfrm>
        </p:spPr>
        <p:txBody>
          <a:bodyPr/>
          <a:lstStyle/>
          <a:p>
            <a:pPr marL="0" indent="0">
              <a:buNone/>
            </a:pPr>
            <a:r>
              <a:rPr lang="en-US" sz="2400" dirty="0" smtClean="0">
                <a:solidFill>
                  <a:schemeClr val="tx1"/>
                </a:solidFill>
              </a:rPr>
              <a:t>3. Identify the transaction type: under </a:t>
            </a:r>
            <a:r>
              <a:rPr lang="en-US" sz="2400" b="1" dirty="0" smtClean="0">
                <a:solidFill>
                  <a:schemeClr val="tx1"/>
                </a:solidFill>
              </a:rPr>
              <a:t>View By </a:t>
            </a:r>
            <a:r>
              <a:rPr lang="en-US" sz="2400" dirty="0" smtClean="0">
                <a:solidFill>
                  <a:schemeClr val="tx1"/>
                </a:solidFill>
              </a:rPr>
              <a:t>column. </a:t>
            </a:r>
          </a:p>
          <a:p>
            <a:endParaRPr lang="en-US" sz="2000" dirty="0" smtClean="0">
              <a:solidFill>
                <a:schemeClr val="tx1"/>
              </a:solidFill>
            </a:endParaRPr>
          </a:p>
          <a:p>
            <a:endParaRPr lang="en-US" sz="2000" dirty="0">
              <a:solidFill>
                <a:schemeClr val="tx1"/>
              </a:solidFill>
            </a:endParaRPr>
          </a:p>
        </p:txBody>
      </p:sp>
      <p:sp>
        <p:nvSpPr>
          <p:cNvPr id="4" name="Slide Number Placeholder 3"/>
          <p:cNvSpPr>
            <a:spLocks noGrp="1"/>
          </p:cNvSpPr>
          <p:nvPr>
            <p:ph type="sldNum" sz="quarter" idx="12"/>
          </p:nvPr>
        </p:nvSpPr>
        <p:spPr/>
        <p:txBody>
          <a:bodyPr/>
          <a:lstStyle/>
          <a:p>
            <a:fld id="{0C530F81-4EC3-421B-AB04-CABC2D3EF78B}" type="slidenum">
              <a:rPr lang="en-US" smtClean="0"/>
              <a:pPr/>
              <a:t>48</a:t>
            </a:fld>
            <a:endParaRPr lang="en-US" dirty="0"/>
          </a:p>
        </p:txBody>
      </p:sp>
      <p:sp>
        <p:nvSpPr>
          <p:cNvPr id="10" name="Text Placeholder 5"/>
          <p:cNvSpPr txBox="1">
            <a:spLocks/>
          </p:cNvSpPr>
          <p:nvPr/>
        </p:nvSpPr>
        <p:spPr>
          <a:xfrm>
            <a:off x="347134" y="6480676"/>
            <a:ext cx="11497733" cy="3773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Office of Financial Affairs				   	            Disbursements &amp; Travel Services Office</a:t>
            </a:r>
          </a:p>
        </p:txBody>
      </p:sp>
      <p:pic>
        <p:nvPicPr>
          <p:cNvPr id="8" name="Picture 7"/>
          <p:cNvPicPr>
            <a:picLocks noChangeAspect="1"/>
          </p:cNvPicPr>
          <p:nvPr/>
        </p:nvPicPr>
        <p:blipFill rotWithShape="1">
          <a:blip r:embed="rId4"/>
          <a:srcRect l="16075"/>
          <a:stretch/>
        </p:blipFill>
        <p:spPr>
          <a:xfrm>
            <a:off x="3452284" y="3589148"/>
            <a:ext cx="8615892" cy="1558384"/>
          </a:xfrm>
          <a:prstGeom prst="rect">
            <a:avLst/>
          </a:prstGeom>
        </p:spPr>
      </p:pic>
      <p:sp>
        <p:nvSpPr>
          <p:cNvPr id="12" name="Content Placeholder 4"/>
          <p:cNvSpPr txBox="1">
            <a:spLocks/>
          </p:cNvSpPr>
          <p:nvPr/>
        </p:nvSpPr>
        <p:spPr>
          <a:xfrm>
            <a:off x="3461808" y="2743338"/>
            <a:ext cx="3076575" cy="15317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solidFill>
                  <a:schemeClr val="tx1"/>
                </a:solidFill>
              </a:rPr>
              <a:t>4. Select the Cash Advance to approve</a:t>
            </a:r>
          </a:p>
          <a:p>
            <a:endParaRPr lang="en-US" sz="2000" dirty="0" smtClean="0">
              <a:solidFill>
                <a:schemeClr val="tx1"/>
              </a:solidFill>
            </a:endParaRPr>
          </a:p>
          <a:p>
            <a:endParaRPr lang="en-US" sz="2000" dirty="0">
              <a:solidFill>
                <a:schemeClr val="tx1"/>
              </a:solidFill>
            </a:endParaRPr>
          </a:p>
        </p:txBody>
      </p:sp>
      <p:sp>
        <p:nvSpPr>
          <p:cNvPr id="13" name="TextBox 12"/>
          <p:cNvSpPr txBox="1"/>
          <p:nvPr/>
        </p:nvSpPr>
        <p:spPr>
          <a:xfrm>
            <a:off x="1066800" y="3524540"/>
            <a:ext cx="457200" cy="369332"/>
          </a:xfrm>
          <a:prstGeom prst="rect">
            <a:avLst/>
          </a:prstGeom>
          <a:noFill/>
          <a:ln w="28575">
            <a:solidFill>
              <a:srgbClr val="FF0000"/>
            </a:solidFill>
          </a:ln>
        </p:spPr>
        <p:txBody>
          <a:bodyPr wrap="square" rtlCol="0">
            <a:spAutoFit/>
          </a:bodyPr>
          <a:lstStyle/>
          <a:p>
            <a:r>
              <a:rPr lang="en-US" dirty="0">
                <a:solidFill>
                  <a:srgbClr val="002060"/>
                </a:solidFill>
                <a:latin typeface="Arial" pitchFamily="34" charset="0"/>
                <a:cs typeface="Arial" pitchFamily="34" charset="0"/>
              </a:rPr>
              <a:t>3</a:t>
            </a:r>
            <a:endParaRPr lang="en-US" dirty="0" smtClean="0">
              <a:solidFill>
                <a:srgbClr val="002060"/>
              </a:solidFill>
              <a:latin typeface="Arial" pitchFamily="34" charset="0"/>
              <a:cs typeface="Arial" pitchFamily="34" charset="0"/>
            </a:endParaRPr>
          </a:p>
        </p:txBody>
      </p:sp>
      <p:sp>
        <p:nvSpPr>
          <p:cNvPr id="14" name="TextBox 13"/>
          <p:cNvSpPr txBox="1"/>
          <p:nvPr/>
        </p:nvSpPr>
        <p:spPr>
          <a:xfrm>
            <a:off x="5655204" y="4183674"/>
            <a:ext cx="457200" cy="369332"/>
          </a:xfrm>
          <a:prstGeom prst="rect">
            <a:avLst/>
          </a:prstGeom>
          <a:noFill/>
          <a:ln w="28575">
            <a:solidFill>
              <a:srgbClr val="FF0000"/>
            </a:solidFill>
          </a:ln>
        </p:spPr>
        <p:txBody>
          <a:bodyPr wrap="square" rtlCol="0">
            <a:spAutoFit/>
          </a:bodyPr>
          <a:lstStyle/>
          <a:p>
            <a:r>
              <a:rPr lang="en-US" dirty="0">
                <a:solidFill>
                  <a:srgbClr val="002060"/>
                </a:solidFill>
                <a:latin typeface="Arial" pitchFamily="34" charset="0"/>
                <a:cs typeface="Arial" pitchFamily="34" charset="0"/>
              </a:rPr>
              <a:t>4</a:t>
            </a:r>
            <a:endParaRPr lang="en-US" dirty="0" smtClean="0">
              <a:solidFill>
                <a:srgbClr val="002060"/>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1558792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39762"/>
            <a:ext cx="10972800" cy="1112838"/>
          </a:xfrm>
        </p:spPr>
        <p:txBody>
          <a:bodyPr>
            <a:normAutofit/>
          </a:bodyPr>
          <a:lstStyle/>
          <a:p>
            <a:pPr algn="ctr"/>
            <a:r>
              <a:rPr lang="en-US" dirty="0" smtClean="0">
                <a:solidFill>
                  <a:schemeClr val="tx1"/>
                </a:solidFill>
              </a:rPr>
              <a:t>Traveler/Employee Certification</a:t>
            </a:r>
            <a:endParaRPr lang="en-US" dirty="0">
              <a:solidFill>
                <a:schemeClr val="tx1"/>
              </a:solidFill>
            </a:endParaRPr>
          </a:p>
        </p:txBody>
      </p:sp>
      <p:sp>
        <p:nvSpPr>
          <p:cNvPr id="3" name="Content Placeholder 2"/>
          <p:cNvSpPr>
            <a:spLocks noGrp="1"/>
          </p:cNvSpPr>
          <p:nvPr>
            <p:ph idx="1"/>
          </p:nvPr>
        </p:nvSpPr>
        <p:spPr>
          <a:xfrm>
            <a:off x="838200" y="1196181"/>
            <a:ext cx="10896600" cy="4876800"/>
          </a:xfrm>
        </p:spPr>
        <p:txBody>
          <a:bodyPr/>
          <a:lstStyle/>
          <a:p>
            <a:pPr marL="0" indent="0">
              <a:buNone/>
            </a:pPr>
            <a:r>
              <a:rPr lang="en-US" sz="2000" dirty="0" smtClean="0">
                <a:solidFill>
                  <a:schemeClr val="tx1"/>
                </a:solidFill>
              </a:rPr>
              <a:t>5. Employee must review CA and then certify by selecting the </a:t>
            </a:r>
            <a:r>
              <a:rPr lang="en-US" sz="2000" b="1" dirty="0" smtClean="0">
                <a:solidFill>
                  <a:schemeClr val="tx1"/>
                </a:solidFill>
              </a:rPr>
              <a:t>REVIEWED</a:t>
            </a:r>
            <a:r>
              <a:rPr lang="en-US" sz="2000" dirty="0" smtClean="0">
                <a:solidFill>
                  <a:schemeClr val="tx1"/>
                </a:solidFill>
              </a:rPr>
              <a:t> button below</a:t>
            </a:r>
          </a:p>
          <a:p>
            <a:pPr marL="0" indent="0">
              <a:buNone/>
            </a:pPr>
            <a:endParaRPr lang="en-US" dirty="0">
              <a:solidFill>
                <a:schemeClr val="tx1"/>
              </a:solidFill>
            </a:endParaRPr>
          </a:p>
        </p:txBody>
      </p:sp>
      <p:sp>
        <p:nvSpPr>
          <p:cNvPr id="4" name="Slide Number Placeholder 3"/>
          <p:cNvSpPr>
            <a:spLocks noGrp="1"/>
          </p:cNvSpPr>
          <p:nvPr>
            <p:ph type="sldNum" sz="quarter" idx="12"/>
          </p:nvPr>
        </p:nvSpPr>
        <p:spPr/>
        <p:txBody>
          <a:bodyPr/>
          <a:lstStyle/>
          <a:p>
            <a:fld id="{0C530F81-4EC3-421B-AB04-CABC2D3EF78B}" type="slidenum">
              <a:rPr lang="en-US" smtClean="0"/>
              <a:pPr/>
              <a:t>49</a:t>
            </a:fld>
            <a:endParaRPr lang="en-US" dirty="0"/>
          </a:p>
        </p:txBody>
      </p:sp>
      <p:sp>
        <p:nvSpPr>
          <p:cNvPr id="8" name="Text Placeholder 5"/>
          <p:cNvSpPr txBox="1">
            <a:spLocks/>
          </p:cNvSpPr>
          <p:nvPr/>
        </p:nvSpPr>
        <p:spPr>
          <a:xfrm>
            <a:off x="347134" y="6480676"/>
            <a:ext cx="11497733" cy="3773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Office of Financial Affairs				   	            Disbursements &amp; Travel Services Office</a:t>
            </a:r>
          </a:p>
        </p:txBody>
      </p:sp>
      <p:pic>
        <p:nvPicPr>
          <p:cNvPr id="6" name="Picture 5"/>
          <p:cNvPicPr>
            <a:picLocks noChangeAspect="1"/>
          </p:cNvPicPr>
          <p:nvPr/>
        </p:nvPicPr>
        <p:blipFill>
          <a:blip r:embed="rId3"/>
          <a:stretch>
            <a:fillRect/>
          </a:stretch>
        </p:blipFill>
        <p:spPr>
          <a:xfrm>
            <a:off x="2476500" y="1626964"/>
            <a:ext cx="7239000" cy="4571654"/>
          </a:xfrm>
          <a:prstGeom prst="rect">
            <a:avLst/>
          </a:prstGeom>
        </p:spPr>
      </p:pic>
      <p:sp>
        <p:nvSpPr>
          <p:cNvPr id="7" name="TextBox 6"/>
          <p:cNvSpPr txBox="1"/>
          <p:nvPr/>
        </p:nvSpPr>
        <p:spPr>
          <a:xfrm>
            <a:off x="5029200" y="5844678"/>
            <a:ext cx="457200" cy="369332"/>
          </a:xfrm>
          <a:prstGeom prst="rect">
            <a:avLst/>
          </a:prstGeom>
          <a:noFill/>
          <a:ln w="28575">
            <a:solidFill>
              <a:srgbClr val="FF0000"/>
            </a:solidFill>
          </a:ln>
        </p:spPr>
        <p:txBody>
          <a:bodyPr wrap="square" rtlCol="0">
            <a:spAutoFit/>
          </a:bodyPr>
          <a:lstStyle/>
          <a:p>
            <a:r>
              <a:rPr lang="en-US" dirty="0" smtClean="0">
                <a:solidFill>
                  <a:srgbClr val="002060"/>
                </a:solidFill>
                <a:latin typeface="Arial" pitchFamily="34" charset="0"/>
                <a:cs typeface="Arial" pitchFamily="34" charset="0"/>
              </a:rPr>
              <a:t>5</a:t>
            </a:r>
          </a:p>
        </p:txBody>
      </p:sp>
    </p:spTree>
    <p:custDataLst>
      <p:tags r:id="rId1"/>
    </p:custDataLst>
    <p:extLst>
      <p:ext uri="{BB962C8B-B14F-4D97-AF65-F5344CB8AC3E}">
        <p14:creationId xmlns:p14="http://schemas.microsoft.com/office/powerpoint/2010/main" val="84192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87362"/>
            <a:ext cx="10972800" cy="1112838"/>
          </a:xfrm>
        </p:spPr>
        <p:txBody>
          <a:bodyPr anchor="ctr"/>
          <a:lstStyle/>
          <a:p>
            <a:pPr algn="ctr"/>
            <a:r>
              <a:rPr lang="en-US" dirty="0" smtClean="0">
                <a:solidFill>
                  <a:schemeClr val="tx1"/>
                </a:solidFill>
              </a:rPr>
              <a:t>Purpose</a:t>
            </a:r>
            <a:endParaRPr lang="en-US" dirty="0">
              <a:solidFill>
                <a:schemeClr val="tx1"/>
              </a:solidFill>
            </a:endParaRPr>
          </a:p>
        </p:txBody>
      </p:sp>
      <p:sp>
        <p:nvSpPr>
          <p:cNvPr id="3" name="Content Placeholder 2"/>
          <p:cNvSpPr>
            <a:spLocks noGrp="1"/>
          </p:cNvSpPr>
          <p:nvPr>
            <p:ph idx="1"/>
          </p:nvPr>
        </p:nvSpPr>
        <p:spPr>
          <a:xfrm>
            <a:off x="609600" y="1752600"/>
            <a:ext cx="10972800" cy="4373566"/>
          </a:xfrm>
        </p:spPr>
        <p:txBody>
          <a:bodyPr>
            <a:normAutofit/>
          </a:bodyPr>
          <a:lstStyle/>
          <a:p>
            <a:pPr>
              <a:defRPr/>
            </a:pPr>
            <a:r>
              <a:rPr lang="en-US" sz="2600" dirty="0">
                <a:solidFill>
                  <a:schemeClr val="tx1"/>
                </a:solidFill>
              </a:rPr>
              <a:t>The University of Texas (UTSA) at San Antonio may advance funds to minimize financial hardship for employees and traveling students.</a:t>
            </a:r>
          </a:p>
          <a:p>
            <a:pPr>
              <a:defRPr/>
            </a:pPr>
            <a:endParaRPr lang="en-US" sz="2600" dirty="0">
              <a:solidFill>
                <a:schemeClr val="tx1"/>
              </a:solidFill>
            </a:endParaRPr>
          </a:p>
          <a:p>
            <a:pPr>
              <a:defRPr/>
            </a:pPr>
            <a:r>
              <a:rPr lang="en-US" sz="2600" dirty="0">
                <a:solidFill>
                  <a:schemeClr val="tx1"/>
                </a:solidFill>
              </a:rPr>
              <a:t>Travel must be for official UTSA business.</a:t>
            </a:r>
          </a:p>
          <a:p>
            <a:pPr>
              <a:defRPr/>
            </a:pPr>
            <a:endParaRPr lang="en-US" sz="2600" dirty="0">
              <a:solidFill>
                <a:schemeClr val="tx1"/>
              </a:solidFill>
            </a:endParaRPr>
          </a:p>
          <a:p>
            <a:pPr>
              <a:defRPr/>
            </a:pPr>
            <a:r>
              <a:rPr lang="en-US" sz="2600" dirty="0">
                <a:solidFill>
                  <a:schemeClr val="tx1"/>
                </a:solidFill>
              </a:rPr>
              <a:t>Advance must be issued in accordance to IRS accountable plan rules.</a:t>
            </a:r>
          </a:p>
          <a:p>
            <a:pPr>
              <a:defRPr/>
            </a:pPr>
            <a:endParaRPr lang="en-US" sz="2600" dirty="0">
              <a:solidFill>
                <a:schemeClr val="tx1"/>
              </a:solidFill>
            </a:endParaRPr>
          </a:p>
          <a:p>
            <a:pPr>
              <a:defRPr/>
            </a:pPr>
            <a:r>
              <a:rPr lang="en-US" sz="2600" dirty="0">
                <a:solidFill>
                  <a:schemeClr val="tx1"/>
                </a:solidFill>
              </a:rPr>
              <a:t>Other </a:t>
            </a:r>
            <a:r>
              <a:rPr lang="en-US" sz="2600" dirty="0" smtClean="0">
                <a:solidFill>
                  <a:schemeClr val="tx1"/>
                </a:solidFill>
              </a:rPr>
              <a:t>prepayment </a:t>
            </a:r>
            <a:r>
              <a:rPr lang="en-US" sz="2600" dirty="0">
                <a:solidFill>
                  <a:schemeClr val="tx1"/>
                </a:solidFill>
              </a:rPr>
              <a:t>methods should first be pursued.</a:t>
            </a:r>
          </a:p>
          <a:p>
            <a:endParaRPr lang="en-US" sz="2400" dirty="0">
              <a:solidFill>
                <a:schemeClr val="tx1"/>
              </a:solidFill>
            </a:endParaRPr>
          </a:p>
        </p:txBody>
      </p:sp>
      <p:sp>
        <p:nvSpPr>
          <p:cNvPr id="4" name="Slide Number Placeholder 3"/>
          <p:cNvSpPr>
            <a:spLocks noGrp="1"/>
          </p:cNvSpPr>
          <p:nvPr>
            <p:ph type="sldNum" sz="quarter" idx="12"/>
          </p:nvPr>
        </p:nvSpPr>
        <p:spPr/>
        <p:txBody>
          <a:bodyPr/>
          <a:lstStyle/>
          <a:p>
            <a:fld id="{0C530F81-4EC3-421B-AB04-CABC2D3EF78B}" type="slidenum">
              <a:rPr lang="en-US" smtClean="0"/>
              <a:pPr/>
              <a:t>5</a:t>
            </a:fld>
            <a:endParaRPr lang="en-US" dirty="0"/>
          </a:p>
        </p:txBody>
      </p:sp>
      <p:sp>
        <p:nvSpPr>
          <p:cNvPr id="6" name="Text Placeholder 5"/>
          <p:cNvSpPr txBox="1">
            <a:spLocks/>
          </p:cNvSpPr>
          <p:nvPr/>
        </p:nvSpPr>
        <p:spPr>
          <a:xfrm>
            <a:off x="347134" y="6480676"/>
            <a:ext cx="11497733" cy="3773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Office of Financial Affairs				   	            Disbursements &amp; Travel Services Office</a:t>
            </a:r>
          </a:p>
        </p:txBody>
      </p:sp>
    </p:spTree>
    <p:extLst>
      <p:ext uri="{BB962C8B-B14F-4D97-AF65-F5344CB8AC3E}">
        <p14:creationId xmlns:p14="http://schemas.microsoft.com/office/powerpoint/2010/main" val="73218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15962"/>
            <a:ext cx="10972800" cy="1112838"/>
          </a:xfrm>
        </p:spPr>
        <p:txBody>
          <a:bodyPr/>
          <a:lstStyle/>
          <a:p>
            <a:r>
              <a:rPr lang="en-US" sz="3600" dirty="0" smtClean="0">
                <a:solidFill>
                  <a:schemeClr val="tx1"/>
                </a:solidFill>
              </a:rPr>
              <a:t>Traveler/Employee Certification: Promissory Note</a:t>
            </a:r>
            <a:endParaRPr lang="en-US" sz="3600" dirty="0">
              <a:solidFill>
                <a:schemeClr val="tx1"/>
              </a:solidFill>
            </a:endParaRPr>
          </a:p>
        </p:txBody>
      </p:sp>
      <p:sp>
        <p:nvSpPr>
          <p:cNvPr id="3" name="Content Placeholder 2"/>
          <p:cNvSpPr>
            <a:spLocks noGrp="1"/>
          </p:cNvSpPr>
          <p:nvPr>
            <p:ph idx="1"/>
          </p:nvPr>
        </p:nvSpPr>
        <p:spPr>
          <a:xfrm>
            <a:off x="609600" y="1676403"/>
            <a:ext cx="10972800" cy="4525963"/>
          </a:xfrm>
        </p:spPr>
        <p:txBody>
          <a:bodyPr>
            <a:normAutofit fontScale="85000" lnSpcReduction="20000"/>
          </a:bodyPr>
          <a:lstStyle/>
          <a:p>
            <a:pPr marL="0" indent="0">
              <a:buNone/>
            </a:pPr>
            <a:r>
              <a:rPr lang="en-US" dirty="0">
                <a:solidFill>
                  <a:schemeClr val="tx1"/>
                </a:solidFill>
              </a:rPr>
              <a:t>I promise to make full repayment to the disbursing UT Institution immediately should the trip be canceled for any reason.  After my return from this trip, I promise to provide all required documentation with my properly executed travel expense report for reimbursement within the allowable and reasonable time established by the disbursing UT Institution. Failure of the traveler receiving a cash advance for the purpose of travel to substantiate the travel expenses or to return the unspent portion of the cash advance within the reasonable and allowable time established by the disbursing UT Institution, will have the advance reported as income subject to applicable payroll withholding tax in accordance with IRS regulations (IRS Fringe Benefits Guide:  </a:t>
            </a:r>
            <a:r>
              <a:rPr lang="en-US" u="sng" dirty="0">
                <a:solidFill>
                  <a:schemeClr val="tx1"/>
                </a:solidFill>
                <a:hlinkClick r:id="rId3"/>
              </a:rPr>
              <a:t>https://www.irs.gov/uac/About-Publication-15B</a:t>
            </a:r>
            <a:r>
              <a:rPr lang="en-US" dirty="0" smtClean="0">
                <a:solidFill>
                  <a:schemeClr val="tx1"/>
                </a:solidFill>
              </a:rPr>
              <a:t>).</a:t>
            </a:r>
          </a:p>
          <a:p>
            <a:pPr marL="0" indent="0">
              <a:buNone/>
            </a:pPr>
            <a:endParaRPr lang="en-US" dirty="0">
              <a:solidFill>
                <a:schemeClr val="tx1"/>
              </a:solidFill>
            </a:endParaRPr>
          </a:p>
          <a:p>
            <a:pPr marL="0" indent="0">
              <a:buNone/>
            </a:pPr>
            <a:r>
              <a:rPr lang="en-US" dirty="0">
                <a:solidFill>
                  <a:schemeClr val="tx1"/>
                </a:solidFill>
              </a:rPr>
              <a:t>I certify that all estimated expenses included in this request are true and correct and for the benefit of the disbursing UT Institution or respective funding agency in connection with official UT business and not for personal use, in accordance with the disbursing UT Institution’s travel guidelines. </a:t>
            </a:r>
          </a:p>
          <a:p>
            <a:endParaRPr lang="en-US" dirty="0">
              <a:solidFill>
                <a:schemeClr val="tx1"/>
              </a:solidFill>
            </a:endParaRPr>
          </a:p>
        </p:txBody>
      </p:sp>
      <p:sp>
        <p:nvSpPr>
          <p:cNvPr id="4" name="Slide Number Placeholder 3"/>
          <p:cNvSpPr>
            <a:spLocks noGrp="1"/>
          </p:cNvSpPr>
          <p:nvPr>
            <p:ph type="sldNum" sz="quarter" idx="12"/>
          </p:nvPr>
        </p:nvSpPr>
        <p:spPr/>
        <p:txBody>
          <a:bodyPr/>
          <a:lstStyle/>
          <a:p>
            <a:fld id="{0C530F81-4EC3-421B-AB04-CABC2D3EF78B}" type="slidenum">
              <a:rPr lang="en-US" smtClean="0"/>
              <a:pPr/>
              <a:t>50</a:t>
            </a:fld>
            <a:endParaRPr lang="en-US" dirty="0"/>
          </a:p>
        </p:txBody>
      </p:sp>
      <p:sp>
        <p:nvSpPr>
          <p:cNvPr id="6" name="Text Placeholder 5"/>
          <p:cNvSpPr txBox="1">
            <a:spLocks/>
          </p:cNvSpPr>
          <p:nvPr/>
        </p:nvSpPr>
        <p:spPr>
          <a:xfrm>
            <a:off x="347134" y="6480676"/>
            <a:ext cx="11497733" cy="3773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Office of Financial Affairs				   	            Disbursements &amp; Travel Services Office</a:t>
            </a:r>
          </a:p>
        </p:txBody>
      </p:sp>
    </p:spTree>
    <p:custDataLst>
      <p:tags r:id="rId1"/>
    </p:custDataLst>
    <p:extLst>
      <p:ext uri="{BB962C8B-B14F-4D97-AF65-F5344CB8AC3E}">
        <p14:creationId xmlns:p14="http://schemas.microsoft.com/office/powerpoint/2010/main" val="2298931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15962"/>
            <a:ext cx="10972800" cy="1112838"/>
          </a:xfrm>
        </p:spPr>
        <p:txBody>
          <a:bodyPr>
            <a:normAutofit/>
          </a:bodyPr>
          <a:lstStyle/>
          <a:p>
            <a:pPr algn="ctr"/>
            <a:r>
              <a:rPr lang="en-US" dirty="0">
                <a:solidFill>
                  <a:schemeClr val="tx1"/>
                </a:solidFill>
              </a:rPr>
              <a:t>Traveler/Employee </a:t>
            </a:r>
            <a:r>
              <a:rPr lang="en-US" dirty="0" smtClean="0">
                <a:solidFill>
                  <a:schemeClr val="tx1"/>
                </a:solidFill>
              </a:rPr>
              <a:t>Certification (</a:t>
            </a:r>
            <a:r>
              <a:rPr lang="en-US" dirty="0">
                <a:solidFill>
                  <a:schemeClr val="tx1"/>
                </a:solidFill>
              </a:rPr>
              <a:t>cont’d)</a:t>
            </a:r>
          </a:p>
        </p:txBody>
      </p:sp>
      <p:sp>
        <p:nvSpPr>
          <p:cNvPr id="3" name="Content Placeholder 2"/>
          <p:cNvSpPr>
            <a:spLocks noGrp="1"/>
          </p:cNvSpPr>
          <p:nvPr>
            <p:ph idx="1"/>
          </p:nvPr>
        </p:nvSpPr>
        <p:spPr>
          <a:xfrm>
            <a:off x="609600" y="1798637"/>
            <a:ext cx="10972800" cy="4525963"/>
          </a:xfrm>
        </p:spPr>
        <p:txBody>
          <a:bodyPr/>
          <a:lstStyle/>
          <a:p>
            <a:pPr marL="0" indent="0">
              <a:buNone/>
            </a:pPr>
            <a:r>
              <a:rPr lang="en-US" dirty="0" smtClean="0">
                <a:solidFill>
                  <a:schemeClr val="tx1"/>
                </a:solidFill>
              </a:rPr>
              <a:t>6. Select </a:t>
            </a:r>
            <a:r>
              <a:rPr lang="en-US" b="1" dirty="0" smtClean="0">
                <a:solidFill>
                  <a:schemeClr val="tx1"/>
                </a:solidFill>
              </a:rPr>
              <a:t>OK </a:t>
            </a:r>
            <a:r>
              <a:rPr lang="en-US" dirty="0" smtClean="0">
                <a:solidFill>
                  <a:schemeClr val="tx1"/>
                </a:solidFill>
              </a:rPr>
              <a:t>on next screen</a:t>
            </a:r>
          </a:p>
          <a:p>
            <a:endParaRPr lang="en-US" dirty="0"/>
          </a:p>
        </p:txBody>
      </p:sp>
      <p:sp>
        <p:nvSpPr>
          <p:cNvPr id="4" name="Slide Number Placeholder 3"/>
          <p:cNvSpPr>
            <a:spLocks noGrp="1"/>
          </p:cNvSpPr>
          <p:nvPr>
            <p:ph type="sldNum" sz="quarter" idx="12"/>
          </p:nvPr>
        </p:nvSpPr>
        <p:spPr/>
        <p:txBody>
          <a:bodyPr/>
          <a:lstStyle/>
          <a:p>
            <a:fld id="{0C530F81-4EC3-421B-AB04-CABC2D3EF78B}" type="slidenum">
              <a:rPr lang="en-US" smtClean="0"/>
              <a:pPr/>
              <a:t>51</a:t>
            </a:fld>
            <a:endParaRPr lang="en-US" dirty="0"/>
          </a:p>
        </p:txBody>
      </p:sp>
      <p:sp>
        <p:nvSpPr>
          <p:cNvPr id="7" name="Text Placeholder 5"/>
          <p:cNvSpPr txBox="1">
            <a:spLocks/>
          </p:cNvSpPr>
          <p:nvPr/>
        </p:nvSpPr>
        <p:spPr>
          <a:xfrm>
            <a:off x="347134" y="6480676"/>
            <a:ext cx="11497733" cy="3773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Office of Financial Affairs				   	            Disbursements &amp; Travel Services Office</a:t>
            </a:r>
          </a:p>
        </p:txBody>
      </p:sp>
      <p:pic>
        <p:nvPicPr>
          <p:cNvPr id="5" name="Picture 4"/>
          <p:cNvPicPr>
            <a:picLocks noChangeAspect="1"/>
          </p:cNvPicPr>
          <p:nvPr/>
        </p:nvPicPr>
        <p:blipFill>
          <a:blip r:embed="rId3"/>
          <a:stretch>
            <a:fillRect/>
          </a:stretch>
        </p:blipFill>
        <p:spPr>
          <a:xfrm>
            <a:off x="2243137" y="2761455"/>
            <a:ext cx="7705725" cy="2600325"/>
          </a:xfrm>
          <a:prstGeom prst="rect">
            <a:avLst/>
          </a:prstGeom>
        </p:spPr>
      </p:pic>
      <p:sp>
        <p:nvSpPr>
          <p:cNvPr id="8" name="TextBox 7"/>
          <p:cNvSpPr txBox="1"/>
          <p:nvPr/>
        </p:nvSpPr>
        <p:spPr>
          <a:xfrm>
            <a:off x="2743200" y="4885820"/>
            <a:ext cx="457200" cy="369332"/>
          </a:xfrm>
          <a:prstGeom prst="rect">
            <a:avLst/>
          </a:prstGeom>
          <a:noFill/>
          <a:ln w="28575">
            <a:solidFill>
              <a:srgbClr val="FF0000"/>
            </a:solidFill>
          </a:ln>
        </p:spPr>
        <p:txBody>
          <a:bodyPr wrap="square" rtlCol="0">
            <a:spAutoFit/>
          </a:bodyPr>
          <a:lstStyle/>
          <a:p>
            <a:r>
              <a:rPr lang="en-US" dirty="0">
                <a:solidFill>
                  <a:srgbClr val="002060"/>
                </a:solidFill>
                <a:latin typeface="Arial" pitchFamily="34" charset="0"/>
                <a:cs typeface="Arial" pitchFamily="34" charset="0"/>
              </a:rPr>
              <a:t>6</a:t>
            </a:r>
            <a:endParaRPr lang="en-US" dirty="0" smtClean="0">
              <a:solidFill>
                <a:srgbClr val="002060"/>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1073380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39762"/>
            <a:ext cx="10972800" cy="1112838"/>
          </a:xfrm>
        </p:spPr>
        <p:txBody>
          <a:bodyPr/>
          <a:lstStyle/>
          <a:p>
            <a:pPr algn="ctr"/>
            <a:r>
              <a:rPr lang="en-US" dirty="0" smtClean="0">
                <a:solidFill>
                  <a:schemeClr val="tx1"/>
                </a:solidFill>
              </a:rPr>
              <a:t>Supervisor Approval</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dirty="0" smtClean="0">
                <a:solidFill>
                  <a:schemeClr val="tx1"/>
                </a:solidFill>
              </a:rPr>
              <a:t>Supervisor Access to approve can be done by either:</a:t>
            </a:r>
          </a:p>
          <a:p>
            <a:pPr lvl="1"/>
            <a:r>
              <a:rPr lang="en-US" dirty="0" smtClean="0">
                <a:solidFill>
                  <a:schemeClr val="tx1"/>
                </a:solidFill>
              </a:rPr>
              <a:t>Direct </a:t>
            </a:r>
            <a:r>
              <a:rPr lang="en-US" dirty="0">
                <a:solidFill>
                  <a:schemeClr val="tx1"/>
                </a:solidFill>
              </a:rPr>
              <a:t>access link included in e-notification (</a:t>
            </a:r>
            <a:r>
              <a:rPr lang="en-US" dirty="0" smtClean="0">
                <a:solidFill>
                  <a:schemeClr val="tx1"/>
                </a:solidFill>
              </a:rPr>
              <a:t>recommended)</a:t>
            </a:r>
          </a:p>
          <a:p>
            <a:pPr lvl="1"/>
            <a:r>
              <a:rPr lang="en-US" dirty="0" smtClean="0">
                <a:solidFill>
                  <a:schemeClr val="tx1"/>
                </a:solidFill>
              </a:rPr>
              <a:t>Use </a:t>
            </a:r>
            <a:r>
              <a:rPr lang="en-US" dirty="0">
                <a:solidFill>
                  <a:schemeClr val="tx1"/>
                </a:solidFill>
              </a:rPr>
              <a:t>Worklist </a:t>
            </a:r>
            <a:endParaRPr lang="en-US" dirty="0" smtClean="0">
              <a:solidFill>
                <a:schemeClr val="tx1"/>
              </a:solidFill>
            </a:endParaRPr>
          </a:p>
          <a:p>
            <a:pPr marL="0" indent="0">
              <a:buNone/>
            </a:pPr>
            <a:endParaRPr lang="en-US" dirty="0" smtClean="0">
              <a:solidFill>
                <a:schemeClr val="tx1"/>
              </a:solidFill>
            </a:endParaRPr>
          </a:p>
          <a:p>
            <a:pPr marL="0" indent="0">
              <a:buNone/>
            </a:pPr>
            <a:r>
              <a:rPr lang="en-US" b="1" i="1" dirty="0" smtClean="0">
                <a:solidFill>
                  <a:schemeClr val="tx1"/>
                </a:solidFill>
              </a:rPr>
              <a:t>Note:</a:t>
            </a:r>
            <a:r>
              <a:rPr lang="en-US" i="1" dirty="0" smtClean="0">
                <a:solidFill>
                  <a:schemeClr val="tx1"/>
                </a:solidFill>
              </a:rPr>
              <a:t> Both methods require individual logging into PS.</a:t>
            </a:r>
            <a:endParaRPr lang="en-US" i="1" dirty="0">
              <a:solidFill>
                <a:schemeClr val="tx1"/>
              </a:solidFill>
            </a:endParaRPr>
          </a:p>
        </p:txBody>
      </p:sp>
      <p:sp>
        <p:nvSpPr>
          <p:cNvPr id="4" name="Slide Number Placeholder 3"/>
          <p:cNvSpPr>
            <a:spLocks noGrp="1"/>
          </p:cNvSpPr>
          <p:nvPr>
            <p:ph type="sldNum" sz="quarter" idx="12"/>
          </p:nvPr>
        </p:nvSpPr>
        <p:spPr/>
        <p:txBody>
          <a:bodyPr/>
          <a:lstStyle/>
          <a:p>
            <a:fld id="{0C530F81-4EC3-421B-AB04-CABC2D3EF78B}" type="slidenum">
              <a:rPr lang="en-US" smtClean="0"/>
              <a:pPr/>
              <a:t>52</a:t>
            </a:fld>
            <a:endParaRPr lang="en-US" dirty="0"/>
          </a:p>
        </p:txBody>
      </p:sp>
      <p:sp>
        <p:nvSpPr>
          <p:cNvPr id="6" name="Text Placeholder 5"/>
          <p:cNvSpPr txBox="1">
            <a:spLocks/>
          </p:cNvSpPr>
          <p:nvPr/>
        </p:nvSpPr>
        <p:spPr>
          <a:xfrm>
            <a:off x="347134" y="6480676"/>
            <a:ext cx="11497733" cy="3773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Office of Financial Affairs				   	            Disbursements &amp; Travel Services Office</a:t>
            </a:r>
          </a:p>
        </p:txBody>
      </p:sp>
    </p:spTree>
    <p:custDataLst>
      <p:tags r:id="rId1"/>
    </p:custDataLst>
    <p:extLst>
      <p:ext uri="{BB962C8B-B14F-4D97-AF65-F5344CB8AC3E}">
        <p14:creationId xmlns:p14="http://schemas.microsoft.com/office/powerpoint/2010/main" val="277918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541" y="639762"/>
            <a:ext cx="10972800" cy="1112838"/>
          </a:xfrm>
        </p:spPr>
        <p:txBody>
          <a:bodyPr>
            <a:normAutofit fontScale="90000"/>
          </a:bodyPr>
          <a:lstStyle/>
          <a:p>
            <a:pPr algn="ctr"/>
            <a:r>
              <a:rPr lang="en-US" dirty="0" smtClean="0">
                <a:solidFill>
                  <a:schemeClr val="tx1"/>
                </a:solidFill>
              </a:rPr>
              <a:t>Supervisor Approval (cont’d)</a:t>
            </a:r>
            <a:br>
              <a:rPr lang="en-US" dirty="0" smtClean="0">
                <a:solidFill>
                  <a:schemeClr val="tx1"/>
                </a:solidFill>
              </a:rPr>
            </a:br>
            <a:endParaRPr lang="en-US" dirty="0">
              <a:solidFill>
                <a:srgbClr val="FF0000"/>
              </a:solidFill>
            </a:endParaRPr>
          </a:p>
        </p:txBody>
      </p:sp>
      <p:sp>
        <p:nvSpPr>
          <p:cNvPr id="3" name="Content Placeholder 2"/>
          <p:cNvSpPr>
            <a:spLocks noGrp="1"/>
          </p:cNvSpPr>
          <p:nvPr>
            <p:ph idx="1"/>
          </p:nvPr>
        </p:nvSpPr>
        <p:spPr>
          <a:xfrm>
            <a:off x="685800" y="1307013"/>
            <a:ext cx="10972800" cy="4525963"/>
          </a:xfrm>
        </p:spPr>
        <p:txBody>
          <a:bodyPr/>
          <a:lstStyle/>
          <a:p>
            <a:r>
              <a:rPr lang="en-US" sz="2000" dirty="0" smtClean="0">
                <a:solidFill>
                  <a:schemeClr val="tx1"/>
                </a:solidFill>
              </a:rPr>
              <a:t>Once the employee has certified the CA, an e-notification will automatically generate stating that action is required from the next level of approval: </a:t>
            </a:r>
            <a:r>
              <a:rPr lang="en-US" sz="2000" b="1" dirty="0" smtClean="0">
                <a:solidFill>
                  <a:schemeClr val="tx1"/>
                </a:solidFill>
              </a:rPr>
              <a:t>Supervisor</a:t>
            </a:r>
            <a:r>
              <a:rPr lang="en-US" sz="2000" dirty="0" smtClean="0">
                <a:solidFill>
                  <a:schemeClr val="tx1"/>
                </a:solidFill>
              </a:rPr>
              <a:t>.  </a:t>
            </a:r>
          </a:p>
          <a:p>
            <a:r>
              <a:rPr lang="en-US" sz="2000" dirty="0" smtClean="0">
                <a:solidFill>
                  <a:schemeClr val="tx1"/>
                </a:solidFill>
              </a:rPr>
              <a:t>A direct access link will be included on e-notification</a:t>
            </a:r>
            <a:endParaRPr lang="en-US" sz="2000" dirty="0">
              <a:solidFill>
                <a:schemeClr val="tx1"/>
              </a:solidFill>
            </a:endParaRPr>
          </a:p>
        </p:txBody>
      </p:sp>
      <p:sp>
        <p:nvSpPr>
          <p:cNvPr id="4" name="Slide Number Placeholder 3"/>
          <p:cNvSpPr>
            <a:spLocks noGrp="1"/>
          </p:cNvSpPr>
          <p:nvPr>
            <p:ph type="sldNum" sz="quarter" idx="12"/>
          </p:nvPr>
        </p:nvSpPr>
        <p:spPr/>
        <p:txBody>
          <a:bodyPr/>
          <a:lstStyle/>
          <a:p>
            <a:fld id="{0C530F81-4EC3-421B-AB04-CABC2D3EF78B}" type="slidenum">
              <a:rPr lang="en-US" smtClean="0"/>
              <a:pPr/>
              <a:t>53</a:t>
            </a:fld>
            <a:endParaRPr lang="en-US" dirty="0"/>
          </a:p>
        </p:txBody>
      </p:sp>
      <p:sp>
        <p:nvSpPr>
          <p:cNvPr id="7" name="Text Placeholder 5"/>
          <p:cNvSpPr txBox="1">
            <a:spLocks/>
          </p:cNvSpPr>
          <p:nvPr/>
        </p:nvSpPr>
        <p:spPr>
          <a:xfrm>
            <a:off x="347134" y="6480676"/>
            <a:ext cx="11497733" cy="3773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Office of Financial Affairs				   	            Disbursements &amp; Travel Services Office</a:t>
            </a:r>
          </a:p>
        </p:txBody>
      </p:sp>
      <p:pic>
        <p:nvPicPr>
          <p:cNvPr id="6" name="Picture 5"/>
          <p:cNvPicPr>
            <a:picLocks noChangeAspect="1"/>
          </p:cNvPicPr>
          <p:nvPr/>
        </p:nvPicPr>
        <p:blipFill>
          <a:blip r:embed="rId3"/>
          <a:stretch>
            <a:fillRect/>
          </a:stretch>
        </p:blipFill>
        <p:spPr>
          <a:xfrm>
            <a:off x="1994440" y="2521008"/>
            <a:ext cx="8355520" cy="3797236"/>
          </a:xfrm>
          <a:prstGeom prst="rect">
            <a:avLst/>
          </a:prstGeom>
        </p:spPr>
      </p:pic>
      <p:sp>
        <p:nvSpPr>
          <p:cNvPr id="8" name="TextBox 7"/>
          <p:cNvSpPr txBox="1"/>
          <p:nvPr/>
        </p:nvSpPr>
        <p:spPr>
          <a:xfrm>
            <a:off x="6705600" y="5463644"/>
            <a:ext cx="457200" cy="369332"/>
          </a:xfrm>
          <a:prstGeom prst="rect">
            <a:avLst/>
          </a:prstGeom>
          <a:noFill/>
          <a:ln w="28575">
            <a:solidFill>
              <a:srgbClr val="FF0000"/>
            </a:solidFill>
          </a:ln>
        </p:spPr>
        <p:txBody>
          <a:bodyPr wrap="square" rtlCol="0">
            <a:spAutoFit/>
          </a:bodyPr>
          <a:lstStyle/>
          <a:p>
            <a:r>
              <a:rPr lang="en-US" dirty="0" smtClean="0">
                <a:solidFill>
                  <a:srgbClr val="002060"/>
                </a:solidFill>
                <a:latin typeface="Arial" pitchFamily="34" charset="0"/>
                <a:cs typeface="Arial" pitchFamily="34" charset="0"/>
              </a:rPr>
              <a:t>1</a:t>
            </a:r>
          </a:p>
        </p:txBody>
      </p:sp>
    </p:spTree>
    <p:custDataLst>
      <p:tags r:id="rId1"/>
    </p:custDataLst>
    <p:extLst>
      <p:ext uri="{BB962C8B-B14F-4D97-AF65-F5344CB8AC3E}">
        <p14:creationId xmlns:p14="http://schemas.microsoft.com/office/powerpoint/2010/main" val="353286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729" y="563562"/>
            <a:ext cx="10972800" cy="1112838"/>
          </a:xfrm>
        </p:spPr>
        <p:txBody>
          <a:bodyPr>
            <a:normAutofit/>
          </a:bodyPr>
          <a:lstStyle/>
          <a:p>
            <a:pPr algn="ctr"/>
            <a:r>
              <a:rPr lang="en-US" dirty="0" smtClean="0">
                <a:solidFill>
                  <a:schemeClr val="tx1"/>
                </a:solidFill>
              </a:rPr>
              <a:t>Home/ Employee Self Service access</a:t>
            </a:r>
            <a:endParaRPr lang="en-US" dirty="0">
              <a:solidFill>
                <a:srgbClr val="FF0000"/>
              </a:solidFill>
            </a:endParaRPr>
          </a:p>
        </p:txBody>
      </p:sp>
      <p:sp>
        <p:nvSpPr>
          <p:cNvPr id="5" name="Content Placeholder 4"/>
          <p:cNvSpPr>
            <a:spLocks noGrp="1"/>
          </p:cNvSpPr>
          <p:nvPr>
            <p:ph idx="1"/>
          </p:nvPr>
        </p:nvSpPr>
        <p:spPr>
          <a:xfrm>
            <a:off x="347133" y="1347019"/>
            <a:ext cx="11477235" cy="4334124"/>
          </a:xfrm>
        </p:spPr>
        <p:txBody>
          <a:bodyPr/>
          <a:lstStyle/>
          <a:p>
            <a:pPr marL="0" indent="0">
              <a:buNone/>
            </a:pPr>
            <a:r>
              <a:rPr lang="en-US" sz="2400" dirty="0" smtClean="0">
                <a:solidFill>
                  <a:schemeClr val="tx1"/>
                </a:solidFill>
              </a:rPr>
              <a:t>2. Select Financials Approvals from the Home/Employee Self Service page</a:t>
            </a:r>
            <a:endParaRPr lang="en-US" sz="2000" dirty="0" smtClean="0">
              <a:solidFill>
                <a:schemeClr val="tx1"/>
              </a:solidFill>
            </a:endParaRPr>
          </a:p>
        </p:txBody>
      </p:sp>
      <p:sp>
        <p:nvSpPr>
          <p:cNvPr id="4" name="Slide Number Placeholder 3"/>
          <p:cNvSpPr>
            <a:spLocks noGrp="1"/>
          </p:cNvSpPr>
          <p:nvPr>
            <p:ph type="sldNum" sz="quarter" idx="12"/>
          </p:nvPr>
        </p:nvSpPr>
        <p:spPr/>
        <p:txBody>
          <a:bodyPr/>
          <a:lstStyle/>
          <a:p>
            <a:fld id="{0C530F81-4EC3-421B-AB04-CABC2D3EF78B}" type="slidenum">
              <a:rPr lang="en-US" smtClean="0"/>
              <a:pPr/>
              <a:t>54</a:t>
            </a:fld>
            <a:endParaRPr lang="en-US" dirty="0"/>
          </a:p>
        </p:txBody>
      </p:sp>
      <p:sp>
        <p:nvSpPr>
          <p:cNvPr id="10" name="Text Placeholder 5"/>
          <p:cNvSpPr txBox="1">
            <a:spLocks/>
          </p:cNvSpPr>
          <p:nvPr/>
        </p:nvSpPr>
        <p:spPr>
          <a:xfrm>
            <a:off x="347134" y="6480676"/>
            <a:ext cx="11497733" cy="3773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Office of Financial Affairs				   	            Disbursements &amp; Travel Services Office</a:t>
            </a:r>
          </a:p>
        </p:txBody>
      </p:sp>
      <p:pic>
        <p:nvPicPr>
          <p:cNvPr id="6" name="Picture 5"/>
          <p:cNvPicPr>
            <a:picLocks noChangeAspect="1"/>
          </p:cNvPicPr>
          <p:nvPr/>
        </p:nvPicPr>
        <p:blipFill>
          <a:blip r:embed="rId3"/>
          <a:stretch>
            <a:fillRect/>
          </a:stretch>
        </p:blipFill>
        <p:spPr>
          <a:xfrm>
            <a:off x="2428150" y="1905000"/>
            <a:ext cx="7315200" cy="4309070"/>
          </a:xfrm>
          <a:prstGeom prst="rect">
            <a:avLst/>
          </a:prstGeom>
        </p:spPr>
      </p:pic>
      <p:sp>
        <p:nvSpPr>
          <p:cNvPr id="9" name="Rectangle 8"/>
          <p:cNvSpPr/>
          <p:nvPr/>
        </p:nvSpPr>
        <p:spPr>
          <a:xfrm>
            <a:off x="7315200" y="2313743"/>
            <a:ext cx="2428150" cy="195345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2819400" y="2057400"/>
            <a:ext cx="2209800" cy="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081169" y="2484814"/>
            <a:ext cx="457200" cy="369332"/>
          </a:xfrm>
          <a:prstGeom prst="rect">
            <a:avLst/>
          </a:prstGeom>
          <a:noFill/>
          <a:ln w="28575">
            <a:solidFill>
              <a:srgbClr val="FF0000"/>
            </a:solidFill>
          </a:ln>
        </p:spPr>
        <p:txBody>
          <a:bodyPr wrap="square" rtlCol="0">
            <a:spAutoFit/>
          </a:bodyPr>
          <a:lstStyle/>
          <a:p>
            <a:r>
              <a:rPr lang="en-US" dirty="0">
                <a:solidFill>
                  <a:srgbClr val="002060"/>
                </a:solidFill>
                <a:latin typeface="Arial" pitchFamily="34" charset="0"/>
                <a:cs typeface="Arial" pitchFamily="34" charset="0"/>
              </a:rPr>
              <a:t>2</a:t>
            </a:r>
            <a:endParaRPr lang="en-US" dirty="0" smtClean="0">
              <a:solidFill>
                <a:srgbClr val="002060"/>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1046316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838" y="590464"/>
            <a:ext cx="10972800" cy="1112838"/>
          </a:xfrm>
        </p:spPr>
        <p:txBody>
          <a:bodyPr/>
          <a:lstStyle/>
          <a:p>
            <a:pPr algn="ctr"/>
            <a:r>
              <a:rPr lang="en-US" dirty="0" smtClean="0">
                <a:solidFill>
                  <a:schemeClr val="tx1"/>
                </a:solidFill>
              </a:rPr>
              <a:t>Supervisor Approval </a:t>
            </a:r>
            <a:r>
              <a:rPr lang="en-US" dirty="0">
                <a:solidFill>
                  <a:schemeClr val="tx1"/>
                </a:solidFill>
              </a:rPr>
              <a:t>(cont’d) </a:t>
            </a:r>
          </a:p>
        </p:txBody>
      </p:sp>
      <p:sp>
        <p:nvSpPr>
          <p:cNvPr id="3" name="Content Placeholder 2"/>
          <p:cNvSpPr>
            <a:spLocks noGrp="1"/>
          </p:cNvSpPr>
          <p:nvPr>
            <p:ph idx="1"/>
          </p:nvPr>
        </p:nvSpPr>
        <p:spPr>
          <a:xfrm>
            <a:off x="609600" y="1261075"/>
            <a:ext cx="10972800" cy="4525963"/>
          </a:xfrm>
        </p:spPr>
        <p:txBody>
          <a:bodyPr/>
          <a:lstStyle/>
          <a:p>
            <a:pPr marL="0" indent="0">
              <a:buNone/>
            </a:pPr>
            <a:r>
              <a:rPr lang="en-US" sz="2400" dirty="0" smtClean="0">
                <a:solidFill>
                  <a:schemeClr val="tx1"/>
                </a:solidFill>
              </a:rPr>
              <a:t>Supervisor must review CA and supporting documentation (if applicable) before approving CA (3. select the </a:t>
            </a:r>
            <a:r>
              <a:rPr lang="en-US" sz="2400" b="1" dirty="0" smtClean="0">
                <a:solidFill>
                  <a:schemeClr val="tx1"/>
                </a:solidFill>
              </a:rPr>
              <a:t>APPROVE</a:t>
            </a:r>
            <a:r>
              <a:rPr lang="en-US" sz="2400" dirty="0" smtClean="0">
                <a:solidFill>
                  <a:schemeClr val="tx1"/>
                </a:solidFill>
              </a:rPr>
              <a:t> button)</a:t>
            </a:r>
          </a:p>
          <a:p>
            <a:pPr marL="0" indent="0">
              <a:buNone/>
            </a:pPr>
            <a:endParaRPr lang="en-US" sz="2400" dirty="0" smtClean="0">
              <a:solidFill>
                <a:schemeClr val="tx1"/>
              </a:solidFill>
            </a:endParaRPr>
          </a:p>
        </p:txBody>
      </p:sp>
      <p:sp>
        <p:nvSpPr>
          <p:cNvPr id="4" name="Slide Number Placeholder 3"/>
          <p:cNvSpPr>
            <a:spLocks noGrp="1"/>
          </p:cNvSpPr>
          <p:nvPr>
            <p:ph type="sldNum" sz="quarter" idx="12"/>
          </p:nvPr>
        </p:nvSpPr>
        <p:spPr/>
        <p:txBody>
          <a:bodyPr/>
          <a:lstStyle/>
          <a:p>
            <a:fld id="{0C530F81-4EC3-421B-AB04-CABC2D3EF78B}" type="slidenum">
              <a:rPr lang="en-US" smtClean="0"/>
              <a:pPr/>
              <a:t>55</a:t>
            </a:fld>
            <a:endParaRPr lang="en-US" dirty="0"/>
          </a:p>
        </p:txBody>
      </p:sp>
      <p:sp>
        <p:nvSpPr>
          <p:cNvPr id="8" name="Text Placeholder 5"/>
          <p:cNvSpPr txBox="1">
            <a:spLocks/>
          </p:cNvSpPr>
          <p:nvPr/>
        </p:nvSpPr>
        <p:spPr>
          <a:xfrm>
            <a:off x="347134" y="6480676"/>
            <a:ext cx="11497733" cy="3773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Office of Financial Affairs				   	            Disbursements &amp; Travel Services Office</a:t>
            </a:r>
          </a:p>
        </p:txBody>
      </p:sp>
      <p:pic>
        <p:nvPicPr>
          <p:cNvPr id="5" name="Picture 4"/>
          <p:cNvPicPr>
            <a:picLocks noChangeAspect="1"/>
          </p:cNvPicPr>
          <p:nvPr/>
        </p:nvPicPr>
        <p:blipFill>
          <a:blip r:embed="rId3"/>
          <a:stretch>
            <a:fillRect/>
          </a:stretch>
        </p:blipFill>
        <p:spPr>
          <a:xfrm>
            <a:off x="357382" y="2083512"/>
            <a:ext cx="11477235" cy="4086225"/>
          </a:xfrm>
          <a:prstGeom prst="rect">
            <a:avLst/>
          </a:prstGeom>
        </p:spPr>
      </p:pic>
      <p:sp>
        <p:nvSpPr>
          <p:cNvPr id="9" name="TextBox 8"/>
          <p:cNvSpPr txBox="1"/>
          <p:nvPr/>
        </p:nvSpPr>
        <p:spPr>
          <a:xfrm>
            <a:off x="9677400" y="2341073"/>
            <a:ext cx="457200" cy="369332"/>
          </a:xfrm>
          <a:prstGeom prst="rect">
            <a:avLst/>
          </a:prstGeom>
          <a:noFill/>
          <a:ln w="28575">
            <a:solidFill>
              <a:srgbClr val="FF0000"/>
            </a:solidFill>
          </a:ln>
        </p:spPr>
        <p:txBody>
          <a:bodyPr wrap="square" rtlCol="0">
            <a:spAutoFit/>
          </a:bodyPr>
          <a:lstStyle/>
          <a:p>
            <a:r>
              <a:rPr lang="en-US" dirty="0">
                <a:solidFill>
                  <a:srgbClr val="002060"/>
                </a:solidFill>
                <a:latin typeface="Arial" pitchFamily="34" charset="0"/>
                <a:cs typeface="Arial" pitchFamily="34" charset="0"/>
              </a:rPr>
              <a:t>3</a:t>
            </a:r>
            <a:endParaRPr lang="en-US" dirty="0" smtClean="0">
              <a:solidFill>
                <a:srgbClr val="002060"/>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316965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39762"/>
            <a:ext cx="10972800" cy="1112838"/>
          </a:xfrm>
        </p:spPr>
        <p:txBody>
          <a:bodyPr/>
          <a:lstStyle/>
          <a:p>
            <a:pPr algn="ctr"/>
            <a:r>
              <a:rPr lang="en-US" dirty="0" smtClean="0">
                <a:solidFill>
                  <a:schemeClr val="tx1"/>
                </a:solidFill>
              </a:rPr>
              <a:t>Supervisor Approval </a:t>
            </a:r>
            <a:r>
              <a:rPr lang="en-US" dirty="0">
                <a:solidFill>
                  <a:schemeClr val="tx1"/>
                </a:solidFill>
              </a:rPr>
              <a:t>(cont’d) </a:t>
            </a:r>
          </a:p>
        </p:txBody>
      </p:sp>
      <p:sp>
        <p:nvSpPr>
          <p:cNvPr id="3" name="Content Placeholder 2"/>
          <p:cNvSpPr>
            <a:spLocks noGrp="1"/>
          </p:cNvSpPr>
          <p:nvPr>
            <p:ph idx="1"/>
          </p:nvPr>
        </p:nvSpPr>
        <p:spPr/>
        <p:txBody>
          <a:bodyPr/>
          <a:lstStyle/>
          <a:p>
            <a:pPr marL="0" indent="0">
              <a:buNone/>
            </a:pPr>
            <a:r>
              <a:rPr lang="en-US" dirty="0" smtClean="0">
                <a:solidFill>
                  <a:schemeClr val="tx1"/>
                </a:solidFill>
              </a:rPr>
              <a:t>4. Select </a:t>
            </a:r>
            <a:r>
              <a:rPr lang="en-US" b="1" dirty="0" smtClean="0">
                <a:solidFill>
                  <a:schemeClr val="tx1"/>
                </a:solidFill>
              </a:rPr>
              <a:t>Submit</a:t>
            </a:r>
            <a:r>
              <a:rPr lang="en-US" dirty="0" smtClean="0">
                <a:solidFill>
                  <a:schemeClr val="tx1"/>
                </a:solidFill>
              </a:rPr>
              <a:t>:</a:t>
            </a:r>
          </a:p>
          <a:p>
            <a:pPr marL="0" indent="0">
              <a:buNone/>
            </a:pPr>
            <a:endParaRPr lang="en-US" dirty="0"/>
          </a:p>
        </p:txBody>
      </p:sp>
      <p:sp>
        <p:nvSpPr>
          <p:cNvPr id="4" name="Slide Number Placeholder 3"/>
          <p:cNvSpPr>
            <a:spLocks noGrp="1"/>
          </p:cNvSpPr>
          <p:nvPr>
            <p:ph type="sldNum" sz="quarter" idx="12"/>
          </p:nvPr>
        </p:nvSpPr>
        <p:spPr/>
        <p:txBody>
          <a:bodyPr/>
          <a:lstStyle/>
          <a:p>
            <a:fld id="{0C530F81-4EC3-421B-AB04-CABC2D3EF78B}" type="slidenum">
              <a:rPr lang="en-US" smtClean="0"/>
              <a:pPr/>
              <a:t>56</a:t>
            </a:fld>
            <a:endParaRPr lang="en-US" dirty="0"/>
          </a:p>
        </p:txBody>
      </p:sp>
      <p:sp>
        <p:nvSpPr>
          <p:cNvPr id="7" name="Text Placeholder 5"/>
          <p:cNvSpPr txBox="1">
            <a:spLocks/>
          </p:cNvSpPr>
          <p:nvPr/>
        </p:nvSpPr>
        <p:spPr>
          <a:xfrm>
            <a:off x="347134" y="6480676"/>
            <a:ext cx="11497733" cy="3773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Office of Financial Affairs				   	            Disbursements &amp; Travel Services Office</a:t>
            </a:r>
          </a:p>
        </p:txBody>
      </p:sp>
      <p:pic>
        <p:nvPicPr>
          <p:cNvPr id="6" name="Picture 5"/>
          <p:cNvPicPr>
            <a:picLocks noChangeAspect="1"/>
          </p:cNvPicPr>
          <p:nvPr/>
        </p:nvPicPr>
        <p:blipFill>
          <a:blip r:embed="rId3"/>
          <a:stretch>
            <a:fillRect/>
          </a:stretch>
        </p:blipFill>
        <p:spPr>
          <a:xfrm>
            <a:off x="4443412" y="2972596"/>
            <a:ext cx="3305175" cy="1781175"/>
          </a:xfrm>
          <a:prstGeom prst="rect">
            <a:avLst/>
          </a:prstGeom>
        </p:spPr>
      </p:pic>
      <p:sp>
        <p:nvSpPr>
          <p:cNvPr id="8" name="TextBox 7"/>
          <p:cNvSpPr txBox="1"/>
          <p:nvPr/>
        </p:nvSpPr>
        <p:spPr>
          <a:xfrm>
            <a:off x="7848600" y="2955643"/>
            <a:ext cx="457200" cy="369332"/>
          </a:xfrm>
          <a:prstGeom prst="rect">
            <a:avLst/>
          </a:prstGeom>
          <a:noFill/>
          <a:ln w="28575">
            <a:solidFill>
              <a:srgbClr val="FF0000"/>
            </a:solidFill>
          </a:ln>
        </p:spPr>
        <p:txBody>
          <a:bodyPr wrap="square" rtlCol="0">
            <a:spAutoFit/>
          </a:bodyPr>
          <a:lstStyle/>
          <a:p>
            <a:r>
              <a:rPr lang="en-US" dirty="0">
                <a:solidFill>
                  <a:srgbClr val="002060"/>
                </a:solidFill>
                <a:latin typeface="Arial" pitchFamily="34" charset="0"/>
                <a:cs typeface="Arial" pitchFamily="34" charset="0"/>
              </a:rPr>
              <a:t>4</a:t>
            </a:r>
            <a:endParaRPr lang="en-US" dirty="0" smtClean="0">
              <a:solidFill>
                <a:srgbClr val="002060"/>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290781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55634"/>
            <a:ext cx="10972800" cy="1112838"/>
          </a:xfrm>
        </p:spPr>
        <p:txBody>
          <a:bodyPr/>
          <a:lstStyle/>
          <a:p>
            <a:pPr algn="ctr"/>
            <a:r>
              <a:rPr lang="en-US" dirty="0" smtClean="0">
                <a:solidFill>
                  <a:schemeClr val="tx1"/>
                </a:solidFill>
              </a:rPr>
              <a:t>DTS Approval</a:t>
            </a:r>
            <a:endParaRPr lang="en-US" dirty="0">
              <a:solidFill>
                <a:schemeClr val="tx1"/>
              </a:solidFill>
            </a:endParaRPr>
          </a:p>
        </p:txBody>
      </p:sp>
      <p:sp>
        <p:nvSpPr>
          <p:cNvPr id="3" name="Content Placeholder 2"/>
          <p:cNvSpPr>
            <a:spLocks noGrp="1"/>
          </p:cNvSpPr>
          <p:nvPr>
            <p:ph idx="1"/>
          </p:nvPr>
        </p:nvSpPr>
        <p:spPr>
          <a:xfrm>
            <a:off x="609600" y="1600200"/>
            <a:ext cx="10972800" cy="4648200"/>
          </a:xfrm>
        </p:spPr>
        <p:txBody>
          <a:bodyPr/>
          <a:lstStyle/>
          <a:p>
            <a:r>
              <a:rPr lang="en-US" dirty="0" smtClean="0">
                <a:solidFill>
                  <a:schemeClr val="tx1"/>
                </a:solidFill>
              </a:rPr>
              <a:t>Once the Supervisor has approved CA, an e-notification will be sent to DTS for final approval  </a:t>
            </a:r>
          </a:p>
          <a:p>
            <a:pPr marL="0" indent="0">
              <a:buNone/>
            </a:pPr>
            <a:endParaRPr lang="en-US" dirty="0" smtClean="0">
              <a:solidFill>
                <a:schemeClr val="tx1"/>
              </a:solidFill>
            </a:endParaRPr>
          </a:p>
          <a:p>
            <a:r>
              <a:rPr lang="en-US" dirty="0" smtClean="0">
                <a:solidFill>
                  <a:schemeClr val="tx1"/>
                </a:solidFill>
              </a:rPr>
              <a:t>DTS will review and approve CA no more than three business days before first day of travel</a:t>
            </a:r>
          </a:p>
          <a:p>
            <a:endParaRPr lang="en-US" dirty="0">
              <a:solidFill>
                <a:schemeClr val="tx1"/>
              </a:solidFill>
            </a:endParaRPr>
          </a:p>
          <a:p>
            <a:r>
              <a:rPr lang="en-US" dirty="0" smtClean="0">
                <a:solidFill>
                  <a:schemeClr val="tx1"/>
                </a:solidFill>
              </a:rPr>
              <a:t>The traveler and the submitter will receive an e-notification from PeopleSoft, that the Cash Advance has been approved for payment</a:t>
            </a:r>
          </a:p>
          <a:p>
            <a:endParaRPr lang="en-US" dirty="0" smtClean="0">
              <a:solidFill>
                <a:schemeClr val="tx1"/>
              </a:solidFill>
            </a:endParaRPr>
          </a:p>
          <a:p>
            <a:pPr marL="0" indent="0">
              <a:buNone/>
            </a:pPr>
            <a:endParaRPr lang="en-US" dirty="0">
              <a:solidFill>
                <a:schemeClr val="tx1"/>
              </a:solidFill>
            </a:endParaRPr>
          </a:p>
        </p:txBody>
      </p:sp>
      <p:sp>
        <p:nvSpPr>
          <p:cNvPr id="4" name="Slide Number Placeholder 3"/>
          <p:cNvSpPr>
            <a:spLocks noGrp="1"/>
          </p:cNvSpPr>
          <p:nvPr>
            <p:ph type="sldNum" sz="quarter" idx="12"/>
          </p:nvPr>
        </p:nvSpPr>
        <p:spPr/>
        <p:txBody>
          <a:bodyPr/>
          <a:lstStyle/>
          <a:p>
            <a:fld id="{0C530F81-4EC3-421B-AB04-CABC2D3EF78B}" type="slidenum">
              <a:rPr lang="en-US" smtClean="0"/>
              <a:pPr/>
              <a:t>57</a:t>
            </a:fld>
            <a:endParaRPr lang="en-US" dirty="0"/>
          </a:p>
        </p:txBody>
      </p:sp>
      <p:sp>
        <p:nvSpPr>
          <p:cNvPr id="6" name="Text Placeholder 5"/>
          <p:cNvSpPr txBox="1">
            <a:spLocks/>
          </p:cNvSpPr>
          <p:nvPr/>
        </p:nvSpPr>
        <p:spPr>
          <a:xfrm>
            <a:off x="347134" y="6480676"/>
            <a:ext cx="11497733" cy="3773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Office of Financial Affairs				   	            Disbursements &amp; Travel Services Office</a:t>
            </a:r>
          </a:p>
        </p:txBody>
      </p:sp>
    </p:spTree>
    <p:custDataLst>
      <p:tags r:id="rId1"/>
    </p:custDataLst>
    <p:extLst>
      <p:ext uri="{BB962C8B-B14F-4D97-AF65-F5344CB8AC3E}">
        <p14:creationId xmlns:p14="http://schemas.microsoft.com/office/powerpoint/2010/main" val="3809168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39762"/>
            <a:ext cx="10972800" cy="1112838"/>
          </a:xfrm>
        </p:spPr>
        <p:txBody>
          <a:bodyPr/>
          <a:lstStyle/>
          <a:p>
            <a:pPr algn="ctr"/>
            <a:r>
              <a:rPr lang="en-US" dirty="0" smtClean="0">
                <a:solidFill>
                  <a:schemeClr val="tx1"/>
                </a:solidFill>
              </a:rPr>
              <a:t>Creator Checklist</a:t>
            </a:r>
            <a:endParaRPr lang="en-US" dirty="0">
              <a:solidFill>
                <a:schemeClr val="tx1"/>
              </a:solidFill>
            </a:endParaRPr>
          </a:p>
        </p:txBody>
      </p:sp>
      <p:sp>
        <p:nvSpPr>
          <p:cNvPr id="3" name="Content Placeholder 2"/>
          <p:cNvSpPr>
            <a:spLocks noGrp="1"/>
          </p:cNvSpPr>
          <p:nvPr>
            <p:ph idx="1"/>
          </p:nvPr>
        </p:nvSpPr>
        <p:spPr>
          <a:xfrm>
            <a:off x="609600" y="1692272"/>
            <a:ext cx="10972800" cy="4708528"/>
          </a:xfrm>
        </p:spPr>
        <p:txBody>
          <a:bodyPr>
            <a:normAutofit fontScale="92500" lnSpcReduction="20000"/>
          </a:bodyPr>
          <a:lstStyle/>
          <a:p>
            <a:r>
              <a:rPr lang="en-US" dirty="0" smtClean="0">
                <a:solidFill>
                  <a:schemeClr val="tx1"/>
                </a:solidFill>
              </a:rPr>
              <a:t>Complete </a:t>
            </a:r>
            <a:r>
              <a:rPr lang="en-US" dirty="0">
                <a:solidFill>
                  <a:schemeClr val="tx1"/>
                </a:solidFill>
              </a:rPr>
              <a:t>a</a:t>
            </a:r>
            <a:r>
              <a:rPr lang="en-US" dirty="0" smtClean="0">
                <a:solidFill>
                  <a:schemeClr val="tx1"/>
                </a:solidFill>
              </a:rPr>
              <a:t> TAC or TAR (if over $10k) and obtain all required signatures</a:t>
            </a:r>
          </a:p>
          <a:p>
            <a:endParaRPr lang="en-US" dirty="0" smtClean="0">
              <a:solidFill>
                <a:schemeClr val="tx1"/>
              </a:solidFill>
            </a:endParaRPr>
          </a:p>
          <a:p>
            <a:r>
              <a:rPr lang="en-US" dirty="0" smtClean="0">
                <a:solidFill>
                  <a:schemeClr val="tx1"/>
                </a:solidFill>
              </a:rPr>
              <a:t>Check funding source in employee’s profile </a:t>
            </a:r>
          </a:p>
          <a:p>
            <a:pPr marL="0" indent="0">
              <a:buNone/>
            </a:pPr>
            <a:endParaRPr lang="en-US" dirty="0" smtClean="0">
              <a:solidFill>
                <a:schemeClr val="tx1"/>
              </a:solidFill>
            </a:endParaRPr>
          </a:p>
          <a:p>
            <a:r>
              <a:rPr lang="en-US" dirty="0" smtClean="0">
                <a:solidFill>
                  <a:schemeClr val="tx1"/>
                </a:solidFill>
              </a:rPr>
              <a:t>Create a Cash Advance in PeopleSoft</a:t>
            </a:r>
          </a:p>
          <a:p>
            <a:pPr marL="0" indent="0">
              <a:buNone/>
            </a:pPr>
            <a:endParaRPr lang="en-US" dirty="0" smtClean="0">
              <a:solidFill>
                <a:schemeClr val="tx1"/>
              </a:solidFill>
            </a:endParaRPr>
          </a:p>
          <a:p>
            <a:r>
              <a:rPr lang="en-US" dirty="0" smtClean="0">
                <a:solidFill>
                  <a:schemeClr val="tx1"/>
                </a:solidFill>
              </a:rPr>
              <a:t>Submit electronic CA or TAC request to DTS </a:t>
            </a:r>
            <a:r>
              <a:rPr lang="en-US" b="1" dirty="0" smtClean="0">
                <a:solidFill>
                  <a:schemeClr val="tx1"/>
                </a:solidFill>
              </a:rPr>
              <a:t>10 business days </a:t>
            </a:r>
            <a:r>
              <a:rPr lang="en-US" dirty="0" smtClean="0">
                <a:solidFill>
                  <a:schemeClr val="tx1"/>
                </a:solidFill>
              </a:rPr>
              <a:t>prior to trip departure for processing</a:t>
            </a:r>
          </a:p>
          <a:p>
            <a:pPr marL="0" indent="0">
              <a:buNone/>
            </a:pPr>
            <a:endParaRPr lang="en-US" dirty="0" smtClean="0">
              <a:solidFill>
                <a:schemeClr val="tx1"/>
              </a:solidFill>
            </a:endParaRPr>
          </a:p>
          <a:p>
            <a:r>
              <a:rPr lang="en-US" dirty="0" smtClean="0">
                <a:solidFill>
                  <a:schemeClr val="tx1"/>
                </a:solidFill>
              </a:rPr>
              <a:t>Travel advances will generally be issued to the traveler at least three days before travel departure</a:t>
            </a:r>
          </a:p>
          <a:p>
            <a:pPr marL="0" indent="0">
              <a:buNone/>
            </a:pPr>
            <a:r>
              <a:rPr lang="en-US" sz="2400" dirty="0" smtClean="0">
                <a:solidFill>
                  <a:schemeClr val="tx1"/>
                </a:solidFill>
              </a:rPr>
              <a:t>  </a:t>
            </a:r>
          </a:p>
          <a:p>
            <a:pPr marL="0" indent="0">
              <a:buNone/>
            </a:pPr>
            <a:endParaRPr lang="en-US" sz="2400" dirty="0" smtClean="0">
              <a:solidFill>
                <a:schemeClr val="tx1"/>
              </a:solidFill>
            </a:endParaRPr>
          </a:p>
          <a:p>
            <a:endParaRPr lang="en-US" sz="2400" dirty="0">
              <a:solidFill>
                <a:schemeClr val="tx1"/>
              </a:solidFill>
            </a:endParaRPr>
          </a:p>
        </p:txBody>
      </p:sp>
      <p:sp>
        <p:nvSpPr>
          <p:cNvPr id="4" name="Slide Number Placeholder 3"/>
          <p:cNvSpPr>
            <a:spLocks noGrp="1"/>
          </p:cNvSpPr>
          <p:nvPr>
            <p:ph type="sldNum" sz="quarter" idx="12"/>
          </p:nvPr>
        </p:nvSpPr>
        <p:spPr/>
        <p:txBody>
          <a:bodyPr/>
          <a:lstStyle/>
          <a:p>
            <a:fld id="{0C530F81-4EC3-421B-AB04-CABC2D3EF78B}" type="slidenum">
              <a:rPr lang="en-US" smtClean="0"/>
              <a:pPr/>
              <a:t>58</a:t>
            </a:fld>
            <a:endParaRPr lang="en-US" dirty="0"/>
          </a:p>
        </p:txBody>
      </p:sp>
      <p:sp>
        <p:nvSpPr>
          <p:cNvPr id="6" name="Text Placeholder 5"/>
          <p:cNvSpPr txBox="1">
            <a:spLocks/>
          </p:cNvSpPr>
          <p:nvPr/>
        </p:nvSpPr>
        <p:spPr>
          <a:xfrm>
            <a:off x="347134" y="6480676"/>
            <a:ext cx="11497733" cy="3773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Office of Financial Affairs				   	            Disbursements &amp; Travel Services Office</a:t>
            </a:r>
          </a:p>
        </p:txBody>
      </p:sp>
    </p:spTree>
    <p:custDataLst>
      <p:tags r:id="rId1"/>
    </p:custDataLst>
    <p:extLst>
      <p:ext uri="{BB962C8B-B14F-4D97-AF65-F5344CB8AC3E}">
        <p14:creationId xmlns:p14="http://schemas.microsoft.com/office/powerpoint/2010/main" val="1983687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xEl>
                                              <p:pRg st="0" end="0"/>
                                            </p:txEl>
                                          </p:spTgt>
                                        </p:tgtEl>
                                        <p:attrNameLst>
                                          <p:attrName>style.opacity</p:attrName>
                                        </p:attrNameLst>
                                      </p:cBhvr>
                                      <p:to>
                                        <p:strVal val="0.5"/>
                                      </p:to>
                                    </p:set>
                                    <p:animEffect filter="image" prLst="opacity: 0.5">
                                      <p:cBhvr rctx="IE">
                                        <p:cTn id="7" dur="indefinite"/>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nodeType="clickEffect">
                                  <p:stCondLst>
                                    <p:cond delay="0"/>
                                  </p:stCondLst>
                                  <p:childTnLst>
                                    <p:set>
                                      <p:cBhvr rctx="PPT">
                                        <p:cTn id="11" dur="indefinite"/>
                                        <p:tgtEl>
                                          <p:spTgt spid="3">
                                            <p:txEl>
                                              <p:pRg st="2" end="2"/>
                                            </p:txEl>
                                          </p:spTgt>
                                        </p:tgtEl>
                                        <p:attrNameLst>
                                          <p:attrName>style.opacity</p:attrName>
                                        </p:attrNameLst>
                                      </p:cBhvr>
                                      <p:to>
                                        <p:strVal val="0.5"/>
                                      </p:to>
                                    </p:set>
                                    <p:animEffect filter="image" prLst="opacity: 0.5">
                                      <p:cBhvr rctx="IE">
                                        <p:cTn id="12" dur="indefinite"/>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mph" presetSubtype="0" nodeType="clickEffect">
                                  <p:stCondLst>
                                    <p:cond delay="0"/>
                                  </p:stCondLst>
                                  <p:childTnLst>
                                    <p:set>
                                      <p:cBhvr rctx="PPT">
                                        <p:cTn id="16" dur="indefinite"/>
                                        <p:tgtEl>
                                          <p:spTgt spid="3">
                                            <p:txEl>
                                              <p:pRg st="4" end="4"/>
                                            </p:txEl>
                                          </p:spTgt>
                                        </p:tgtEl>
                                        <p:attrNameLst>
                                          <p:attrName>style.opacity</p:attrName>
                                        </p:attrNameLst>
                                      </p:cBhvr>
                                      <p:to>
                                        <p:strVal val="0.5"/>
                                      </p:to>
                                    </p:set>
                                    <p:animEffect filter="image" prLst="opacity: 0.5">
                                      <p:cBhvr rctx="IE">
                                        <p:cTn id="17" dur="indefinite"/>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mph" presetSubtype="0" nodeType="clickEffect">
                                  <p:stCondLst>
                                    <p:cond delay="0"/>
                                  </p:stCondLst>
                                  <p:childTnLst>
                                    <p:set>
                                      <p:cBhvr rctx="PPT">
                                        <p:cTn id="21" dur="indefinite"/>
                                        <p:tgtEl>
                                          <p:spTgt spid="3">
                                            <p:txEl>
                                              <p:pRg st="0" end="0"/>
                                            </p:txEl>
                                          </p:spTgt>
                                        </p:tgtEl>
                                        <p:attrNameLst>
                                          <p:attrName>style.opacity</p:attrName>
                                        </p:attrNameLst>
                                      </p:cBhvr>
                                      <p:to>
                                        <p:strVal val="0.5"/>
                                      </p:to>
                                    </p:set>
                                    <p:animEffect filter="image" prLst="opacity: 0.5">
                                      <p:cBhvr rctx="IE">
                                        <p:cTn id="22" dur="indefinite"/>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mph" presetSubtype="0" nodeType="clickEffect">
                                  <p:stCondLst>
                                    <p:cond delay="0"/>
                                  </p:stCondLst>
                                  <p:childTnLst>
                                    <p:set>
                                      <p:cBhvr rctx="PPT">
                                        <p:cTn id="26" dur="indefinite"/>
                                        <p:tgtEl>
                                          <p:spTgt spid="3">
                                            <p:txEl>
                                              <p:pRg st="2" end="2"/>
                                            </p:txEl>
                                          </p:spTgt>
                                        </p:tgtEl>
                                        <p:attrNameLst>
                                          <p:attrName>style.opacity</p:attrName>
                                        </p:attrNameLst>
                                      </p:cBhvr>
                                      <p:to>
                                        <p:strVal val="0.5"/>
                                      </p:to>
                                    </p:set>
                                    <p:animEffect filter="image" prLst="opacity: 0.5">
                                      <p:cBhvr rctx="IE">
                                        <p:cTn id="27" dur="indefinite"/>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mph" presetSubtype="0" nodeType="clickEffect">
                                  <p:stCondLst>
                                    <p:cond delay="0"/>
                                  </p:stCondLst>
                                  <p:childTnLst>
                                    <p:set>
                                      <p:cBhvr rctx="PPT">
                                        <p:cTn id="31" dur="indefinite"/>
                                        <p:tgtEl>
                                          <p:spTgt spid="3">
                                            <p:txEl>
                                              <p:pRg st="4" end="4"/>
                                            </p:txEl>
                                          </p:spTgt>
                                        </p:tgtEl>
                                        <p:attrNameLst>
                                          <p:attrName>style.opacity</p:attrName>
                                        </p:attrNameLst>
                                      </p:cBhvr>
                                      <p:to>
                                        <p:strVal val="0.5"/>
                                      </p:to>
                                    </p:set>
                                    <p:animEffect filter="image" prLst="opacity: 0.5">
                                      <p:cBhvr rctx="IE">
                                        <p:cTn id="32" dur="indefinite"/>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mph" presetSubtype="0" nodeType="clickEffect">
                                  <p:stCondLst>
                                    <p:cond delay="0"/>
                                  </p:stCondLst>
                                  <p:childTnLst>
                                    <p:set>
                                      <p:cBhvr rctx="PPT">
                                        <p:cTn id="36" dur="indefinite"/>
                                        <p:tgtEl>
                                          <p:spTgt spid="3">
                                            <p:txEl>
                                              <p:pRg st="0" end="0"/>
                                            </p:txEl>
                                          </p:spTgt>
                                        </p:tgtEl>
                                        <p:attrNameLst>
                                          <p:attrName>style.opacity</p:attrName>
                                        </p:attrNameLst>
                                      </p:cBhvr>
                                      <p:to>
                                        <p:strVal val="0.5"/>
                                      </p:to>
                                    </p:set>
                                    <p:animEffect filter="image" prLst="opacity: 0.5">
                                      <p:cBhvr rctx="IE">
                                        <p:cTn id="37" dur="indefinite"/>
                                        <p:tgtEl>
                                          <p:spTgt spid="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mph" presetSubtype="0" nodeType="clickEffect">
                                  <p:stCondLst>
                                    <p:cond delay="0"/>
                                  </p:stCondLst>
                                  <p:childTnLst>
                                    <p:set>
                                      <p:cBhvr rctx="PPT">
                                        <p:cTn id="41" dur="indefinite"/>
                                        <p:tgtEl>
                                          <p:spTgt spid="3">
                                            <p:txEl>
                                              <p:pRg st="2" end="2"/>
                                            </p:txEl>
                                          </p:spTgt>
                                        </p:tgtEl>
                                        <p:attrNameLst>
                                          <p:attrName>style.opacity</p:attrName>
                                        </p:attrNameLst>
                                      </p:cBhvr>
                                      <p:to>
                                        <p:strVal val="0.5"/>
                                      </p:to>
                                    </p:set>
                                    <p:animEffect filter="image" prLst="opacity: 0.5">
                                      <p:cBhvr rctx="IE">
                                        <p:cTn id="42" dur="indefinite"/>
                                        <p:tgtEl>
                                          <p:spTgt spid="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mph" presetSubtype="0" nodeType="clickEffect">
                                  <p:stCondLst>
                                    <p:cond delay="0"/>
                                  </p:stCondLst>
                                  <p:childTnLst>
                                    <p:set>
                                      <p:cBhvr rctx="PPT">
                                        <p:cTn id="46" dur="indefinite"/>
                                        <p:tgtEl>
                                          <p:spTgt spid="3">
                                            <p:txEl>
                                              <p:pRg st="4" end="4"/>
                                            </p:txEl>
                                          </p:spTgt>
                                        </p:tgtEl>
                                        <p:attrNameLst>
                                          <p:attrName>style.opacity</p:attrName>
                                        </p:attrNameLst>
                                      </p:cBhvr>
                                      <p:to>
                                        <p:strVal val="0.5"/>
                                      </p:to>
                                    </p:set>
                                    <p:animEffect filter="image" prLst="opacity: 0.5">
                                      <p:cBhvr rctx="IE">
                                        <p:cTn id="47" dur="indefinite"/>
                                        <p:tgtEl>
                                          <p:spTgt spid="3">
                                            <p:txEl>
                                              <p:pRg st="4" end="4"/>
                                            </p:txEl>
                                          </p:spTgt>
                                        </p:tgtEl>
                                      </p:cBhvr>
                                    </p:animEffect>
                                  </p:childTnLst>
                                </p:cTn>
                              </p:par>
                              <p:par>
                                <p:cTn id="48" presetID="9" presetClass="emph" presetSubtype="0" nodeType="withEffect">
                                  <p:stCondLst>
                                    <p:cond delay="0"/>
                                  </p:stCondLst>
                                  <p:childTnLst>
                                    <p:set>
                                      <p:cBhvr rctx="PPT">
                                        <p:cTn id="49" dur="indefinite"/>
                                        <p:tgtEl>
                                          <p:spTgt spid="3">
                                            <p:txEl>
                                              <p:pRg st="6" end="6"/>
                                            </p:txEl>
                                          </p:spTgt>
                                        </p:tgtEl>
                                        <p:attrNameLst>
                                          <p:attrName>style.opacity</p:attrName>
                                        </p:attrNameLst>
                                      </p:cBhvr>
                                      <p:to>
                                        <p:strVal val="0.5"/>
                                      </p:to>
                                    </p:set>
                                    <p:animEffect filter="image" prLst="opacity: 0.5">
                                      <p:cBhvr rctx="IE">
                                        <p:cTn id="50" dur="indefinite"/>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715962"/>
            <a:ext cx="8229600" cy="1112838"/>
          </a:xfrm>
        </p:spPr>
        <p:txBody>
          <a:bodyPr/>
          <a:lstStyle/>
          <a:p>
            <a:pPr algn="ctr"/>
            <a:r>
              <a:rPr lang="en-US" dirty="0" smtClean="0">
                <a:solidFill>
                  <a:schemeClr val="tx1"/>
                </a:solidFill>
                <a:latin typeface="Times New Roman" pitchFamily="18" charset="0"/>
                <a:cs typeface="Times New Roman" pitchFamily="18" charset="0"/>
              </a:rPr>
              <a:t>Additional Resources</a:t>
            </a:r>
            <a:endParaRPr lang="en-US"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1752600" y="1828800"/>
            <a:ext cx="8763000" cy="5257800"/>
          </a:xfrm>
        </p:spPr>
        <p:txBody>
          <a:bodyPr>
            <a:normAutofit/>
          </a:bodyPr>
          <a:lstStyle/>
          <a:p>
            <a:pPr marL="0" indent="0" algn="ctr">
              <a:buNone/>
            </a:pPr>
            <a:r>
              <a:rPr lang="en-US" sz="2400" dirty="0">
                <a:solidFill>
                  <a:schemeClr val="tx1"/>
                </a:solidFill>
              </a:rPr>
              <a:t>Disbursements and Travel Services (DTS) website: </a:t>
            </a:r>
            <a:r>
              <a:rPr lang="en-US" sz="2400" dirty="0">
                <a:solidFill>
                  <a:schemeClr val="tx1"/>
                </a:solidFill>
                <a:hlinkClick r:id="rId4"/>
              </a:rPr>
              <a:t>http://utsa.edu/financialaffairs/dts</a:t>
            </a:r>
            <a:r>
              <a:rPr lang="en-US" sz="2400" dirty="0" smtClean="0">
                <a:solidFill>
                  <a:schemeClr val="tx1"/>
                </a:solidFill>
                <a:hlinkClick r:id="rId4"/>
              </a:rPr>
              <a:t>/</a:t>
            </a:r>
            <a:endParaRPr lang="en-US" sz="2400" dirty="0" smtClean="0">
              <a:solidFill>
                <a:schemeClr val="tx1"/>
              </a:solidFill>
            </a:endParaRPr>
          </a:p>
          <a:p>
            <a:pPr marL="0" indent="0" algn="ctr">
              <a:buNone/>
            </a:pPr>
            <a:r>
              <a:rPr lang="en-US" sz="2400" dirty="0" smtClean="0">
                <a:solidFill>
                  <a:schemeClr val="tx1"/>
                </a:solidFill>
              </a:rPr>
              <a:t>DTS Training </a:t>
            </a:r>
          </a:p>
          <a:p>
            <a:pPr marL="0" indent="0" algn="ctr">
              <a:buNone/>
            </a:pPr>
            <a:r>
              <a:rPr lang="en-US" sz="2000" dirty="0">
                <a:hlinkClick r:id="rId5"/>
              </a:rPr>
              <a:t>https://www.utsa.edu/financialaffairs/training/training.cfm?area=DTS</a:t>
            </a:r>
            <a:endParaRPr lang="en-US" sz="2000" dirty="0">
              <a:solidFill>
                <a:schemeClr val="tx1"/>
              </a:solidFill>
            </a:endParaRPr>
          </a:p>
          <a:p>
            <a:pPr marL="0" indent="0" algn="ctr">
              <a:buNone/>
            </a:pPr>
            <a:endParaRPr lang="en-US" sz="2400" dirty="0" smtClean="0">
              <a:solidFill>
                <a:schemeClr val="tx1"/>
              </a:solidFill>
            </a:endParaRPr>
          </a:p>
          <a:p>
            <a:pPr marL="0" indent="0" algn="ctr">
              <a:buNone/>
            </a:pPr>
            <a:r>
              <a:rPr lang="en-US" sz="2400" dirty="0" smtClean="0">
                <a:solidFill>
                  <a:schemeClr val="tx1"/>
                </a:solidFill>
              </a:rPr>
              <a:t>Related </a:t>
            </a:r>
            <a:r>
              <a:rPr lang="en-US" sz="2400" dirty="0">
                <a:solidFill>
                  <a:schemeClr val="tx1"/>
                </a:solidFill>
              </a:rPr>
              <a:t>Courses offered by DTS:</a:t>
            </a:r>
          </a:p>
          <a:p>
            <a:pPr algn="ctr"/>
            <a:r>
              <a:rPr lang="en-US" sz="2400" dirty="0" smtClean="0">
                <a:solidFill>
                  <a:schemeClr val="tx2">
                    <a:lumMod val="75000"/>
                  </a:schemeClr>
                </a:solidFill>
              </a:rPr>
              <a:t>Business-Related </a:t>
            </a:r>
            <a:r>
              <a:rPr lang="en-US" sz="2400" dirty="0">
                <a:solidFill>
                  <a:schemeClr val="tx2">
                    <a:lumMod val="75000"/>
                  </a:schemeClr>
                </a:solidFill>
              </a:rPr>
              <a:t>Hospitality &amp; </a:t>
            </a:r>
            <a:r>
              <a:rPr lang="en-US" sz="2400" dirty="0" smtClean="0">
                <a:solidFill>
                  <a:schemeClr val="tx2">
                    <a:lumMod val="75000"/>
                  </a:schemeClr>
                </a:solidFill>
              </a:rPr>
              <a:t>Entertainment (AM553)</a:t>
            </a:r>
            <a:endParaRPr lang="en-US" sz="2400" dirty="0">
              <a:solidFill>
                <a:schemeClr val="tx2">
                  <a:lumMod val="75000"/>
                </a:schemeClr>
              </a:solidFill>
            </a:endParaRPr>
          </a:p>
          <a:p>
            <a:pPr algn="ctr"/>
            <a:r>
              <a:rPr lang="en-US" sz="2400" dirty="0" smtClean="0">
                <a:solidFill>
                  <a:schemeClr val="tx2">
                    <a:lumMod val="75000"/>
                  </a:schemeClr>
                </a:solidFill>
              </a:rPr>
              <a:t>Travel </a:t>
            </a:r>
            <a:r>
              <a:rPr lang="en-US" sz="2400" dirty="0">
                <a:solidFill>
                  <a:schemeClr val="tx2">
                    <a:lumMod val="75000"/>
                  </a:schemeClr>
                </a:solidFill>
              </a:rPr>
              <a:t>Advance </a:t>
            </a:r>
            <a:r>
              <a:rPr lang="en-US" sz="2400" dirty="0" smtClean="0">
                <a:solidFill>
                  <a:schemeClr val="tx2">
                    <a:lumMod val="75000"/>
                  </a:schemeClr>
                </a:solidFill>
              </a:rPr>
              <a:t>Process (PS209)</a:t>
            </a:r>
            <a:endParaRPr lang="en-US" sz="2400" dirty="0">
              <a:solidFill>
                <a:schemeClr val="tx2">
                  <a:lumMod val="75000"/>
                </a:schemeClr>
              </a:solidFill>
            </a:endParaRPr>
          </a:p>
          <a:p>
            <a:pPr algn="ctr"/>
            <a:r>
              <a:rPr lang="en-US" sz="2400" dirty="0" smtClean="0">
                <a:solidFill>
                  <a:schemeClr val="tx2">
                    <a:lumMod val="75000"/>
                  </a:schemeClr>
                </a:solidFill>
              </a:rPr>
              <a:t>Travel </a:t>
            </a:r>
            <a:r>
              <a:rPr lang="en-US" sz="2400" dirty="0">
                <a:solidFill>
                  <a:schemeClr val="tx2">
                    <a:lumMod val="75000"/>
                  </a:schemeClr>
                </a:solidFill>
              </a:rPr>
              <a:t>Reimbursement </a:t>
            </a:r>
            <a:r>
              <a:rPr lang="en-US" sz="2400" dirty="0" smtClean="0">
                <a:solidFill>
                  <a:schemeClr val="tx2">
                    <a:lumMod val="75000"/>
                  </a:schemeClr>
                </a:solidFill>
              </a:rPr>
              <a:t>Process (PS0310)</a:t>
            </a:r>
            <a:endParaRPr lang="en-US" sz="2400" dirty="0">
              <a:solidFill>
                <a:schemeClr val="tx2">
                  <a:lumMod val="75000"/>
                </a:schemeClr>
              </a:solidFill>
            </a:endParaRPr>
          </a:p>
          <a:p>
            <a:pPr algn="ctr"/>
            <a:r>
              <a:rPr lang="en-US" sz="2400" dirty="0" smtClean="0">
                <a:solidFill>
                  <a:schemeClr val="tx2">
                    <a:lumMod val="75000"/>
                  </a:schemeClr>
                </a:solidFill>
              </a:rPr>
              <a:t>Processing of Non </a:t>
            </a:r>
            <a:r>
              <a:rPr lang="en-US" sz="2400" dirty="0">
                <a:solidFill>
                  <a:schemeClr val="tx2">
                    <a:lumMod val="75000"/>
                  </a:schemeClr>
                </a:solidFill>
              </a:rPr>
              <a:t>P.O. </a:t>
            </a:r>
            <a:r>
              <a:rPr lang="en-US" sz="2400" dirty="0" smtClean="0">
                <a:solidFill>
                  <a:schemeClr val="tx2">
                    <a:lumMod val="75000"/>
                  </a:schemeClr>
                </a:solidFill>
              </a:rPr>
              <a:t>Voucher (PS 203.04)</a:t>
            </a:r>
            <a:endParaRPr lang="en-US" sz="2400" dirty="0">
              <a:solidFill>
                <a:schemeClr val="tx2">
                  <a:lumMod val="75000"/>
                </a:schemeClr>
              </a:solidFill>
            </a:endParaRPr>
          </a:p>
          <a:p>
            <a:pPr marL="0" indent="0">
              <a:buNone/>
            </a:pPr>
            <a:endParaRPr lang="en-US" sz="2000" dirty="0">
              <a:solidFill>
                <a:srgbClr val="FF0000"/>
              </a:solidFill>
            </a:endParaRPr>
          </a:p>
          <a:p>
            <a:pPr marL="0" indent="0">
              <a:buNone/>
            </a:pPr>
            <a:endParaRPr lang="en-US" sz="2000" dirty="0">
              <a:solidFill>
                <a:srgbClr val="FF0000"/>
              </a:solidFill>
            </a:endParaRPr>
          </a:p>
        </p:txBody>
      </p:sp>
      <p:sp>
        <p:nvSpPr>
          <p:cNvPr id="4" name="Slide Number Placeholder 3"/>
          <p:cNvSpPr>
            <a:spLocks noGrp="1"/>
          </p:cNvSpPr>
          <p:nvPr>
            <p:ph type="sldNum" sz="quarter" idx="12"/>
          </p:nvPr>
        </p:nvSpPr>
        <p:spPr/>
        <p:txBody>
          <a:bodyPr/>
          <a:lstStyle/>
          <a:p>
            <a:fld id="{0C530F81-4EC3-421B-AB04-CABC2D3EF78B}" type="slidenum">
              <a:rPr lang="en-US" smtClean="0"/>
              <a:pPr/>
              <a:t>59</a:t>
            </a:fld>
            <a:endParaRPr lang="en-US" dirty="0"/>
          </a:p>
        </p:txBody>
      </p:sp>
      <p:sp>
        <p:nvSpPr>
          <p:cNvPr id="6" name="Text Placeholder 5"/>
          <p:cNvSpPr txBox="1">
            <a:spLocks/>
          </p:cNvSpPr>
          <p:nvPr/>
        </p:nvSpPr>
        <p:spPr>
          <a:xfrm>
            <a:off x="347134" y="6480676"/>
            <a:ext cx="11497733" cy="3773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Office of Financial Affairs				   	            Disbursements &amp; Travel Services Office</a:t>
            </a:r>
          </a:p>
        </p:txBody>
      </p:sp>
    </p:spTree>
    <p:custDataLst>
      <p:tags r:id="rId1"/>
    </p:custDataLst>
    <p:extLst>
      <p:ext uri="{BB962C8B-B14F-4D97-AF65-F5344CB8AC3E}">
        <p14:creationId xmlns:p14="http://schemas.microsoft.com/office/powerpoint/2010/main" val="131891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03234"/>
            <a:ext cx="10972800" cy="1112838"/>
          </a:xfrm>
        </p:spPr>
        <p:txBody>
          <a:bodyPr anchor="ctr"/>
          <a:lstStyle/>
          <a:p>
            <a:pPr algn="ctr"/>
            <a:r>
              <a:rPr lang="en-US" dirty="0" smtClean="0">
                <a:solidFill>
                  <a:schemeClr val="tx1"/>
                </a:solidFill>
              </a:rPr>
              <a:t>Authority</a:t>
            </a:r>
            <a:endParaRPr lang="en-US" dirty="0">
              <a:solidFill>
                <a:schemeClr val="tx1"/>
              </a:solidFill>
            </a:endParaRPr>
          </a:p>
        </p:txBody>
      </p:sp>
      <p:sp>
        <p:nvSpPr>
          <p:cNvPr id="3" name="Content Placeholder 2"/>
          <p:cNvSpPr>
            <a:spLocks noGrp="1"/>
          </p:cNvSpPr>
          <p:nvPr>
            <p:ph idx="1"/>
          </p:nvPr>
        </p:nvSpPr>
        <p:spPr>
          <a:xfrm>
            <a:off x="609600" y="1798637"/>
            <a:ext cx="10972800" cy="4525963"/>
          </a:xfrm>
        </p:spPr>
        <p:txBody>
          <a:bodyPr/>
          <a:lstStyle/>
          <a:p>
            <a:pPr>
              <a:defRPr/>
            </a:pPr>
            <a:r>
              <a:rPr lang="en-US" dirty="0">
                <a:solidFill>
                  <a:schemeClr val="tx1"/>
                </a:solidFill>
              </a:rPr>
              <a:t>Board of Regents’ Rules and Regulation (Rule 20801)</a:t>
            </a:r>
          </a:p>
          <a:p>
            <a:pPr>
              <a:defRPr/>
            </a:pPr>
            <a:endParaRPr lang="en-US" dirty="0">
              <a:solidFill>
                <a:schemeClr val="tx1"/>
              </a:solidFill>
            </a:endParaRPr>
          </a:p>
          <a:p>
            <a:pPr>
              <a:defRPr/>
            </a:pPr>
            <a:r>
              <a:rPr lang="en-US" dirty="0">
                <a:solidFill>
                  <a:schemeClr val="tx1"/>
                </a:solidFill>
              </a:rPr>
              <a:t>Internal Revenue Service (IRC Rule 162 and various rules)</a:t>
            </a:r>
          </a:p>
          <a:p>
            <a:endParaRPr lang="en-US" dirty="0">
              <a:solidFill>
                <a:schemeClr val="tx1"/>
              </a:solidFill>
            </a:endParaRPr>
          </a:p>
        </p:txBody>
      </p:sp>
      <p:sp>
        <p:nvSpPr>
          <p:cNvPr id="4" name="Slide Number Placeholder 3"/>
          <p:cNvSpPr>
            <a:spLocks noGrp="1"/>
          </p:cNvSpPr>
          <p:nvPr>
            <p:ph type="sldNum" sz="quarter" idx="12"/>
          </p:nvPr>
        </p:nvSpPr>
        <p:spPr/>
        <p:txBody>
          <a:bodyPr/>
          <a:lstStyle/>
          <a:p>
            <a:fld id="{0C530F81-4EC3-421B-AB04-CABC2D3EF78B}" type="slidenum">
              <a:rPr lang="en-US" smtClean="0"/>
              <a:pPr/>
              <a:t>6</a:t>
            </a:fld>
            <a:endParaRPr lang="en-US" dirty="0"/>
          </a:p>
        </p:txBody>
      </p:sp>
      <p:sp>
        <p:nvSpPr>
          <p:cNvPr id="6" name="Text Placeholder 5"/>
          <p:cNvSpPr txBox="1">
            <a:spLocks/>
          </p:cNvSpPr>
          <p:nvPr/>
        </p:nvSpPr>
        <p:spPr>
          <a:xfrm>
            <a:off x="347134" y="6480676"/>
            <a:ext cx="11497733" cy="3773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Office of Financial Affairs				   	            Disbursements &amp; Travel Services Office</a:t>
            </a:r>
          </a:p>
        </p:txBody>
      </p:sp>
    </p:spTree>
    <p:extLst>
      <p:ext uri="{BB962C8B-B14F-4D97-AF65-F5344CB8AC3E}">
        <p14:creationId xmlns:p14="http://schemas.microsoft.com/office/powerpoint/2010/main" val="2049059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609600"/>
            <a:ext cx="8229600" cy="762000"/>
          </a:xfrm>
        </p:spPr>
        <p:txBody>
          <a:bodyPr>
            <a:normAutofit/>
          </a:bodyPr>
          <a:lstStyle/>
          <a:p>
            <a:pPr algn="ctr"/>
            <a:r>
              <a:rPr lang="en-US" dirty="0" smtClean="0">
                <a:solidFill>
                  <a:schemeClr val="tx1"/>
                </a:solidFill>
              </a:rPr>
              <a:t>References</a:t>
            </a:r>
            <a:endParaRPr lang="en-US" dirty="0">
              <a:solidFill>
                <a:schemeClr val="tx1"/>
              </a:solidFill>
            </a:endParaRPr>
          </a:p>
        </p:txBody>
      </p:sp>
      <p:sp>
        <p:nvSpPr>
          <p:cNvPr id="4" name="Content Placeholder 2"/>
          <p:cNvSpPr>
            <a:spLocks noGrp="1"/>
          </p:cNvSpPr>
          <p:nvPr>
            <p:ph idx="1"/>
          </p:nvPr>
        </p:nvSpPr>
        <p:spPr>
          <a:xfrm>
            <a:off x="1219200" y="1447800"/>
            <a:ext cx="10058400" cy="5486400"/>
          </a:xfrm>
        </p:spPr>
        <p:txBody>
          <a:bodyPr>
            <a:noAutofit/>
          </a:bodyPr>
          <a:lstStyle/>
          <a:p>
            <a:pPr marL="282575" indent="-282575">
              <a:tabLst>
                <a:tab pos="233363" algn="l"/>
              </a:tabLst>
            </a:pPr>
            <a:r>
              <a:rPr lang="en-US" sz="2000" dirty="0">
                <a:solidFill>
                  <a:schemeClr val="tx2">
                    <a:lumMod val="75000"/>
                  </a:schemeClr>
                </a:solidFill>
                <a:hlinkClick r:id="rId4"/>
              </a:rPr>
              <a:t>Financial Management Operational Guidelines (</a:t>
            </a:r>
            <a:r>
              <a:rPr lang="en-US" sz="2000" dirty="0" smtClean="0">
                <a:solidFill>
                  <a:schemeClr val="tx2">
                    <a:lumMod val="75000"/>
                  </a:schemeClr>
                </a:solidFill>
                <a:hlinkClick r:id="rId4"/>
              </a:rPr>
              <a:t>FMOG)</a:t>
            </a:r>
            <a:endParaRPr lang="en-US" sz="2000" dirty="0" smtClean="0">
              <a:solidFill>
                <a:schemeClr val="tx2">
                  <a:lumMod val="75000"/>
                </a:schemeClr>
              </a:solidFill>
            </a:endParaRPr>
          </a:p>
          <a:p>
            <a:pPr marL="0" indent="0">
              <a:buNone/>
              <a:tabLst>
                <a:tab pos="233363" algn="l"/>
              </a:tabLst>
            </a:pPr>
            <a:endParaRPr lang="en-US" sz="2000" dirty="0" smtClean="0">
              <a:solidFill>
                <a:schemeClr val="tx2">
                  <a:lumMod val="75000"/>
                </a:schemeClr>
              </a:solidFill>
            </a:endParaRPr>
          </a:p>
          <a:p>
            <a:pPr marL="282575" indent="-282575">
              <a:tabLst>
                <a:tab pos="233363" algn="l"/>
              </a:tabLst>
            </a:pPr>
            <a:r>
              <a:rPr lang="en-US" sz="2000" dirty="0" smtClean="0">
                <a:hlinkClick r:id="rId5"/>
              </a:rPr>
              <a:t>General Appropriations Act</a:t>
            </a:r>
            <a:endParaRPr lang="en-US" sz="2000" dirty="0" smtClean="0"/>
          </a:p>
          <a:p>
            <a:pPr marL="0" indent="0">
              <a:buNone/>
              <a:tabLst>
                <a:tab pos="233363" algn="l"/>
              </a:tabLst>
            </a:pPr>
            <a:endParaRPr lang="en-US" sz="2000" dirty="0"/>
          </a:p>
          <a:p>
            <a:r>
              <a:rPr lang="en-US" sz="2000" dirty="0" smtClean="0">
                <a:hlinkClick r:id="rId6"/>
              </a:rPr>
              <a:t>IRS </a:t>
            </a:r>
            <a:r>
              <a:rPr lang="en-US" sz="2000" dirty="0">
                <a:hlinkClick r:id="rId6"/>
              </a:rPr>
              <a:t>Taxable Fringe Benefit Guide for Federal, State and Local Governments </a:t>
            </a:r>
            <a:endParaRPr lang="en-US" sz="2000" dirty="0" smtClean="0"/>
          </a:p>
          <a:p>
            <a:pPr marL="0" indent="0">
              <a:buNone/>
            </a:pPr>
            <a:endParaRPr lang="en-US" sz="2000" dirty="0"/>
          </a:p>
          <a:p>
            <a:r>
              <a:rPr lang="en-US" sz="2000" dirty="0" smtClean="0">
                <a:hlinkClick r:id="rId7"/>
              </a:rPr>
              <a:t>Internal </a:t>
            </a:r>
            <a:r>
              <a:rPr lang="en-US" sz="2000" dirty="0">
                <a:hlinkClick r:id="rId7"/>
              </a:rPr>
              <a:t>Revenue Service, IRC sections 62(a)(2) and 62(c) </a:t>
            </a:r>
            <a:endParaRPr lang="en-US" sz="2000" dirty="0" smtClean="0"/>
          </a:p>
          <a:p>
            <a:pPr marL="0" indent="0">
              <a:buNone/>
            </a:pPr>
            <a:endParaRPr lang="en-US" sz="2000" dirty="0"/>
          </a:p>
          <a:p>
            <a:r>
              <a:rPr lang="en-US" sz="2000" dirty="0" smtClean="0">
                <a:hlinkClick r:id="rId8"/>
              </a:rPr>
              <a:t>Texas </a:t>
            </a:r>
            <a:r>
              <a:rPr lang="en-US" sz="2000" dirty="0">
                <a:hlinkClick r:id="rId8"/>
              </a:rPr>
              <a:t>Administrative Code Title 34 – Public Finance, Part 1 Chapter 5, Subchapter C, Rule §5.22 State of Texas Travel Guidance</a:t>
            </a:r>
            <a:r>
              <a:rPr lang="en-US" sz="2000" dirty="0"/>
              <a:t> </a:t>
            </a:r>
            <a:endParaRPr lang="en-US" sz="2000" dirty="0" smtClean="0"/>
          </a:p>
          <a:p>
            <a:pPr marL="0" indent="0">
              <a:buNone/>
            </a:pPr>
            <a:endParaRPr lang="en-US" sz="2000" dirty="0"/>
          </a:p>
          <a:p>
            <a:r>
              <a:rPr lang="en-US" sz="2000" dirty="0" smtClean="0">
                <a:hlinkClick r:id="rId9"/>
              </a:rPr>
              <a:t>Texas </a:t>
            </a:r>
            <a:r>
              <a:rPr lang="en-US" sz="2000" dirty="0">
                <a:hlinkClick r:id="rId9"/>
              </a:rPr>
              <a:t>Government Code Section 660.003 Travel </a:t>
            </a:r>
            <a:r>
              <a:rPr lang="en-US" sz="2000" dirty="0" smtClean="0">
                <a:hlinkClick r:id="rId9"/>
              </a:rPr>
              <a:t>Expenses</a:t>
            </a:r>
            <a:endParaRPr lang="en-US" sz="2000" dirty="0" smtClean="0"/>
          </a:p>
          <a:p>
            <a:pPr marL="0" indent="0">
              <a:buNone/>
            </a:pPr>
            <a:endParaRPr lang="en-US" sz="1800" dirty="0" smtClean="0">
              <a:solidFill>
                <a:schemeClr val="tx1"/>
              </a:solidFill>
            </a:endParaRPr>
          </a:p>
          <a:p>
            <a:pPr marL="282575" indent="-282575">
              <a:tabLst>
                <a:tab pos="233363" algn="l"/>
              </a:tabLst>
            </a:pPr>
            <a:endParaRPr lang="en-US" sz="1800" u="sng" dirty="0" smtClean="0">
              <a:solidFill>
                <a:srgbClr val="0000FF"/>
              </a:solidFill>
            </a:endParaRPr>
          </a:p>
          <a:p>
            <a:pPr marL="0" indent="0">
              <a:buNone/>
              <a:tabLst>
                <a:tab pos="233363" algn="l"/>
              </a:tabLst>
            </a:pPr>
            <a:endParaRPr lang="en-US" sz="1800" dirty="0">
              <a:solidFill>
                <a:schemeClr val="tx1"/>
              </a:solidFill>
            </a:endParaRPr>
          </a:p>
          <a:p>
            <a:pPr marL="282575" indent="-282575">
              <a:tabLst>
                <a:tab pos="233363" algn="l"/>
              </a:tabLst>
            </a:pPr>
            <a:endParaRPr lang="en-US" sz="1800" dirty="0">
              <a:solidFill>
                <a:schemeClr val="tx1"/>
              </a:solidFill>
            </a:endParaRPr>
          </a:p>
          <a:p>
            <a:pPr marL="282575" indent="-282575">
              <a:tabLst>
                <a:tab pos="233363" algn="l"/>
              </a:tabLst>
            </a:pPr>
            <a:endParaRPr lang="en-US" sz="1800" dirty="0">
              <a:solidFill>
                <a:schemeClr val="tx1"/>
              </a:solidFill>
            </a:endParaRPr>
          </a:p>
          <a:p>
            <a:pPr marL="0" indent="0">
              <a:buNone/>
              <a:tabLst>
                <a:tab pos="233363" algn="l"/>
              </a:tabLst>
            </a:pPr>
            <a:endParaRPr lang="en-US" sz="1100" b="1" dirty="0">
              <a:solidFill>
                <a:schemeClr val="tx1"/>
              </a:solidFill>
            </a:endParaRPr>
          </a:p>
        </p:txBody>
      </p:sp>
      <p:sp>
        <p:nvSpPr>
          <p:cNvPr id="3" name="Slide Number Placeholder 2"/>
          <p:cNvSpPr>
            <a:spLocks noGrp="1"/>
          </p:cNvSpPr>
          <p:nvPr>
            <p:ph type="sldNum" sz="quarter" idx="12"/>
          </p:nvPr>
        </p:nvSpPr>
        <p:spPr/>
        <p:txBody>
          <a:bodyPr/>
          <a:lstStyle/>
          <a:p>
            <a:fld id="{0C530F81-4EC3-421B-AB04-CABC2D3EF78B}" type="slidenum">
              <a:rPr lang="en-US" smtClean="0"/>
              <a:pPr/>
              <a:t>60</a:t>
            </a:fld>
            <a:endParaRPr lang="en-US" dirty="0"/>
          </a:p>
        </p:txBody>
      </p:sp>
      <p:sp>
        <p:nvSpPr>
          <p:cNvPr id="6" name="Text Placeholder 5"/>
          <p:cNvSpPr txBox="1">
            <a:spLocks/>
          </p:cNvSpPr>
          <p:nvPr/>
        </p:nvSpPr>
        <p:spPr>
          <a:xfrm>
            <a:off x="347134" y="6480676"/>
            <a:ext cx="11497733" cy="3773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Office of Financial Affairs				   	            Disbursements &amp; Travel Services Office</a:t>
            </a:r>
          </a:p>
        </p:txBody>
      </p:sp>
    </p:spTree>
    <p:custDataLst>
      <p:tags r:id="rId1"/>
    </p:custDataLst>
    <p:extLst>
      <p:ext uri="{BB962C8B-B14F-4D97-AF65-F5344CB8AC3E}">
        <p14:creationId xmlns:p14="http://schemas.microsoft.com/office/powerpoint/2010/main" val="3273237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39762"/>
            <a:ext cx="10972800" cy="1112838"/>
          </a:xfrm>
        </p:spPr>
        <p:txBody>
          <a:bodyPr/>
          <a:lstStyle/>
          <a:p>
            <a:pPr algn="ctr"/>
            <a:r>
              <a:rPr lang="en-US" dirty="0" smtClean="0">
                <a:solidFill>
                  <a:schemeClr val="tx1"/>
                </a:solidFill>
              </a:rPr>
              <a:t>References (cont’d)</a:t>
            </a:r>
            <a:endParaRPr lang="en-US" dirty="0">
              <a:solidFill>
                <a:schemeClr val="tx1"/>
              </a:solidFill>
            </a:endParaRPr>
          </a:p>
        </p:txBody>
      </p:sp>
      <p:sp>
        <p:nvSpPr>
          <p:cNvPr id="3" name="Content Placeholder 2"/>
          <p:cNvSpPr>
            <a:spLocks noGrp="1"/>
          </p:cNvSpPr>
          <p:nvPr>
            <p:ph idx="1"/>
          </p:nvPr>
        </p:nvSpPr>
        <p:spPr/>
        <p:txBody>
          <a:bodyPr>
            <a:noAutofit/>
          </a:bodyPr>
          <a:lstStyle/>
          <a:p>
            <a:r>
              <a:rPr lang="en-US" sz="2000" dirty="0">
                <a:hlinkClick r:id="rId3"/>
              </a:rPr>
              <a:t>UT System Board of Regents’ </a:t>
            </a:r>
            <a:r>
              <a:rPr lang="en-US" sz="2000" i="1" dirty="0">
                <a:hlinkClick r:id="rId3"/>
              </a:rPr>
              <a:t>Rules and Regulations</a:t>
            </a:r>
            <a:r>
              <a:rPr lang="en-US" sz="2000" dirty="0">
                <a:hlinkClick r:id="rId3"/>
              </a:rPr>
              <a:t> Rule 20801 - Travel</a:t>
            </a:r>
            <a:r>
              <a:rPr lang="en-US" sz="2000" dirty="0"/>
              <a:t> </a:t>
            </a:r>
            <a:endParaRPr lang="en-US" sz="2000" dirty="0">
              <a:solidFill>
                <a:schemeClr val="tx1"/>
              </a:solidFill>
            </a:endParaRPr>
          </a:p>
          <a:p>
            <a:endParaRPr lang="en-US" sz="2000" dirty="0" smtClean="0">
              <a:hlinkClick r:id="rId4"/>
            </a:endParaRPr>
          </a:p>
          <a:p>
            <a:r>
              <a:rPr lang="en-US" sz="2000" dirty="0" smtClean="0">
                <a:hlinkClick r:id="rId4"/>
              </a:rPr>
              <a:t>UTSA </a:t>
            </a:r>
            <a:r>
              <a:rPr lang="en-US" sz="2000" dirty="0">
                <a:hlinkClick r:id="rId4"/>
              </a:rPr>
              <a:t>Handbook of Operating Procedures (HOP) – 5.18 Travel or Events that Involve Students and Other Non-Employee Participants</a:t>
            </a:r>
            <a:r>
              <a:rPr lang="en-US" sz="2000" dirty="0"/>
              <a:t> </a:t>
            </a:r>
            <a:endParaRPr lang="en-US" sz="2000" dirty="0" smtClean="0"/>
          </a:p>
          <a:p>
            <a:pPr marL="0" indent="0">
              <a:buNone/>
            </a:pPr>
            <a:endParaRPr lang="en-US" sz="2000" u="sng" dirty="0">
              <a:solidFill>
                <a:srgbClr val="0000FF"/>
              </a:solidFill>
            </a:endParaRPr>
          </a:p>
          <a:p>
            <a:pPr marL="282575" indent="-282575">
              <a:tabLst>
                <a:tab pos="233363" algn="l"/>
              </a:tabLst>
            </a:pPr>
            <a:r>
              <a:rPr lang="en-US" sz="2000" dirty="0">
                <a:solidFill>
                  <a:schemeClr val="tx1"/>
                </a:solidFill>
                <a:hlinkClick r:id="rId5"/>
              </a:rPr>
              <a:t>Travel Advance </a:t>
            </a:r>
            <a:r>
              <a:rPr lang="en-US" sz="2000" dirty="0" smtClean="0">
                <a:solidFill>
                  <a:schemeClr val="tx1"/>
                </a:solidFill>
                <a:hlinkClick r:id="rId5"/>
              </a:rPr>
              <a:t>Guideline</a:t>
            </a:r>
            <a:endParaRPr lang="en-US" sz="2000" dirty="0" smtClean="0">
              <a:solidFill>
                <a:schemeClr val="tx1"/>
              </a:solidFill>
            </a:endParaRPr>
          </a:p>
          <a:p>
            <a:pPr marL="0" indent="0">
              <a:buNone/>
              <a:tabLst>
                <a:tab pos="233363" algn="l"/>
              </a:tabLst>
            </a:pPr>
            <a:endParaRPr lang="en-US" sz="2000" dirty="0" smtClean="0">
              <a:solidFill>
                <a:schemeClr val="tx1"/>
              </a:solidFill>
            </a:endParaRPr>
          </a:p>
          <a:p>
            <a:r>
              <a:rPr lang="en-US" sz="2000" dirty="0">
                <a:hlinkClick r:id="rId6"/>
              </a:rPr>
              <a:t>U.S. General Services Administration (GSA) Per Diem Rates</a:t>
            </a:r>
            <a:r>
              <a:rPr lang="en-US" sz="2000" dirty="0"/>
              <a:t> </a:t>
            </a:r>
            <a:endParaRPr lang="en-US" sz="2000" dirty="0" smtClean="0"/>
          </a:p>
          <a:p>
            <a:pPr marL="0" indent="0">
              <a:buNone/>
            </a:pPr>
            <a:endParaRPr lang="en-US" sz="2000" dirty="0"/>
          </a:p>
          <a:p>
            <a:r>
              <a:rPr lang="en-US" sz="2000" dirty="0">
                <a:hlinkClick r:id="rId4"/>
              </a:rPr>
              <a:t>UTSA Handbook of Operating Procedures (HOP) – 5.18 Travel or Events that Involve Students and Other Non-Employee Participants</a:t>
            </a:r>
            <a:r>
              <a:rPr lang="en-US" sz="2000" dirty="0"/>
              <a:t> </a:t>
            </a:r>
          </a:p>
          <a:p>
            <a:pPr marL="282575" indent="-282575">
              <a:tabLst>
                <a:tab pos="233363" algn="l"/>
              </a:tabLst>
            </a:pPr>
            <a:endParaRPr lang="en-US" sz="2000" dirty="0">
              <a:solidFill>
                <a:schemeClr val="tx1"/>
              </a:solidFill>
            </a:endParaRPr>
          </a:p>
          <a:p>
            <a:endParaRPr lang="en-US" sz="2000" dirty="0"/>
          </a:p>
        </p:txBody>
      </p:sp>
      <p:sp>
        <p:nvSpPr>
          <p:cNvPr id="4" name="Slide Number Placeholder 3"/>
          <p:cNvSpPr>
            <a:spLocks noGrp="1"/>
          </p:cNvSpPr>
          <p:nvPr>
            <p:ph type="sldNum" sz="quarter" idx="12"/>
          </p:nvPr>
        </p:nvSpPr>
        <p:spPr/>
        <p:txBody>
          <a:bodyPr/>
          <a:lstStyle/>
          <a:p>
            <a:fld id="{0C530F81-4EC3-421B-AB04-CABC2D3EF78B}" type="slidenum">
              <a:rPr lang="en-US" smtClean="0"/>
              <a:pPr/>
              <a:t>61</a:t>
            </a:fld>
            <a:endParaRPr lang="en-US" dirty="0"/>
          </a:p>
        </p:txBody>
      </p:sp>
      <p:sp>
        <p:nvSpPr>
          <p:cNvPr id="6" name="Text Placeholder 5"/>
          <p:cNvSpPr txBox="1">
            <a:spLocks/>
          </p:cNvSpPr>
          <p:nvPr/>
        </p:nvSpPr>
        <p:spPr>
          <a:xfrm>
            <a:off x="347134" y="6480676"/>
            <a:ext cx="11497733" cy="3773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Office of Financial Affairs				   	            Disbursements &amp; Travel Services Office</a:t>
            </a:r>
          </a:p>
        </p:txBody>
      </p:sp>
    </p:spTree>
    <p:custDataLst>
      <p:tags r:id="rId1"/>
    </p:custDataLst>
    <p:extLst>
      <p:ext uri="{BB962C8B-B14F-4D97-AF65-F5344CB8AC3E}">
        <p14:creationId xmlns:p14="http://schemas.microsoft.com/office/powerpoint/2010/main" val="1600824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20762"/>
            <a:ext cx="10972800" cy="1112838"/>
          </a:xfrm>
        </p:spPr>
        <p:txBody>
          <a:bodyPr/>
          <a:lstStyle/>
          <a:p>
            <a:pPr algn="ctr"/>
            <a:r>
              <a:rPr lang="en-US" dirty="0" smtClean="0">
                <a:solidFill>
                  <a:schemeClr val="tx1"/>
                </a:solidFill>
              </a:rPr>
              <a:t>Questions</a:t>
            </a:r>
            <a:endParaRPr lang="en-US" dirty="0">
              <a:solidFill>
                <a:schemeClr val="tx1"/>
              </a:solidFill>
            </a:endParaRPr>
          </a:p>
        </p:txBody>
      </p:sp>
      <p:sp>
        <p:nvSpPr>
          <p:cNvPr id="3" name="Slide Number Placeholder 2"/>
          <p:cNvSpPr>
            <a:spLocks noGrp="1"/>
          </p:cNvSpPr>
          <p:nvPr>
            <p:ph type="sldNum" sz="quarter" idx="12"/>
          </p:nvPr>
        </p:nvSpPr>
        <p:spPr/>
        <p:txBody>
          <a:bodyPr/>
          <a:lstStyle/>
          <a:p>
            <a:fld id="{0C530F81-4EC3-421B-AB04-CABC2D3EF78B}" type="slidenum">
              <a:rPr lang="en-US" smtClean="0"/>
              <a:pPr/>
              <a:t>62</a:t>
            </a:fld>
            <a:endParaRPr lang="en-US" dirty="0"/>
          </a:p>
        </p:txBody>
      </p:sp>
      <p:pic>
        <p:nvPicPr>
          <p:cNvPr id="1026"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494" b="89796" l="9880" r="89880"/>
                    </a14:imgEffect>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a:off x="4419600" y="1981200"/>
            <a:ext cx="3307508" cy="351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5"/>
          <p:cNvSpPr txBox="1">
            <a:spLocks/>
          </p:cNvSpPr>
          <p:nvPr/>
        </p:nvSpPr>
        <p:spPr>
          <a:xfrm>
            <a:off x="347134" y="6480676"/>
            <a:ext cx="11497733" cy="3773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Office of Financial Affairs				   	            Disbursements &amp; Travel Services Office</a:t>
            </a:r>
          </a:p>
        </p:txBody>
      </p:sp>
    </p:spTree>
    <p:custDataLst>
      <p:tags r:id="rId1"/>
    </p:custDataLst>
    <p:extLst>
      <p:ext uri="{BB962C8B-B14F-4D97-AF65-F5344CB8AC3E}">
        <p14:creationId xmlns:p14="http://schemas.microsoft.com/office/powerpoint/2010/main" val="864190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chor="ctr"/>
          <a:lstStyle/>
          <a:p>
            <a:r>
              <a:rPr lang="en-US" dirty="0" smtClean="0">
                <a:ln w="0"/>
                <a:effectLst>
                  <a:outerShdw blurRad="38100" dist="19050" dir="2700000" algn="tl" rotWithShape="0">
                    <a:schemeClr val="dk1">
                      <a:alpha val="40000"/>
                    </a:schemeClr>
                  </a:outerShdw>
                </a:effectLst>
              </a:rPr>
              <a:t>Thank You!</a:t>
            </a:r>
            <a:endParaRPr lang="en-US" dirty="0">
              <a:ln w="0"/>
              <a:effectLst>
                <a:outerShdw blurRad="38100" dist="19050" dir="2700000" algn="tl" rotWithShape="0">
                  <a:schemeClr val="dk1">
                    <a:alpha val="40000"/>
                  </a:schemeClr>
                </a:outerShdw>
              </a:effectLst>
            </a:endParaRPr>
          </a:p>
        </p:txBody>
      </p:sp>
      <p:sp>
        <p:nvSpPr>
          <p:cNvPr id="5" name="Text Placeholder 4"/>
          <p:cNvSpPr>
            <a:spLocks noGrp="1"/>
          </p:cNvSpPr>
          <p:nvPr>
            <p:ph type="body" sz="quarter" idx="10"/>
          </p:nvPr>
        </p:nvSpPr>
        <p:spPr/>
        <p:txBody>
          <a:bodyPr/>
          <a:lstStyle/>
          <a:p>
            <a:r>
              <a:rPr lang="en-US" dirty="0" smtClean="0"/>
              <a:t>Office of Financial Affairs</a:t>
            </a:r>
            <a:endParaRPr lang="en-US" dirty="0"/>
          </a:p>
        </p:txBody>
      </p:sp>
      <p:sp>
        <p:nvSpPr>
          <p:cNvPr id="2" name="Slide Number Placeholder 1"/>
          <p:cNvSpPr>
            <a:spLocks noGrp="1"/>
          </p:cNvSpPr>
          <p:nvPr>
            <p:ph type="sldNum" sz="quarter" idx="11"/>
          </p:nvPr>
        </p:nvSpPr>
        <p:spPr>
          <a:prstGeom prst="rect">
            <a:avLst/>
          </a:prstGeom>
        </p:spPr>
        <p:txBody>
          <a:bodyPr/>
          <a:lstStyle/>
          <a:p>
            <a:fld id="{0C530F81-4EC3-421B-AB04-CABC2D3EF78B}" type="slidenum">
              <a:rPr lang="en-US" sz="1200" b="0" smtClean="0"/>
              <a:pPr/>
              <a:t>63</a:t>
            </a:fld>
            <a:endParaRPr lang="en-US" sz="1200" b="0" dirty="0"/>
          </a:p>
        </p:txBody>
      </p:sp>
    </p:spTree>
    <p:custDataLst>
      <p:tags r:id="rId1"/>
    </p:custDataLst>
    <p:extLst>
      <p:ext uri="{BB962C8B-B14F-4D97-AF65-F5344CB8AC3E}">
        <p14:creationId xmlns:p14="http://schemas.microsoft.com/office/powerpoint/2010/main" val="1729968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87362"/>
            <a:ext cx="10972800" cy="1112838"/>
          </a:xfrm>
        </p:spPr>
        <p:txBody>
          <a:bodyPr anchor="ctr"/>
          <a:lstStyle/>
          <a:p>
            <a:pPr algn="ctr"/>
            <a:r>
              <a:rPr lang="en-US" dirty="0" smtClean="0">
                <a:solidFill>
                  <a:schemeClr val="tx1"/>
                </a:solidFill>
              </a:rPr>
              <a:t>Requirements and Eligibility</a:t>
            </a:r>
            <a:endParaRPr lang="en-US" dirty="0">
              <a:solidFill>
                <a:schemeClr val="tx1"/>
              </a:solidFill>
            </a:endParaRPr>
          </a:p>
        </p:txBody>
      </p:sp>
      <p:sp>
        <p:nvSpPr>
          <p:cNvPr id="3" name="Content Placeholder 2"/>
          <p:cNvSpPr>
            <a:spLocks noGrp="1"/>
          </p:cNvSpPr>
          <p:nvPr>
            <p:ph idx="1"/>
          </p:nvPr>
        </p:nvSpPr>
        <p:spPr>
          <a:xfrm>
            <a:off x="609600" y="1676400"/>
            <a:ext cx="10972800" cy="4525963"/>
          </a:xfrm>
        </p:spPr>
        <p:txBody>
          <a:bodyPr>
            <a:normAutofit/>
          </a:bodyPr>
          <a:lstStyle/>
          <a:p>
            <a:pPr>
              <a:defRPr/>
            </a:pPr>
            <a:r>
              <a:rPr lang="en-US" dirty="0">
                <a:solidFill>
                  <a:schemeClr val="tx1"/>
                </a:solidFill>
              </a:rPr>
              <a:t>Approved Travel Authorization (TA) is </a:t>
            </a:r>
            <a:r>
              <a:rPr lang="en-US" dirty="0" smtClean="0">
                <a:solidFill>
                  <a:schemeClr val="tx1"/>
                </a:solidFill>
              </a:rPr>
              <a:t>required</a:t>
            </a:r>
          </a:p>
          <a:p>
            <a:pPr marL="0" indent="0">
              <a:buNone/>
              <a:defRPr/>
            </a:pPr>
            <a:endParaRPr lang="en-US" dirty="0">
              <a:solidFill>
                <a:schemeClr val="tx1"/>
              </a:solidFill>
            </a:endParaRPr>
          </a:p>
          <a:p>
            <a:pPr>
              <a:defRPr/>
            </a:pPr>
            <a:r>
              <a:rPr lang="en-US" dirty="0" smtClean="0">
                <a:solidFill>
                  <a:schemeClr val="tx1"/>
                </a:solidFill>
              </a:rPr>
              <a:t>Issued </a:t>
            </a:r>
            <a:r>
              <a:rPr lang="en-US" dirty="0">
                <a:solidFill>
                  <a:schemeClr val="tx1"/>
                </a:solidFill>
              </a:rPr>
              <a:t>to faculty, </a:t>
            </a:r>
            <a:r>
              <a:rPr lang="en-US" dirty="0" smtClean="0">
                <a:solidFill>
                  <a:schemeClr val="tx1"/>
                </a:solidFill>
              </a:rPr>
              <a:t>staff, </a:t>
            </a:r>
            <a:r>
              <a:rPr lang="en-US" dirty="0">
                <a:solidFill>
                  <a:schemeClr val="tx1"/>
                </a:solidFill>
              </a:rPr>
              <a:t>and eligible </a:t>
            </a:r>
            <a:r>
              <a:rPr lang="en-US" dirty="0" smtClean="0">
                <a:solidFill>
                  <a:schemeClr val="tx1"/>
                </a:solidFill>
              </a:rPr>
              <a:t>students </a:t>
            </a:r>
            <a:r>
              <a:rPr lang="en-US" dirty="0">
                <a:solidFill>
                  <a:schemeClr val="tx1"/>
                </a:solidFill>
              </a:rPr>
              <a:t>who travel </a:t>
            </a:r>
            <a:r>
              <a:rPr lang="en-US" dirty="0" smtClean="0">
                <a:solidFill>
                  <a:schemeClr val="tx1"/>
                </a:solidFill>
              </a:rPr>
              <a:t>infrequently</a:t>
            </a:r>
          </a:p>
          <a:p>
            <a:pPr marL="0" indent="0">
              <a:buNone/>
              <a:defRPr/>
            </a:pPr>
            <a:endParaRPr lang="en-US" dirty="0">
              <a:solidFill>
                <a:schemeClr val="tx1"/>
              </a:solidFill>
            </a:endParaRPr>
          </a:p>
          <a:p>
            <a:pPr>
              <a:defRPr/>
            </a:pPr>
            <a:r>
              <a:rPr lang="en-US" dirty="0">
                <a:solidFill>
                  <a:schemeClr val="tx1"/>
                </a:solidFill>
              </a:rPr>
              <a:t>Prospective employees and </a:t>
            </a:r>
            <a:r>
              <a:rPr lang="en-US" dirty="0" smtClean="0">
                <a:solidFill>
                  <a:schemeClr val="tx1"/>
                </a:solidFill>
              </a:rPr>
              <a:t>prospective students </a:t>
            </a:r>
            <a:r>
              <a:rPr lang="en-US" dirty="0">
                <a:solidFill>
                  <a:schemeClr val="tx1"/>
                </a:solidFill>
              </a:rPr>
              <a:t>are not </a:t>
            </a:r>
            <a:r>
              <a:rPr lang="en-US" dirty="0" smtClean="0">
                <a:solidFill>
                  <a:schemeClr val="tx1"/>
                </a:solidFill>
              </a:rPr>
              <a:t>eligible</a:t>
            </a:r>
          </a:p>
          <a:p>
            <a:pPr marL="0" indent="0">
              <a:buNone/>
              <a:defRPr/>
            </a:pPr>
            <a:endParaRPr lang="en-US" dirty="0">
              <a:solidFill>
                <a:schemeClr val="tx1"/>
              </a:solidFill>
            </a:endParaRPr>
          </a:p>
          <a:p>
            <a:pPr>
              <a:defRPr/>
            </a:pPr>
            <a:r>
              <a:rPr lang="en-US" dirty="0">
                <a:solidFill>
                  <a:schemeClr val="tx1"/>
                </a:solidFill>
              </a:rPr>
              <a:t> Domestic and foreign </a:t>
            </a:r>
            <a:r>
              <a:rPr lang="en-US" dirty="0" smtClean="0">
                <a:solidFill>
                  <a:schemeClr val="tx1"/>
                </a:solidFill>
              </a:rPr>
              <a:t>travel</a:t>
            </a:r>
          </a:p>
          <a:p>
            <a:pPr marL="0" indent="0">
              <a:buNone/>
              <a:defRPr/>
            </a:pPr>
            <a:endParaRPr lang="en-US" dirty="0">
              <a:solidFill>
                <a:schemeClr val="tx1"/>
              </a:solidFill>
            </a:endParaRPr>
          </a:p>
          <a:p>
            <a:pPr marL="0" indent="0">
              <a:buNone/>
              <a:defRPr/>
            </a:pPr>
            <a:endParaRPr lang="en-US" dirty="0">
              <a:solidFill>
                <a:schemeClr val="tx1"/>
              </a:solidFill>
            </a:endParaRPr>
          </a:p>
          <a:p>
            <a:endParaRPr lang="en-US" dirty="0">
              <a:solidFill>
                <a:schemeClr val="tx1"/>
              </a:solidFill>
            </a:endParaRPr>
          </a:p>
        </p:txBody>
      </p:sp>
      <p:sp>
        <p:nvSpPr>
          <p:cNvPr id="4" name="Slide Number Placeholder 3"/>
          <p:cNvSpPr>
            <a:spLocks noGrp="1"/>
          </p:cNvSpPr>
          <p:nvPr>
            <p:ph type="sldNum" sz="quarter" idx="12"/>
          </p:nvPr>
        </p:nvSpPr>
        <p:spPr/>
        <p:txBody>
          <a:bodyPr/>
          <a:lstStyle/>
          <a:p>
            <a:fld id="{0C530F81-4EC3-421B-AB04-CABC2D3EF78B}" type="slidenum">
              <a:rPr lang="en-US" smtClean="0"/>
              <a:pPr/>
              <a:t>7</a:t>
            </a:fld>
            <a:endParaRPr lang="en-US" dirty="0"/>
          </a:p>
        </p:txBody>
      </p:sp>
      <p:sp>
        <p:nvSpPr>
          <p:cNvPr id="6" name="Text Placeholder 5"/>
          <p:cNvSpPr txBox="1">
            <a:spLocks/>
          </p:cNvSpPr>
          <p:nvPr/>
        </p:nvSpPr>
        <p:spPr>
          <a:xfrm>
            <a:off x="347134" y="6480676"/>
            <a:ext cx="11497733" cy="3773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Office of Financial Affairs				   	            Disbursements &amp; Travel Services Office</a:t>
            </a:r>
          </a:p>
        </p:txBody>
      </p:sp>
    </p:spTree>
    <p:extLst>
      <p:ext uri="{BB962C8B-B14F-4D97-AF65-F5344CB8AC3E}">
        <p14:creationId xmlns:p14="http://schemas.microsoft.com/office/powerpoint/2010/main" val="990975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87362"/>
            <a:ext cx="10972800" cy="1112838"/>
          </a:xfrm>
        </p:spPr>
        <p:txBody>
          <a:bodyPr anchor="ctr"/>
          <a:lstStyle/>
          <a:p>
            <a:pPr algn="ctr"/>
            <a:r>
              <a:rPr lang="en-US" dirty="0" smtClean="0">
                <a:solidFill>
                  <a:schemeClr val="tx1"/>
                </a:solidFill>
              </a:rPr>
              <a:t>Requirements and Eligibility (cont’d)</a:t>
            </a:r>
            <a:endParaRPr lang="en-US" dirty="0">
              <a:solidFill>
                <a:schemeClr val="tx1"/>
              </a:solidFill>
            </a:endParaRPr>
          </a:p>
        </p:txBody>
      </p:sp>
      <p:sp>
        <p:nvSpPr>
          <p:cNvPr id="3" name="Content Placeholder 2"/>
          <p:cNvSpPr>
            <a:spLocks noGrp="1"/>
          </p:cNvSpPr>
          <p:nvPr>
            <p:ph idx="1"/>
          </p:nvPr>
        </p:nvSpPr>
        <p:spPr>
          <a:xfrm>
            <a:off x="609600" y="1676400"/>
            <a:ext cx="10972800" cy="4525963"/>
          </a:xfrm>
        </p:spPr>
        <p:txBody>
          <a:bodyPr>
            <a:normAutofit lnSpcReduction="10000"/>
          </a:bodyPr>
          <a:lstStyle/>
          <a:p>
            <a:pPr>
              <a:defRPr/>
            </a:pPr>
            <a:r>
              <a:rPr lang="en-US" dirty="0" smtClean="0">
                <a:solidFill>
                  <a:schemeClr val="tx1"/>
                </a:solidFill>
              </a:rPr>
              <a:t>Cash Advance (CA) in PS</a:t>
            </a:r>
          </a:p>
          <a:p>
            <a:pPr lvl="1">
              <a:defRPr/>
            </a:pPr>
            <a:r>
              <a:rPr lang="en-US" dirty="0" smtClean="0">
                <a:solidFill>
                  <a:schemeClr val="tx1"/>
                </a:solidFill>
              </a:rPr>
              <a:t>TAR required for amounts greater than $10,000</a:t>
            </a:r>
          </a:p>
          <a:p>
            <a:pPr lvl="1">
              <a:defRPr/>
            </a:pPr>
            <a:r>
              <a:rPr lang="en-US" dirty="0" smtClean="0">
                <a:solidFill>
                  <a:schemeClr val="tx1"/>
                </a:solidFill>
              </a:rPr>
              <a:t>Employee must certify in PS, cannot be delegated</a:t>
            </a:r>
          </a:p>
          <a:p>
            <a:pPr marL="457200" lvl="1" indent="0">
              <a:buNone/>
              <a:defRPr/>
            </a:pPr>
            <a:endParaRPr lang="en-US" dirty="0">
              <a:solidFill>
                <a:schemeClr val="tx1"/>
              </a:solidFill>
            </a:endParaRPr>
          </a:p>
          <a:p>
            <a:pPr>
              <a:defRPr/>
            </a:pPr>
            <a:r>
              <a:rPr lang="en-US" dirty="0" smtClean="0">
                <a:solidFill>
                  <a:schemeClr val="tx1"/>
                </a:solidFill>
              </a:rPr>
              <a:t>Travel Advance Card (TAC) </a:t>
            </a:r>
          </a:p>
          <a:p>
            <a:pPr marL="0" indent="0">
              <a:buNone/>
              <a:defRPr/>
            </a:pPr>
            <a:endParaRPr lang="en-US" dirty="0" smtClean="0">
              <a:solidFill>
                <a:schemeClr val="tx1"/>
              </a:solidFill>
            </a:endParaRPr>
          </a:p>
          <a:p>
            <a:pPr>
              <a:defRPr/>
            </a:pPr>
            <a:r>
              <a:rPr lang="en-US" dirty="0" smtClean="0">
                <a:solidFill>
                  <a:schemeClr val="tx1"/>
                </a:solidFill>
              </a:rPr>
              <a:t>All advance requests must be received by </a:t>
            </a:r>
            <a:r>
              <a:rPr lang="en-US" dirty="0">
                <a:solidFill>
                  <a:schemeClr val="tx1"/>
                </a:solidFill>
              </a:rPr>
              <a:t>DTS </a:t>
            </a:r>
            <a:r>
              <a:rPr lang="en-US" dirty="0" smtClean="0">
                <a:solidFill>
                  <a:schemeClr val="tx1"/>
                </a:solidFill>
              </a:rPr>
              <a:t>no later than </a:t>
            </a:r>
            <a:r>
              <a:rPr lang="en-US" u="sng" dirty="0" smtClean="0">
                <a:solidFill>
                  <a:schemeClr val="tx1"/>
                </a:solidFill>
              </a:rPr>
              <a:t>10</a:t>
            </a:r>
            <a:r>
              <a:rPr lang="en-US" dirty="0" smtClean="0">
                <a:solidFill>
                  <a:schemeClr val="tx1"/>
                </a:solidFill>
              </a:rPr>
              <a:t> </a:t>
            </a:r>
            <a:r>
              <a:rPr lang="en-US" u="sng" dirty="0">
                <a:solidFill>
                  <a:schemeClr val="tx1"/>
                </a:solidFill>
              </a:rPr>
              <a:t>business</a:t>
            </a:r>
            <a:r>
              <a:rPr lang="en-US" dirty="0">
                <a:solidFill>
                  <a:schemeClr val="tx1"/>
                </a:solidFill>
              </a:rPr>
              <a:t> </a:t>
            </a:r>
            <a:r>
              <a:rPr lang="en-US" u="sng" dirty="0">
                <a:solidFill>
                  <a:schemeClr val="tx1"/>
                </a:solidFill>
              </a:rPr>
              <a:t>days</a:t>
            </a:r>
            <a:r>
              <a:rPr lang="en-US" dirty="0">
                <a:solidFill>
                  <a:schemeClr val="tx1"/>
                </a:solidFill>
              </a:rPr>
              <a:t> prior to trip </a:t>
            </a:r>
            <a:r>
              <a:rPr lang="en-US" dirty="0" smtClean="0">
                <a:solidFill>
                  <a:schemeClr val="tx1"/>
                </a:solidFill>
              </a:rPr>
              <a:t>departure</a:t>
            </a:r>
          </a:p>
          <a:p>
            <a:pPr marL="0" indent="0">
              <a:buNone/>
              <a:defRPr/>
            </a:pPr>
            <a:endParaRPr lang="en-US" dirty="0">
              <a:solidFill>
                <a:schemeClr val="tx1"/>
              </a:solidFill>
            </a:endParaRPr>
          </a:p>
          <a:p>
            <a:pPr marL="0" indent="0">
              <a:buNone/>
            </a:pPr>
            <a:r>
              <a:rPr lang="en-US" sz="2000" i="1" dirty="0" smtClean="0">
                <a:solidFill>
                  <a:schemeClr val="tx1"/>
                </a:solidFill>
              </a:rPr>
              <a:t>Note:	If the advance request exceeds $10K, a VP, Dean </a:t>
            </a:r>
            <a:r>
              <a:rPr lang="en-US" sz="2000" i="1" dirty="0">
                <a:solidFill>
                  <a:schemeClr val="tx1"/>
                </a:solidFill>
              </a:rPr>
              <a:t>or </a:t>
            </a:r>
            <a:r>
              <a:rPr lang="en-US" sz="2000" i="1" dirty="0" err="1">
                <a:solidFill>
                  <a:schemeClr val="tx1"/>
                </a:solidFill>
              </a:rPr>
              <a:t>Assoc</a:t>
            </a:r>
            <a:r>
              <a:rPr lang="en-US" sz="2000" i="1" dirty="0">
                <a:solidFill>
                  <a:schemeClr val="tx1"/>
                </a:solidFill>
              </a:rPr>
              <a:t>/</a:t>
            </a:r>
            <a:r>
              <a:rPr lang="en-US" sz="2000" i="1" dirty="0" err="1">
                <a:solidFill>
                  <a:schemeClr val="tx1"/>
                </a:solidFill>
              </a:rPr>
              <a:t>Asst</a:t>
            </a:r>
            <a:r>
              <a:rPr lang="en-US" sz="2000" i="1" dirty="0">
                <a:solidFill>
                  <a:schemeClr val="tx1"/>
                </a:solidFill>
              </a:rPr>
              <a:t> VP or Dean must also </a:t>
            </a:r>
            <a:r>
              <a:rPr lang="en-US" sz="2000" i="1" dirty="0" smtClean="0">
                <a:solidFill>
                  <a:schemeClr val="tx1"/>
                </a:solidFill>
              </a:rPr>
              <a:t>	sign the TAR</a:t>
            </a:r>
            <a:endParaRPr lang="en-US" sz="2000" dirty="0">
              <a:solidFill>
                <a:schemeClr val="tx1"/>
              </a:solidFill>
            </a:endParaRPr>
          </a:p>
        </p:txBody>
      </p:sp>
      <p:sp>
        <p:nvSpPr>
          <p:cNvPr id="4" name="Slide Number Placeholder 3"/>
          <p:cNvSpPr>
            <a:spLocks noGrp="1"/>
          </p:cNvSpPr>
          <p:nvPr>
            <p:ph type="sldNum" sz="quarter" idx="12"/>
          </p:nvPr>
        </p:nvSpPr>
        <p:spPr/>
        <p:txBody>
          <a:bodyPr/>
          <a:lstStyle/>
          <a:p>
            <a:fld id="{0C530F81-4EC3-421B-AB04-CABC2D3EF78B}" type="slidenum">
              <a:rPr lang="en-US" smtClean="0"/>
              <a:pPr/>
              <a:t>8</a:t>
            </a:fld>
            <a:endParaRPr lang="en-US" dirty="0"/>
          </a:p>
        </p:txBody>
      </p:sp>
      <p:sp>
        <p:nvSpPr>
          <p:cNvPr id="6" name="Text Placeholder 5"/>
          <p:cNvSpPr txBox="1">
            <a:spLocks/>
          </p:cNvSpPr>
          <p:nvPr/>
        </p:nvSpPr>
        <p:spPr>
          <a:xfrm>
            <a:off x="347134" y="6480676"/>
            <a:ext cx="11497733" cy="3773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Office of Financial Affairs				   	            Disbursements &amp; Travel Services Office</a:t>
            </a:r>
          </a:p>
        </p:txBody>
      </p:sp>
    </p:spTree>
    <p:custDataLst>
      <p:tags r:id="rId1"/>
    </p:custDataLst>
    <p:extLst>
      <p:ext uri="{BB962C8B-B14F-4D97-AF65-F5344CB8AC3E}">
        <p14:creationId xmlns:p14="http://schemas.microsoft.com/office/powerpoint/2010/main" val="2596835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31834"/>
            <a:ext cx="10972800" cy="1112838"/>
          </a:xfrm>
        </p:spPr>
        <p:txBody>
          <a:bodyPr/>
          <a:lstStyle/>
          <a:p>
            <a:pPr algn="ctr"/>
            <a:r>
              <a:rPr lang="en-US" dirty="0" smtClean="0">
                <a:solidFill>
                  <a:schemeClr val="tx1"/>
                </a:solidFill>
              </a:rPr>
              <a:t>Requirements and Eligibility (cont’d)</a:t>
            </a:r>
            <a:endParaRPr lang="en-US" dirty="0">
              <a:solidFill>
                <a:schemeClr val="tx1"/>
              </a:solidFill>
            </a:endParaRPr>
          </a:p>
        </p:txBody>
      </p:sp>
      <p:sp>
        <p:nvSpPr>
          <p:cNvPr id="3" name="Content Placeholder 2"/>
          <p:cNvSpPr>
            <a:spLocks noGrp="1"/>
          </p:cNvSpPr>
          <p:nvPr>
            <p:ph idx="1"/>
          </p:nvPr>
        </p:nvSpPr>
        <p:spPr>
          <a:xfrm>
            <a:off x="609600" y="2027237"/>
            <a:ext cx="10972800" cy="4525963"/>
          </a:xfrm>
        </p:spPr>
        <p:txBody>
          <a:bodyPr/>
          <a:lstStyle/>
          <a:p>
            <a:pPr>
              <a:defRPr/>
            </a:pPr>
            <a:r>
              <a:rPr lang="en-US" sz="3200" dirty="0">
                <a:solidFill>
                  <a:schemeClr val="tx1"/>
                </a:solidFill>
              </a:rPr>
              <a:t>Advances on Behalf of Students Traveling on Official UTSA Business </a:t>
            </a:r>
          </a:p>
          <a:p>
            <a:pPr lvl="1">
              <a:buFont typeface="Arial" pitchFamily="34" charset="0"/>
              <a:buChar char="•"/>
              <a:defRPr/>
            </a:pPr>
            <a:r>
              <a:rPr lang="en-US" sz="2800" dirty="0">
                <a:solidFill>
                  <a:schemeClr val="tx1"/>
                </a:solidFill>
              </a:rPr>
              <a:t> Referred to as Student Advance Responsible Party</a:t>
            </a:r>
          </a:p>
          <a:p>
            <a:pPr>
              <a:defRPr/>
            </a:pPr>
            <a:endParaRPr lang="en-US" sz="3200" dirty="0">
              <a:solidFill>
                <a:schemeClr val="tx1"/>
              </a:solidFill>
            </a:endParaRPr>
          </a:p>
          <a:p>
            <a:pPr>
              <a:defRPr/>
            </a:pPr>
            <a:r>
              <a:rPr lang="en-US" sz="3200" dirty="0" smtClean="0">
                <a:solidFill>
                  <a:schemeClr val="tx1"/>
                </a:solidFill>
              </a:rPr>
              <a:t>CA/TAR/TAC </a:t>
            </a:r>
            <a:r>
              <a:rPr lang="en-US" sz="3200" dirty="0">
                <a:solidFill>
                  <a:schemeClr val="tx1"/>
                </a:solidFill>
              </a:rPr>
              <a:t>is authorized by the </a:t>
            </a:r>
            <a:r>
              <a:rPr lang="en-US" sz="3200" dirty="0" smtClean="0">
                <a:solidFill>
                  <a:schemeClr val="tx1"/>
                </a:solidFill>
              </a:rPr>
              <a:t>supervisor who </a:t>
            </a:r>
            <a:r>
              <a:rPr lang="en-US" sz="3200" dirty="0">
                <a:solidFill>
                  <a:schemeClr val="tx1"/>
                </a:solidFill>
              </a:rPr>
              <a:t>will identify the employee with custodial responsibility of the funds while students are in travel </a:t>
            </a:r>
            <a:r>
              <a:rPr lang="en-US" sz="3200" dirty="0" smtClean="0">
                <a:solidFill>
                  <a:schemeClr val="tx1"/>
                </a:solidFill>
              </a:rPr>
              <a:t>status</a:t>
            </a:r>
            <a:endParaRPr lang="en-US" sz="3200" dirty="0">
              <a:solidFill>
                <a:schemeClr val="tx1"/>
              </a:solidFill>
            </a:endParaRPr>
          </a:p>
          <a:p>
            <a:endParaRPr lang="en-US" dirty="0">
              <a:solidFill>
                <a:schemeClr val="tx1"/>
              </a:solidFill>
            </a:endParaRPr>
          </a:p>
        </p:txBody>
      </p:sp>
      <p:sp>
        <p:nvSpPr>
          <p:cNvPr id="4" name="Slide Number Placeholder 3"/>
          <p:cNvSpPr>
            <a:spLocks noGrp="1"/>
          </p:cNvSpPr>
          <p:nvPr>
            <p:ph type="sldNum" sz="quarter" idx="12"/>
          </p:nvPr>
        </p:nvSpPr>
        <p:spPr/>
        <p:txBody>
          <a:bodyPr/>
          <a:lstStyle/>
          <a:p>
            <a:fld id="{0C530F81-4EC3-421B-AB04-CABC2D3EF78B}" type="slidenum">
              <a:rPr lang="en-US" smtClean="0"/>
              <a:pPr/>
              <a:t>9</a:t>
            </a:fld>
            <a:endParaRPr lang="en-US" dirty="0"/>
          </a:p>
        </p:txBody>
      </p:sp>
      <p:sp>
        <p:nvSpPr>
          <p:cNvPr id="6" name="Text Placeholder 5"/>
          <p:cNvSpPr txBox="1">
            <a:spLocks/>
          </p:cNvSpPr>
          <p:nvPr/>
        </p:nvSpPr>
        <p:spPr>
          <a:xfrm>
            <a:off x="347134" y="6480676"/>
            <a:ext cx="11497733" cy="3773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Office of Financial Affairs				   	            Disbursements &amp; Travel Services Office</a:t>
            </a:r>
          </a:p>
        </p:txBody>
      </p:sp>
    </p:spTree>
    <p:extLst>
      <p:ext uri="{BB962C8B-B14F-4D97-AF65-F5344CB8AC3E}">
        <p14:creationId xmlns:p14="http://schemas.microsoft.com/office/powerpoint/2010/main" val="1817871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ASPOLLED" val="FDD0FBF9849446B2924FECAD5995EF5D"/>
  <p:tag name="TPVERSION" val="5"/>
  <p:tag name="TPFULLVERSION" val="5.3.1.3337"/>
  <p:tag name="PPTVERSION" val="15"/>
  <p:tag name="TPOS" val="2"/>
  <p:tag name="ARTICULATE_SLIDE_COUNT" val="6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owerPoint Template WHITE PAGE NUMBERS">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Affairs template" id="{D0A9B396-106B-42DE-B4FD-339B21B31C74}" vid="{AEFDAF4F-ABC1-4474-A128-9C95DC7FDF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RoutingRuleDescription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8E395A253B0F6439B599780369AB5E2" ma:contentTypeVersion="0" ma:contentTypeDescription="Create a new document." ma:contentTypeScope="" ma:versionID="3beb5db5ea5513d2e0b8e362cc35fc02">
  <xsd:schema xmlns:xsd="http://www.w3.org/2001/XMLSchema" xmlns:xs="http://www.w3.org/2001/XMLSchema" xmlns:p="http://schemas.microsoft.com/office/2006/metadata/properties" xmlns:ns1="http://schemas.microsoft.com/sharepoint/v3" targetNamespace="http://schemas.microsoft.com/office/2006/metadata/properties" ma:root="true" ma:fieldsID="4b8f7c8a07f10282b1cef36027db0d55" ns1:_="">
    <xsd:import namespace="http://schemas.microsoft.com/sharepoint/v3"/>
    <xsd:element name="properties">
      <xsd:complexType>
        <xsd:sequence>
          <xsd:element name="documentManagement">
            <xsd:complexType>
              <xsd:all>
                <xsd:element ref="ns1:RoutingRule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8" nillable="true" ma:displayName="Description" ma:hidden="true" ma:internalName="RoutingRuleDescription"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85E211-70BD-4546-B9B4-6693AB105448}">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www.w3.org/XML/1998/namespace"/>
    <ds:schemaRef ds:uri="http://purl.org/dc/dcmitype/"/>
  </ds:schemaRefs>
</ds:datastoreItem>
</file>

<file path=customXml/itemProps2.xml><?xml version="1.0" encoding="utf-8"?>
<ds:datastoreItem xmlns:ds="http://schemas.openxmlformats.org/officeDocument/2006/customXml" ds:itemID="{A7D07196-9F41-4443-9B45-48C01F675D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DB0ED7C-6C91-4226-8BEE-9735EF599D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Template WHITE PAGE NUMBERS</Template>
  <TotalTime>15754</TotalTime>
  <Words>3329</Words>
  <Application>Microsoft Office PowerPoint</Application>
  <PresentationFormat>Widescreen</PresentationFormat>
  <Paragraphs>608</Paragraphs>
  <Slides>63</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63</vt:i4>
      </vt:variant>
    </vt:vector>
  </HeadingPairs>
  <TitlesOfParts>
    <vt:vector size="70" baseType="lpstr">
      <vt:lpstr>宋体</vt:lpstr>
      <vt:lpstr>Arial</vt:lpstr>
      <vt:lpstr>Batang</vt:lpstr>
      <vt:lpstr>Calibri</vt:lpstr>
      <vt:lpstr>Georgia</vt:lpstr>
      <vt:lpstr>Times New Roman</vt:lpstr>
      <vt:lpstr>PowerPoint Template WHITE PAGE NUMBERS</vt:lpstr>
      <vt:lpstr>Travel Advance Process  (PS 0309)     Disbursements &amp; Travel Services  disbursements.travel@utsa.edu  (210) 458-4213 Main Line  -  (210) 458-4236 Fax Line</vt:lpstr>
      <vt:lpstr>Agenda</vt:lpstr>
      <vt:lpstr>Agenda</vt:lpstr>
      <vt:lpstr>Objective</vt:lpstr>
      <vt:lpstr>Purpose</vt:lpstr>
      <vt:lpstr>Authority</vt:lpstr>
      <vt:lpstr>Requirements and Eligibility</vt:lpstr>
      <vt:lpstr>Requirements and Eligibility (cont’d)</vt:lpstr>
      <vt:lpstr>Requirements and Eligibility (cont’d)</vt:lpstr>
      <vt:lpstr>Requirements and Eligibility (cont’d)</vt:lpstr>
      <vt:lpstr>Requirements and Eligibility (cont’d)</vt:lpstr>
      <vt:lpstr>Requirements and Eligibility (cont’d)</vt:lpstr>
      <vt:lpstr>Allowable Expenses</vt:lpstr>
      <vt:lpstr>Fund Groups to be Charged</vt:lpstr>
      <vt:lpstr>Approvals/Certification</vt:lpstr>
      <vt:lpstr>Cash Advance Settlement</vt:lpstr>
      <vt:lpstr>Deposit Transmittal Form https://www.utsa.edu/financialaffairs/details.cfm?form_number=12  </vt:lpstr>
      <vt:lpstr>Settlement/Reimbursement</vt:lpstr>
      <vt:lpstr>Settlement/Reimbursement</vt:lpstr>
      <vt:lpstr>Settlement/Reimbursement</vt:lpstr>
      <vt:lpstr>PowerPoint Presentation</vt:lpstr>
      <vt:lpstr>Types of Travel Advances</vt:lpstr>
      <vt:lpstr>When should I create a Cash Advance and which module should I use?</vt:lpstr>
      <vt:lpstr>Which Form Should I use?</vt:lpstr>
      <vt:lpstr>Travel Advance Card Request (TAC) Form https://www.utsa.edu/financialaffairs/details.cfm?form_number=78 </vt:lpstr>
      <vt:lpstr>Travel Advance Request (TAR) Form https://www.utsa.edu/financialaffairs/details.cfm?form_number=89 </vt:lpstr>
      <vt:lpstr>Travel Advance Cards</vt:lpstr>
      <vt:lpstr>Travel Advance Cards (cont’d)</vt:lpstr>
      <vt:lpstr>Travel Advance Cards (cont’d)</vt:lpstr>
      <vt:lpstr>Student Group and Athletics Team Travel</vt:lpstr>
      <vt:lpstr>Reconciliation for TAC Cards</vt:lpstr>
      <vt:lpstr>PowerPoint Presentation</vt:lpstr>
      <vt:lpstr>Roles and Responsibilities</vt:lpstr>
      <vt:lpstr>Workflow Action Buttons</vt:lpstr>
      <vt:lpstr>Workflow – Cash Advances</vt:lpstr>
      <vt:lpstr>Funding Source for Cash Advances</vt:lpstr>
      <vt:lpstr>Travel and Expense: Create Cash Advance</vt:lpstr>
      <vt:lpstr>Cash Advance</vt:lpstr>
      <vt:lpstr>Create an Advance Request</vt:lpstr>
      <vt:lpstr>Create an Advance Request (cont’d)</vt:lpstr>
      <vt:lpstr>Create an Advance Request (cont’d)</vt:lpstr>
      <vt:lpstr>Create an Advance Request (cont’d)</vt:lpstr>
      <vt:lpstr>Create an Advance Request (cont’d)</vt:lpstr>
      <vt:lpstr>Create an Advance Request (cont’d)</vt:lpstr>
      <vt:lpstr>Access Methods to Certify/Approve a Cash Advance</vt:lpstr>
      <vt:lpstr>Direct E-Notification Access (Recommended) </vt:lpstr>
      <vt:lpstr>Home/Employee Self Service Page access</vt:lpstr>
      <vt:lpstr>Home Page access</vt:lpstr>
      <vt:lpstr>Traveler/Employee Certification</vt:lpstr>
      <vt:lpstr>Traveler/Employee Certification: Promissory Note</vt:lpstr>
      <vt:lpstr>Traveler/Employee Certification (cont’d)</vt:lpstr>
      <vt:lpstr>Supervisor Approval</vt:lpstr>
      <vt:lpstr>Supervisor Approval (cont’d) </vt:lpstr>
      <vt:lpstr>Home/ Employee Self Service access</vt:lpstr>
      <vt:lpstr>Supervisor Approval (cont’d) </vt:lpstr>
      <vt:lpstr>Supervisor Approval (cont’d) </vt:lpstr>
      <vt:lpstr>DTS Approval</vt:lpstr>
      <vt:lpstr>Creator Checklist</vt:lpstr>
      <vt:lpstr>Additional Resources</vt:lpstr>
      <vt:lpstr>References</vt:lpstr>
      <vt:lpstr>References (cont’d)</vt:lpstr>
      <vt:lpstr>Questions</vt:lpstr>
      <vt:lpstr>Thank You!</vt:lpstr>
    </vt:vector>
  </TitlesOfParts>
  <Company>University of Texas at Arlington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Travel and Expenses From Request to Reimbursement with UTShare</dc:title>
  <dc:creator>Loretta Cooper</dc:creator>
  <cp:lastModifiedBy>Julie Navarro</cp:lastModifiedBy>
  <cp:revision>1011</cp:revision>
  <cp:lastPrinted>2019-03-19T22:53:53Z</cp:lastPrinted>
  <dcterms:created xsi:type="dcterms:W3CDTF">2012-10-29T21:44:09Z</dcterms:created>
  <dcterms:modified xsi:type="dcterms:W3CDTF">2019-12-04T19:29:52Z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0x01010028E395A253B0F6439B599780369AB5E2</vt:lpwstr>
  </property>
  <property fmtid="{D5CDD505-2E9C-101B-9397-08002B2CF9AE}" pid="3" name="ArticulateGUID">
    <vt:lpwstr>BD46E032-5140-41B2-B631-5201A8A6F9C1</vt:lpwstr>
  </property>
  <property fmtid="{D5CDD505-2E9C-101B-9397-08002B2CF9AE}" pid="4" name="ArticulatePath">
    <vt:lpwstr>https://oneteam.utsa.edu/sites/UTShare/chgManagement/Front%20Office%20Training/Front%20Office%20Courses/Processing%20Travel%20Advances%20and%20Reimbursements/Course%20Packet/Processing%20Travel%20Advances%20and%20Reimbursements</vt:lpwstr>
  </property>
</Properties>
</file>