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4"/>
  </p:notesMasterIdLst>
  <p:sldIdLst>
    <p:sldId id="256" r:id="rId2"/>
    <p:sldId id="277" r:id="rId3"/>
    <p:sldId id="258" r:id="rId4"/>
    <p:sldId id="282" r:id="rId5"/>
    <p:sldId id="259" r:id="rId6"/>
    <p:sldId id="279" r:id="rId7"/>
    <p:sldId id="257" r:id="rId8"/>
    <p:sldId id="260" r:id="rId9"/>
    <p:sldId id="261" r:id="rId10"/>
    <p:sldId id="262" r:id="rId11"/>
    <p:sldId id="266" r:id="rId12"/>
    <p:sldId id="263" r:id="rId13"/>
    <p:sldId id="281" r:id="rId14"/>
    <p:sldId id="264" r:id="rId15"/>
    <p:sldId id="267" r:id="rId16"/>
    <p:sldId id="268" r:id="rId17"/>
    <p:sldId id="269" r:id="rId18"/>
    <p:sldId id="270" r:id="rId19"/>
    <p:sldId id="265" r:id="rId20"/>
    <p:sldId id="273" r:id="rId21"/>
    <p:sldId id="274" r:id="rId22"/>
    <p:sldId id="275"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776" autoAdjust="0"/>
  </p:normalViewPr>
  <p:slideViewPr>
    <p:cSldViewPr>
      <p:cViewPr varScale="1">
        <p:scale>
          <a:sx n="49" d="100"/>
          <a:sy n="49" d="100"/>
        </p:scale>
        <p:origin x="-5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B9073D57-7251-42CD-8E0A-4126CE7F1ACD}" type="datetimeFigureOut">
              <a:rPr lang="en-US"/>
              <a:pPr>
                <a:defRPr/>
              </a:pPr>
              <a:t>10/17/2012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9D6CB7DA-8C53-483C-A8E4-751039A1EBC2}" type="slidenum">
              <a:rPr lang="en-US"/>
              <a:pPr>
                <a:defRPr/>
              </a:pPr>
              <a:t>‹#›</a:t>
            </a:fld>
            <a:endParaRPr lang="en-US"/>
          </a:p>
        </p:txBody>
      </p:sp>
    </p:spTree>
    <p:extLst>
      <p:ext uri="{BB962C8B-B14F-4D97-AF65-F5344CB8AC3E}">
        <p14:creationId xmlns:p14="http://schemas.microsoft.com/office/powerpoint/2010/main" xmlns="" val="20629661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633B6950-7E88-440E-AAC4-E425129CF362}" type="slidenum">
              <a:rPr lang="en-US"/>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AAAA472-C2E2-4D06-8690-2FC91D5C4642}" type="slidenum">
              <a:rPr lang="en-US"/>
              <a:pPr>
                <a:defRPr/>
              </a:pPr>
              <a:t>‹#›</a:t>
            </a:fld>
            <a:endParaRPr lang="en-US"/>
          </a:p>
        </p:txBody>
      </p:sp>
    </p:spTree>
    <p:extLst>
      <p:ext uri="{BB962C8B-B14F-4D97-AF65-F5344CB8AC3E}">
        <p14:creationId xmlns:p14="http://schemas.microsoft.com/office/powerpoint/2010/main" xmlns="" val="1863394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8A455DD-55EB-4FB1-8DF5-C2FE396740EA}" type="slidenum">
              <a:rPr lang="en-US"/>
              <a:pPr>
                <a:defRPr/>
              </a:pPr>
              <a:t>‹#›</a:t>
            </a:fld>
            <a:endParaRPr lang="en-US"/>
          </a:p>
        </p:txBody>
      </p:sp>
    </p:spTree>
    <p:extLst>
      <p:ext uri="{BB962C8B-B14F-4D97-AF65-F5344CB8AC3E}">
        <p14:creationId xmlns:p14="http://schemas.microsoft.com/office/powerpoint/2010/main" xmlns="" val="2834428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92E8E16-A0E6-44A9-B99B-0139B700221A}" type="slidenum">
              <a:rPr lang="en-US"/>
              <a:pPr>
                <a:defRPr/>
              </a:pPr>
              <a:t>‹#›</a:t>
            </a:fld>
            <a:endParaRPr lang="en-US"/>
          </a:p>
        </p:txBody>
      </p:sp>
    </p:spTree>
    <p:extLst>
      <p:ext uri="{BB962C8B-B14F-4D97-AF65-F5344CB8AC3E}">
        <p14:creationId xmlns:p14="http://schemas.microsoft.com/office/powerpoint/2010/main" xmlns="" val="336790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C604F7-A34B-4B04-A8A6-47BAD1276A6D}" type="slidenum">
              <a:rPr lang="en-US"/>
              <a:pPr>
                <a:defRPr/>
              </a:pPr>
              <a:t>‹#›</a:t>
            </a:fld>
            <a:endParaRPr lang="en-US"/>
          </a:p>
        </p:txBody>
      </p:sp>
    </p:spTree>
    <p:extLst>
      <p:ext uri="{BB962C8B-B14F-4D97-AF65-F5344CB8AC3E}">
        <p14:creationId xmlns:p14="http://schemas.microsoft.com/office/powerpoint/2010/main" xmlns="" val="2809257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B3BE13-DD76-40DE-BA2C-050C47B340DB}" type="slidenum">
              <a:rPr lang="en-US"/>
              <a:pPr>
                <a:defRPr/>
              </a:pPr>
              <a:t>‹#›</a:t>
            </a:fld>
            <a:endParaRPr lang="en-US"/>
          </a:p>
        </p:txBody>
      </p:sp>
    </p:spTree>
    <p:extLst>
      <p:ext uri="{BB962C8B-B14F-4D97-AF65-F5344CB8AC3E}">
        <p14:creationId xmlns:p14="http://schemas.microsoft.com/office/powerpoint/2010/main" xmlns="" val="2220622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5B3A53-54BB-4B15-B745-366F892060AE}" type="slidenum">
              <a:rPr lang="en-US"/>
              <a:pPr>
                <a:defRPr/>
              </a:pPr>
              <a:t>‹#›</a:t>
            </a:fld>
            <a:endParaRPr lang="en-US"/>
          </a:p>
        </p:txBody>
      </p:sp>
    </p:spTree>
    <p:extLst>
      <p:ext uri="{BB962C8B-B14F-4D97-AF65-F5344CB8AC3E}">
        <p14:creationId xmlns:p14="http://schemas.microsoft.com/office/powerpoint/2010/main" xmlns="" val="113084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270FF2B-988C-4266-8734-06BDAD300532}" type="slidenum">
              <a:rPr lang="en-US"/>
              <a:pPr>
                <a:defRPr/>
              </a:pPr>
              <a:t>‹#›</a:t>
            </a:fld>
            <a:endParaRPr lang="en-US"/>
          </a:p>
        </p:txBody>
      </p:sp>
    </p:spTree>
    <p:extLst>
      <p:ext uri="{BB962C8B-B14F-4D97-AF65-F5344CB8AC3E}">
        <p14:creationId xmlns:p14="http://schemas.microsoft.com/office/powerpoint/2010/main" xmlns="" val="2787677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9646801-3A5D-486B-BBF2-037EE5DFC69B}" type="slidenum">
              <a:rPr lang="en-US"/>
              <a:pPr>
                <a:defRPr/>
              </a:pPr>
              <a:t>‹#›</a:t>
            </a:fld>
            <a:endParaRPr lang="en-US"/>
          </a:p>
        </p:txBody>
      </p:sp>
    </p:spTree>
    <p:extLst>
      <p:ext uri="{BB962C8B-B14F-4D97-AF65-F5344CB8AC3E}">
        <p14:creationId xmlns:p14="http://schemas.microsoft.com/office/powerpoint/2010/main" xmlns="" val="2987907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DEE11C0-FE3D-4B91-8CE6-83B2F7268D6C}" type="slidenum">
              <a:rPr lang="en-US"/>
              <a:pPr>
                <a:defRPr/>
              </a:pPr>
              <a:t>‹#›</a:t>
            </a:fld>
            <a:endParaRPr lang="en-US"/>
          </a:p>
        </p:txBody>
      </p:sp>
    </p:spTree>
    <p:extLst>
      <p:ext uri="{BB962C8B-B14F-4D97-AF65-F5344CB8AC3E}">
        <p14:creationId xmlns:p14="http://schemas.microsoft.com/office/powerpoint/2010/main" xmlns="" val="221883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4886C9C-40C3-4D6E-ACC5-FE3E6A4660B2}" type="slidenum">
              <a:rPr lang="en-US"/>
              <a:pPr>
                <a:defRPr/>
              </a:pPr>
              <a:t>‹#›</a:t>
            </a:fld>
            <a:endParaRPr lang="en-US"/>
          </a:p>
        </p:txBody>
      </p:sp>
    </p:spTree>
    <p:extLst>
      <p:ext uri="{BB962C8B-B14F-4D97-AF65-F5344CB8AC3E}">
        <p14:creationId xmlns:p14="http://schemas.microsoft.com/office/powerpoint/2010/main" xmlns="" val="1763955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B2F36B-5F5B-4BB3-AE28-F16FCDAB0CC2}" type="slidenum">
              <a:rPr lang="en-US"/>
              <a:pPr>
                <a:defRPr/>
              </a:pPr>
              <a:t>‹#›</a:t>
            </a:fld>
            <a:endParaRPr lang="en-US"/>
          </a:p>
        </p:txBody>
      </p:sp>
    </p:spTree>
    <p:extLst>
      <p:ext uri="{BB962C8B-B14F-4D97-AF65-F5344CB8AC3E}">
        <p14:creationId xmlns:p14="http://schemas.microsoft.com/office/powerpoint/2010/main" xmlns="" val="38643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EE79BB7-5F57-493F-9EE0-EF5EA68FD6F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p:txBody>
          <a:bodyPr/>
          <a:lstStyle/>
          <a:p>
            <a:pPr eaLnBrk="1" hangingPunct="1"/>
            <a:r>
              <a:rPr lang="en-US" dirty="0" smtClean="0">
                <a:latin typeface="Arial Black" pitchFamily="34" charset="0"/>
              </a:rPr>
              <a:t>Building </a:t>
            </a:r>
            <a:br>
              <a:rPr lang="en-US" dirty="0" smtClean="0">
                <a:latin typeface="Arial Black" pitchFamily="34" charset="0"/>
              </a:rPr>
            </a:br>
            <a:r>
              <a:rPr lang="en-US" dirty="0" smtClean="0">
                <a:latin typeface="Arial Black" pitchFamily="34" charset="0"/>
              </a:rPr>
              <a:t>American </a:t>
            </a:r>
            <a:r>
              <a:rPr lang="en-US" dirty="0" smtClean="0">
                <a:latin typeface="Arial Black" pitchFamily="34" charset="0"/>
              </a:rPr>
              <a:t>Psychology</a:t>
            </a:r>
          </a:p>
        </p:txBody>
      </p:sp>
      <p:sp>
        <p:nvSpPr>
          <p:cNvPr id="2051" name="Rectangle 5"/>
          <p:cNvSpPr>
            <a:spLocks noGrp="1" noChangeArrowheads="1"/>
          </p:cNvSpPr>
          <p:nvPr>
            <p:ph idx="1"/>
          </p:nvPr>
        </p:nvSpPr>
        <p:spPr>
          <a:xfrm>
            <a:off x="381000" y="1676400"/>
            <a:ext cx="8229600" cy="4876800"/>
          </a:xfrm>
        </p:spPr>
        <p:txBody>
          <a:bodyPr/>
          <a:lstStyle/>
          <a:p>
            <a:pPr eaLnBrk="1" hangingPunct="1"/>
            <a:r>
              <a:rPr lang="en-US" dirty="0" smtClean="0">
                <a:latin typeface="Tahoma" pitchFamily="34" charset="0"/>
              </a:rPr>
              <a:t>Four “stages” of psychology in the U.S.</a:t>
            </a:r>
          </a:p>
          <a:p>
            <a:pPr lvl="1" eaLnBrk="1" hangingPunct="1"/>
            <a:r>
              <a:rPr lang="en-US" dirty="0" smtClean="0">
                <a:latin typeface="Tahoma" pitchFamily="34" charset="0"/>
              </a:rPr>
              <a:t>Pre-revolution – use of reason to distinguish between God, beliefs, religion, and state.</a:t>
            </a:r>
          </a:p>
          <a:p>
            <a:pPr lvl="1" eaLnBrk="1" hangingPunct="1"/>
            <a:r>
              <a:rPr lang="en-US" dirty="0" smtClean="0">
                <a:latin typeface="Tahoma" pitchFamily="34" charset="0"/>
              </a:rPr>
              <a:t>1776-1886 – “common sense” philosophers accept feelings and senses as equal to reason.</a:t>
            </a:r>
          </a:p>
          <a:p>
            <a:pPr lvl="1" eaLnBrk="1" hangingPunct="1"/>
            <a:r>
              <a:rPr lang="en-US" dirty="0" smtClean="0">
                <a:latin typeface="Tahoma" pitchFamily="34" charset="0"/>
              </a:rPr>
              <a:t>1886-1896 – psychology is separated from philosophy and religion (James and Dewey).</a:t>
            </a:r>
          </a:p>
          <a:p>
            <a:pPr lvl="1" eaLnBrk="1" hangingPunct="1"/>
            <a:r>
              <a:rPr lang="en-US" dirty="0" smtClean="0">
                <a:latin typeface="Tahoma" pitchFamily="34" charset="0"/>
              </a:rPr>
              <a:t>Since 1896 – modern </a:t>
            </a:r>
            <a:r>
              <a:rPr lang="en-US" dirty="0" smtClean="0">
                <a:latin typeface="Tahoma" pitchFamily="34" charset="0"/>
              </a:rPr>
              <a:t>psychology begins.</a:t>
            </a:r>
            <a:endParaRPr lang="en-US" dirty="0"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05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0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05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Principles of Psychology (1890)</a:t>
            </a:r>
          </a:p>
        </p:txBody>
      </p:sp>
      <p:sp>
        <p:nvSpPr>
          <p:cNvPr id="10243" name="Rectangle 3"/>
          <p:cNvSpPr>
            <a:spLocks noGrp="1" noChangeArrowheads="1"/>
          </p:cNvSpPr>
          <p:nvPr>
            <p:ph idx="1"/>
          </p:nvPr>
        </p:nvSpPr>
        <p:spPr/>
        <p:txBody>
          <a:bodyPr/>
          <a:lstStyle/>
          <a:p>
            <a:pPr eaLnBrk="1" hangingPunct="1"/>
            <a:r>
              <a:rPr lang="en-US" dirty="0" smtClean="0">
                <a:latin typeface="Tahoma" pitchFamily="34" charset="0"/>
              </a:rPr>
              <a:t>William James’s major publication, Principles of Psychology provided a solid foundation of modern psychology in America.</a:t>
            </a:r>
          </a:p>
          <a:p>
            <a:pPr eaLnBrk="1" hangingPunct="1"/>
            <a:r>
              <a:rPr lang="en-US" dirty="0" smtClean="0">
                <a:latin typeface="Tahoma" pitchFamily="34" charset="0"/>
              </a:rPr>
              <a:t>Attempting to cover every aspect of psychology, James took 12 years to write it, and it was 1,393 pages long (published as two volumes).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smtClean="0">
                <a:latin typeface="Arial Black" pitchFamily="34" charset="0"/>
              </a:rPr>
              <a:t>Mind-body debate</a:t>
            </a:r>
          </a:p>
        </p:txBody>
      </p:sp>
      <p:sp>
        <p:nvSpPr>
          <p:cNvPr id="10243" name="Rectangle 3"/>
          <p:cNvSpPr>
            <a:spLocks noGrp="1" noChangeArrowheads="1"/>
          </p:cNvSpPr>
          <p:nvPr>
            <p:ph idx="1"/>
          </p:nvPr>
        </p:nvSpPr>
        <p:spPr>
          <a:xfrm>
            <a:off x="457200" y="1447800"/>
            <a:ext cx="8229600" cy="4800600"/>
          </a:xfrm>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Principles of Psychology generally supports a dualist, </a:t>
            </a:r>
            <a:r>
              <a:rPr lang="en-US" dirty="0" err="1" smtClean="0">
                <a:latin typeface="Tahoma" pitchFamily="34" charset="0"/>
                <a:cs typeface="Tahoma" pitchFamily="34" charset="0"/>
              </a:rPr>
              <a:t>interactionist</a:t>
            </a:r>
            <a:r>
              <a:rPr lang="en-US" dirty="0" smtClean="0">
                <a:latin typeface="Tahoma" pitchFamily="34" charset="0"/>
                <a:cs typeface="Tahoma" pitchFamily="34" charset="0"/>
              </a:rPr>
              <a:t> approach to human nature.</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Dualism – rejecting the nature of materialism, dualism is based on separated mind and body.</a:t>
            </a:r>
          </a:p>
          <a:p>
            <a:pPr lvl="1" eaLnBrk="1" fontAlgn="auto" hangingPunct="1">
              <a:spcAft>
                <a:spcPts val="0"/>
              </a:spcAft>
              <a:buFont typeface="Arial" pitchFamily="34" charset="0"/>
              <a:buChar char="–"/>
              <a:defRPr/>
            </a:pPr>
            <a:r>
              <a:rPr lang="en-US" dirty="0" err="1" smtClean="0">
                <a:latin typeface="Tahoma" pitchFamily="34" charset="0"/>
                <a:cs typeface="Tahoma" pitchFamily="34" charset="0"/>
              </a:rPr>
              <a:t>Interactionism</a:t>
            </a:r>
            <a:r>
              <a:rPr lang="en-US" dirty="0" smtClean="0">
                <a:latin typeface="Tahoma" pitchFamily="34" charset="0"/>
                <a:cs typeface="Tahoma" pitchFamily="34" charset="0"/>
              </a:rPr>
              <a:t> – the mind can influence the body, and the body can influence the mind.</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James presents separate “mind phenomena” and “brain phenomena,” and proposes ways in which they interact.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latin typeface="Arial Black" pitchFamily="34" charset="0"/>
              </a:rPr>
              <a:t>Consciousness</a:t>
            </a:r>
          </a:p>
        </p:txBody>
      </p:sp>
      <p:sp>
        <p:nvSpPr>
          <p:cNvPr id="11267"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Most experimental psychologists at that time were looking for “elements” of consciousness – the mental parts which made a whole.</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Based and dependent on sensation (mind and body).</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James presented the concept of a “stream” of consciousness – mental activity could not be addressed with “parts” or “wholes.”</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Can be independent of sensations (mind only)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pPr eaLnBrk="1" hangingPunct="1"/>
            <a:r>
              <a:rPr lang="en-US" smtClean="0">
                <a:latin typeface="Arial Black" pitchFamily="34" charset="0"/>
              </a:rPr>
              <a:t>Stream of Consciousness</a:t>
            </a:r>
          </a:p>
        </p:txBody>
      </p:sp>
      <p:sp>
        <p:nvSpPr>
          <p:cNvPr id="13315" name="Rectangle 3"/>
          <p:cNvSpPr>
            <a:spLocks noGrp="1"/>
          </p:cNvSpPr>
          <p:nvPr>
            <p:ph type="body" idx="1"/>
          </p:nvPr>
        </p:nvSpPr>
        <p:spPr>
          <a:xfrm>
            <a:off x="457200" y="1600200"/>
            <a:ext cx="8305800" cy="5257800"/>
          </a:xfrm>
        </p:spPr>
        <p:txBody>
          <a:bodyPr/>
          <a:lstStyle/>
          <a:p>
            <a:pPr eaLnBrk="1" hangingPunct="1"/>
            <a:r>
              <a:rPr lang="en-US" sz="3600" smtClean="0">
                <a:latin typeface="Tahoma" pitchFamily="34" charset="0"/>
              </a:rPr>
              <a:t>Consciousness is not made up of a bunch of little pieces put together.</a:t>
            </a:r>
          </a:p>
          <a:p>
            <a:pPr eaLnBrk="1" hangingPunct="1"/>
            <a:r>
              <a:rPr lang="en-US" sz="3600" smtClean="0">
                <a:latin typeface="Tahoma" pitchFamily="34" charset="0"/>
              </a:rPr>
              <a:t>“…A “river” or “stream” are the metaphors by which it is most naturally described. In talking of it therefore, let us call it the stream of thought of consciousness or subjective life.”  (Principles, Vol 1, p 239)</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latin typeface="Arial Black" pitchFamily="34" charset="0"/>
              </a:rPr>
              <a:t>Stream of Consciousness</a:t>
            </a:r>
          </a:p>
        </p:txBody>
      </p:sp>
      <p:sp>
        <p:nvSpPr>
          <p:cNvPr id="12291" name="Rectangle 3"/>
          <p:cNvSpPr>
            <a:spLocks noGrp="1" noChangeArrowheads="1"/>
          </p:cNvSpPr>
          <p:nvPr>
            <p:ph idx="1"/>
          </p:nvPr>
        </p:nvSpPr>
        <p:spPr/>
        <p:txBody>
          <a:bodyPr rtlCol="0">
            <a:normAutofit fontScale="92500"/>
          </a:bodyPr>
          <a:lstStyle/>
          <a:p>
            <a:pPr algn="ctr" eaLnBrk="1" fontAlgn="auto" hangingPunct="1">
              <a:spcAft>
                <a:spcPts val="0"/>
              </a:spcAft>
              <a:buFont typeface="Wingdings" pitchFamily="2" charset="2"/>
              <a:buNone/>
              <a:defRPr/>
            </a:pPr>
            <a:r>
              <a:rPr lang="en-US" dirty="0" smtClean="0">
                <a:latin typeface="Times New Roman" pitchFamily="18" charset="0"/>
                <a:cs typeface="Times New Roman" pitchFamily="18" charset="0"/>
              </a:rPr>
              <a:t>Consciousness is …</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1) Personal – no need for common elements</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2) Continuous – cannot be dismantled</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3) Always changing </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4) Always selective and choosing – free will</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5) Dealt of objects other than itself – the purpose is functional and adaptive. </a:t>
            </a:r>
          </a:p>
          <a:p>
            <a:pPr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latin typeface="Arial Black" pitchFamily="34" charset="0"/>
              </a:rPr>
              <a:t>The Self</a:t>
            </a:r>
          </a:p>
        </p:txBody>
      </p:sp>
      <p:sp>
        <p:nvSpPr>
          <p:cNvPr id="13315"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The self (in the mind) is the sum of all things which a person can call “mine.”</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 1. Material Self - included the body and all possessions</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 2. Social Self (Selves) - the self as it is known by others (similar to Jung’s “Persona”)</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 3. Spiritual Self - made up of “all the psychic faculties or dispositions taken together”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latin typeface="Arial Black" pitchFamily="34" charset="0"/>
              </a:rPr>
              <a:t>The self</a:t>
            </a:r>
          </a:p>
        </p:txBody>
      </p:sp>
      <p:sp>
        <p:nvSpPr>
          <p:cNvPr id="13315" name="Rectangle 3"/>
          <p:cNvSpPr>
            <a:spLocks noGrp="1" noChangeArrowheads="1"/>
          </p:cNvSpPr>
          <p:nvPr>
            <p:ph idx="1"/>
          </p:nvPr>
        </p:nvSpPr>
        <p:spPr>
          <a:xfrm>
            <a:off x="457200" y="1600200"/>
            <a:ext cx="8229600" cy="4953000"/>
          </a:xfrm>
        </p:spPr>
        <p:txBody>
          <a:bodyPr/>
          <a:lstStyle/>
          <a:p>
            <a:pPr eaLnBrk="1" hangingPunct="1"/>
            <a:r>
              <a:rPr lang="en-US" smtClean="0">
                <a:latin typeface="Tahoma" pitchFamily="34" charset="0"/>
              </a:rPr>
              <a:t>Self as Knower (the “I,” “pure ego”)</a:t>
            </a:r>
          </a:p>
          <a:p>
            <a:pPr lvl="1" eaLnBrk="1" hangingPunct="1"/>
            <a:r>
              <a:rPr lang="en-US" smtClean="0">
                <a:latin typeface="Tahoma" pitchFamily="34" charset="0"/>
              </a:rPr>
              <a:t>the ultimate vantage point	</a:t>
            </a:r>
          </a:p>
          <a:p>
            <a:pPr lvl="1" eaLnBrk="1" hangingPunct="1"/>
            <a:r>
              <a:rPr lang="en-US" smtClean="0">
                <a:latin typeface="Tahoma" pitchFamily="34" charset="0"/>
              </a:rPr>
              <a:t>the self that does the knowing</a:t>
            </a:r>
          </a:p>
          <a:p>
            <a:pPr lvl="1" eaLnBrk="1" hangingPunct="1"/>
            <a:r>
              <a:rPr lang="en-US" smtClean="0">
                <a:latin typeface="Tahoma" pitchFamily="34" charset="0"/>
              </a:rPr>
              <a:t>the part of you that remains constant in a changing stream of consciousness</a:t>
            </a:r>
          </a:p>
          <a:p>
            <a:pPr eaLnBrk="1" hangingPunct="1"/>
            <a:r>
              <a:rPr lang="en-US" smtClean="0">
                <a:latin typeface="Tahoma" pitchFamily="34" charset="0"/>
              </a:rPr>
              <a:t>Self-esteem – ultimately, it is a “ratio” of the actual self over the potential self. Esteem can come from achievements and from lowering expectations.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latin typeface="Arial Black" pitchFamily="34" charset="0"/>
              </a:rPr>
              <a:t>Free will</a:t>
            </a:r>
          </a:p>
        </p:txBody>
      </p:sp>
      <p:sp>
        <p:nvSpPr>
          <p:cNvPr id="15363"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Certainly, there were many concepts of free will before James, but they were not based on functionalism.</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Greeks – idealism and/or achieving form</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Christians – spiritual will</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Rationalists – abstractions of reason</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Romanticists – manifested in feelings</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Existentialists – manifested in feelings, but is formless in origin (life shapes free will)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mtClean="0">
                <a:latin typeface="Arial Black" pitchFamily="34" charset="0"/>
              </a:rPr>
              <a:t>Free will</a:t>
            </a:r>
          </a:p>
        </p:txBody>
      </p:sp>
      <p:sp>
        <p:nvSpPr>
          <p:cNvPr id="18435" name="Rectangle 3"/>
          <p:cNvSpPr>
            <a:spLocks noGrp="1" noChangeArrowheads="1"/>
          </p:cNvSpPr>
          <p:nvPr>
            <p:ph idx="1"/>
          </p:nvPr>
        </p:nvSpPr>
        <p:spPr>
          <a:xfrm>
            <a:off x="457200" y="1524000"/>
            <a:ext cx="8229600" cy="5029200"/>
          </a:xfrm>
        </p:spPr>
        <p:txBody>
          <a:bodyPr/>
          <a:lstStyle/>
          <a:p>
            <a:pPr eaLnBrk="1" hangingPunct="1"/>
            <a:r>
              <a:rPr lang="en-US" sz="3000" smtClean="0">
                <a:latin typeface="Tahoma" pitchFamily="34" charset="0"/>
              </a:rPr>
              <a:t>Consistent with materialism and evolution, James believed that science opposed the existence of free will. In turn, he proposed free will to be beyond the realm of science.</a:t>
            </a:r>
          </a:p>
          <a:p>
            <a:pPr eaLnBrk="1" hangingPunct="1"/>
            <a:r>
              <a:rPr lang="en-US" sz="3000" smtClean="0">
                <a:latin typeface="Tahoma" pitchFamily="34" charset="0"/>
              </a:rPr>
              <a:t>The nature of free will (in the mind) is reflected in voluntary behavior.  “Ideas of action” can lead to action, or can be held back consciously. </a:t>
            </a:r>
          </a:p>
          <a:p>
            <a:pPr eaLnBrk="1" hangingPunct="1"/>
            <a:r>
              <a:rPr lang="en-US" sz="3000" smtClean="0">
                <a:latin typeface="Tahoma" pitchFamily="34" charset="0"/>
              </a:rPr>
              <a:t>To control our voluntary behavior, we must control the ideas of behavior.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mtClean="0">
                <a:latin typeface="Arial Black" pitchFamily="34" charset="0"/>
              </a:rPr>
              <a:t>Habits and Instincts</a:t>
            </a:r>
          </a:p>
        </p:txBody>
      </p:sp>
      <p:sp>
        <p:nvSpPr>
          <p:cNvPr id="17411"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Both habits and instinct are within the brain (not in the mind), and outside of free will.</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Habits (learned) - continuous repetition could stabilize mental functions in the brain.</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Instinct (unlearned) - patterns of reacting.</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Instincts are not “blind and invariable,” and can be molded by habit.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p:txBody>
          <a:bodyPr/>
          <a:lstStyle/>
          <a:p>
            <a:pPr eaLnBrk="1" hangingPunct="1"/>
            <a:r>
              <a:rPr lang="en-US" sz="4000" dirty="0" smtClean="0">
                <a:latin typeface="Arial Black" pitchFamily="34" charset="0"/>
              </a:rPr>
              <a:t>Functionalism: An American Psychology</a:t>
            </a:r>
          </a:p>
        </p:txBody>
      </p:sp>
      <p:sp>
        <p:nvSpPr>
          <p:cNvPr id="3075" name="Rectangle 3"/>
          <p:cNvSpPr>
            <a:spLocks noGrp="1"/>
          </p:cNvSpPr>
          <p:nvPr>
            <p:ph type="body" idx="1"/>
          </p:nvPr>
        </p:nvSpPr>
        <p:spPr>
          <a:xfrm>
            <a:off x="457200" y="1447800"/>
            <a:ext cx="8229600" cy="4876800"/>
          </a:xfrm>
        </p:spPr>
        <p:txBody>
          <a:bodyPr/>
          <a:lstStyle/>
          <a:p>
            <a:pPr eaLnBrk="1" hangingPunct="1"/>
            <a:r>
              <a:rPr lang="en-US" sz="2800" dirty="0" smtClean="0">
                <a:latin typeface="Tahoma" pitchFamily="34" charset="0"/>
              </a:rPr>
              <a:t>As noted in your text, Functionalism embraced a process orientation rooted in </a:t>
            </a:r>
            <a:r>
              <a:rPr lang="en-US" sz="2800" u="sng" dirty="0" smtClean="0">
                <a:latin typeface="Tahoma" pitchFamily="34" charset="0"/>
              </a:rPr>
              <a:t>becoming</a:t>
            </a:r>
            <a:r>
              <a:rPr lang="en-US" sz="2800" i="1" dirty="0" smtClean="0">
                <a:latin typeface="Tahoma" pitchFamily="34" charset="0"/>
              </a:rPr>
              <a:t> </a:t>
            </a:r>
            <a:r>
              <a:rPr lang="en-US" sz="2800" dirty="0" smtClean="0">
                <a:latin typeface="Tahoma" pitchFamily="34" charset="0"/>
              </a:rPr>
              <a:t>while other psychologies (e.g., Structuralism, Wundt’s laboratory research) accepted fixed or static elements of experience and a </a:t>
            </a:r>
            <a:r>
              <a:rPr lang="en-US" sz="2800" u="sng" dirty="0" smtClean="0">
                <a:latin typeface="Tahoma" pitchFamily="34" charset="0"/>
              </a:rPr>
              <a:t>being</a:t>
            </a:r>
            <a:r>
              <a:rPr lang="en-US" sz="2800" i="1" dirty="0" smtClean="0">
                <a:latin typeface="Tahoma" pitchFamily="34" charset="0"/>
              </a:rPr>
              <a:t> </a:t>
            </a:r>
            <a:r>
              <a:rPr lang="en-US" sz="2800" dirty="0" smtClean="0">
                <a:latin typeface="Tahoma" pitchFamily="34" charset="0"/>
              </a:rPr>
              <a:t>approach.</a:t>
            </a:r>
          </a:p>
          <a:p>
            <a:pPr eaLnBrk="1" hangingPunct="1"/>
            <a:r>
              <a:rPr lang="en-US" sz="2800" dirty="0" smtClean="0">
                <a:latin typeface="Tahoma" pitchFamily="34" charset="0"/>
              </a:rPr>
              <a:t>Functionalism</a:t>
            </a:r>
            <a:r>
              <a:rPr lang="en-US" sz="2800" i="1" dirty="0" smtClean="0">
                <a:latin typeface="Tahoma" pitchFamily="34" charset="0"/>
              </a:rPr>
              <a:t> </a:t>
            </a:r>
            <a:r>
              <a:rPr lang="en-US" sz="2800" dirty="0" smtClean="0">
                <a:latin typeface="Tahoma" pitchFamily="34" charset="0"/>
              </a:rPr>
              <a:t>is difficult to define, but functionalists emphasized the importance of </a:t>
            </a:r>
            <a:r>
              <a:rPr lang="en-US" sz="2800" u="sng" dirty="0" smtClean="0">
                <a:latin typeface="Tahoma" pitchFamily="34" charset="0"/>
              </a:rPr>
              <a:t>how</a:t>
            </a:r>
            <a:r>
              <a:rPr lang="en-US" sz="2800" dirty="0" smtClean="0">
                <a:latin typeface="Tahoma" pitchFamily="34" charset="0"/>
              </a:rPr>
              <a:t> questions in addition to </a:t>
            </a:r>
            <a:r>
              <a:rPr lang="en-US" sz="2800" u="sng" dirty="0" smtClean="0">
                <a:latin typeface="Tahoma" pitchFamily="34" charset="0"/>
              </a:rPr>
              <a:t>what</a:t>
            </a:r>
            <a:r>
              <a:rPr lang="en-US" sz="2800" i="1" dirty="0" smtClean="0">
                <a:latin typeface="Tahoma" pitchFamily="34" charset="0"/>
              </a:rPr>
              <a:t> </a:t>
            </a:r>
            <a:r>
              <a:rPr lang="en-US" sz="2800" dirty="0" smtClean="0">
                <a:latin typeface="Tahoma" pitchFamily="34" charset="0"/>
              </a:rPr>
              <a:t>questions.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latin typeface="Arial Black" pitchFamily="34" charset="0"/>
              </a:rPr>
              <a:t>Emotions</a:t>
            </a:r>
          </a:p>
        </p:txBody>
      </p:sp>
      <p:sp>
        <p:nvSpPr>
          <p:cNvPr id="20483" name="Rectangle 3"/>
          <p:cNvSpPr>
            <a:spLocks noGrp="1" noChangeArrowheads="1"/>
          </p:cNvSpPr>
          <p:nvPr>
            <p:ph idx="1"/>
          </p:nvPr>
        </p:nvSpPr>
        <p:spPr/>
        <p:txBody>
          <a:bodyPr/>
          <a:lstStyle/>
          <a:p>
            <a:pPr eaLnBrk="1" hangingPunct="1">
              <a:lnSpc>
                <a:spcPct val="90000"/>
              </a:lnSpc>
            </a:pPr>
            <a:r>
              <a:rPr lang="en-US" smtClean="0">
                <a:latin typeface="Tahoma" pitchFamily="34" charset="0"/>
              </a:rPr>
              <a:t>Previous theories of emotion</a:t>
            </a:r>
          </a:p>
          <a:p>
            <a:pPr algn="ctr" eaLnBrk="1" hangingPunct="1">
              <a:lnSpc>
                <a:spcPct val="90000"/>
              </a:lnSpc>
              <a:buFont typeface="Wingdings" pitchFamily="2" charset="2"/>
              <a:buNone/>
            </a:pPr>
            <a:r>
              <a:rPr lang="en-US" smtClean="0">
                <a:latin typeface="Tahoma" pitchFamily="34" charset="0"/>
              </a:rPr>
              <a:t>Classic theory: S - E - R</a:t>
            </a:r>
          </a:p>
          <a:p>
            <a:pPr eaLnBrk="1" hangingPunct="1">
              <a:lnSpc>
                <a:spcPct val="90000"/>
              </a:lnSpc>
            </a:pPr>
            <a:r>
              <a:rPr lang="en-US" smtClean="0">
                <a:latin typeface="Tahoma" pitchFamily="34" charset="0"/>
              </a:rPr>
              <a:t>First, perceive object (Stimulus)</a:t>
            </a:r>
          </a:p>
          <a:p>
            <a:pPr eaLnBrk="1" hangingPunct="1">
              <a:lnSpc>
                <a:spcPct val="90000"/>
              </a:lnSpc>
            </a:pPr>
            <a:r>
              <a:rPr lang="en-US" smtClean="0">
                <a:latin typeface="Tahoma" pitchFamily="34" charset="0"/>
              </a:rPr>
              <a:t>Second, experience emotion (Emotion)</a:t>
            </a:r>
          </a:p>
          <a:p>
            <a:pPr eaLnBrk="1" hangingPunct="1">
              <a:lnSpc>
                <a:spcPct val="90000"/>
              </a:lnSpc>
            </a:pPr>
            <a:r>
              <a:rPr lang="en-US" smtClean="0">
                <a:latin typeface="Tahoma" pitchFamily="34" charset="0"/>
              </a:rPr>
              <a:t>Third, respond to it (Response)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latin typeface="Arial Black" pitchFamily="34" charset="0"/>
              </a:rPr>
              <a:t>Emotions</a:t>
            </a:r>
          </a:p>
        </p:txBody>
      </p:sp>
      <p:sp>
        <p:nvSpPr>
          <p:cNvPr id="21507" name="Rectangle 3"/>
          <p:cNvSpPr>
            <a:spLocks noGrp="1" noChangeArrowheads="1"/>
          </p:cNvSpPr>
          <p:nvPr>
            <p:ph idx="1"/>
          </p:nvPr>
        </p:nvSpPr>
        <p:spPr/>
        <p:txBody>
          <a:bodyPr/>
          <a:lstStyle/>
          <a:p>
            <a:pPr eaLnBrk="1" hangingPunct="1">
              <a:lnSpc>
                <a:spcPct val="90000"/>
              </a:lnSpc>
            </a:pPr>
            <a:r>
              <a:rPr lang="en-US" smtClean="0">
                <a:latin typeface="Tahoma" pitchFamily="34" charset="0"/>
              </a:rPr>
              <a:t>James-Lange theory of emotion: S – R – E</a:t>
            </a:r>
          </a:p>
          <a:p>
            <a:pPr lvl="1" eaLnBrk="1" hangingPunct="1">
              <a:lnSpc>
                <a:spcPct val="90000"/>
              </a:lnSpc>
            </a:pPr>
            <a:r>
              <a:rPr lang="en-US" smtClean="0">
                <a:latin typeface="Tahoma" pitchFamily="34" charset="0"/>
              </a:rPr>
              <a:t>The behavior (response) is a functional reaction to the stimulus, and the emotion is the result of the response. </a:t>
            </a:r>
          </a:p>
          <a:p>
            <a:pPr lvl="1" eaLnBrk="1" hangingPunct="1">
              <a:lnSpc>
                <a:spcPct val="90000"/>
              </a:lnSpc>
            </a:pPr>
            <a:r>
              <a:rPr lang="en-US" smtClean="0">
                <a:latin typeface="Tahoma" pitchFamily="34" charset="0"/>
              </a:rPr>
              <a:t>“We are sad because we cry, we are angry because we strike.”</a:t>
            </a:r>
          </a:p>
          <a:p>
            <a:pPr lvl="1" eaLnBrk="1" hangingPunct="1">
              <a:lnSpc>
                <a:spcPct val="90000"/>
              </a:lnSpc>
            </a:pPr>
            <a:r>
              <a:rPr lang="en-US" smtClean="0">
                <a:latin typeface="Tahoma" pitchFamily="34" charset="0"/>
              </a:rPr>
              <a:t>A functional result: “Act the way you want to feel.” Behaviors associated with how you want to feel CAN give you that feeling.</a:t>
            </a:r>
          </a:p>
          <a:p>
            <a:pPr eaLnBrk="1" hangingPunct="1">
              <a:lnSpc>
                <a:spcPct val="90000"/>
              </a:lnSpc>
            </a:pPr>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en-US" smtClean="0">
                <a:latin typeface="Arial Black" pitchFamily="34" charset="0"/>
              </a:rPr>
              <a:t>Emotions</a:t>
            </a:r>
          </a:p>
        </p:txBody>
      </p:sp>
      <p:sp>
        <p:nvSpPr>
          <p:cNvPr id="22531" name="Rectangle 3"/>
          <p:cNvSpPr>
            <a:spLocks noGrp="1"/>
          </p:cNvSpPr>
          <p:nvPr>
            <p:ph type="body" idx="1"/>
          </p:nvPr>
        </p:nvSpPr>
        <p:spPr/>
        <p:txBody>
          <a:bodyPr/>
          <a:lstStyle/>
          <a:p>
            <a:pPr eaLnBrk="1" hangingPunct="1">
              <a:lnSpc>
                <a:spcPct val="90000"/>
              </a:lnSpc>
              <a:buFont typeface="Wingdings" pitchFamily="2" charset="2"/>
              <a:buNone/>
            </a:pPr>
            <a:r>
              <a:rPr lang="en-US" smtClean="0">
                <a:latin typeface="Tahoma" pitchFamily="34" charset="0"/>
              </a:rPr>
              <a:t>Cannon’s Theory: S - E and R</a:t>
            </a:r>
          </a:p>
          <a:p>
            <a:pPr eaLnBrk="1" hangingPunct="1">
              <a:lnSpc>
                <a:spcPct val="90000"/>
              </a:lnSpc>
            </a:pPr>
            <a:r>
              <a:rPr lang="en-US" smtClean="0">
                <a:latin typeface="Tahoma" pitchFamily="34" charset="0"/>
              </a:rPr>
              <a:t>Emotion and response occur at the same time</a:t>
            </a:r>
          </a:p>
          <a:p>
            <a:pPr eaLnBrk="1" hangingPunct="1">
              <a:lnSpc>
                <a:spcPct val="90000"/>
              </a:lnSpc>
              <a:buFont typeface="Arial" charset="0"/>
              <a:buNone/>
            </a:pPr>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81000" y="0"/>
            <a:ext cx="8229600" cy="1219200"/>
          </a:xfrm>
        </p:spPr>
        <p:txBody>
          <a:bodyPr/>
          <a:lstStyle/>
          <a:p>
            <a:pPr eaLnBrk="1" hangingPunct="1"/>
            <a:r>
              <a:rPr lang="en-US" dirty="0" smtClean="0">
                <a:latin typeface="Arial Black" pitchFamily="34" charset="0"/>
              </a:rPr>
              <a:t>Functionalism in a Nutshell</a:t>
            </a:r>
          </a:p>
        </p:txBody>
      </p:sp>
      <p:sp>
        <p:nvSpPr>
          <p:cNvPr id="4099" name="Rectangle 3"/>
          <p:cNvSpPr>
            <a:spLocks noGrp="1" noChangeArrowheads="1"/>
          </p:cNvSpPr>
          <p:nvPr>
            <p:ph idx="1"/>
          </p:nvPr>
        </p:nvSpPr>
        <p:spPr>
          <a:xfrm>
            <a:off x="381000" y="1295400"/>
            <a:ext cx="8229600" cy="5562600"/>
          </a:xfrm>
        </p:spPr>
        <p:txBody>
          <a:bodyPr rtlCol="0">
            <a:normAutofit fontScale="92500" lnSpcReduction="2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Functionalism was rooted in Darwin’s theory of evolution. Evolution is based on individual differences and the survival of adaptive features.</a:t>
            </a:r>
          </a:p>
          <a:p>
            <a:pPr eaLnBrk="1" fontAlgn="auto" hangingPunct="1">
              <a:spcAft>
                <a:spcPts val="0"/>
              </a:spcAft>
              <a:buFont typeface="Arial" pitchFamily="34" charset="0"/>
              <a:buChar char="•"/>
              <a:defRPr/>
            </a:pPr>
            <a:endParaRPr lang="en-US" dirty="0" smtClean="0">
              <a:latin typeface="Tahoma" pitchFamily="34" charset="0"/>
              <a:cs typeface="Tahoma" pitchFamily="34" charset="0"/>
            </a:endParaRPr>
          </a:p>
          <a:p>
            <a:pPr eaLnBrk="1" fontAlgn="auto" hangingPunct="1">
              <a:spcAft>
                <a:spcPts val="0"/>
              </a:spcAft>
              <a:buFont typeface="Arial" pitchFamily="34" charset="0"/>
              <a:buChar char="•"/>
              <a:defRPr/>
            </a:pPr>
            <a:r>
              <a:rPr lang="en-US" dirty="0" smtClean="0">
                <a:latin typeface="Tahoma" pitchFamily="34" charset="0"/>
                <a:cs typeface="Tahoma" pitchFamily="34" charset="0"/>
              </a:rPr>
              <a:t>Herbert Spencer, who coined the expression “survival of the fittest”,  </a:t>
            </a:r>
            <a:r>
              <a:rPr lang="en-US" dirty="0" smtClean="0">
                <a:latin typeface="Tahoma" pitchFamily="34" charset="0"/>
                <a:cs typeface="Tahoma" pitchFamily="34" charset="0"/>
              </a:rPr>
              <a:t>proposed a “nurtured” aspect of human adaptation which is equivalent to intelligence. (original nature-nurture debate</a:t>
            </a:r>
            <a:r>
              <a:rPr lang="en-US" dirty="0" smtClean="0">
                <a:latin typeface="Tahoma" pitchFamily="34" charset="0"/>
                <a:cs typeface="Tahoma" pitchFamily="34" charset="0"/>
              </a:rPr>
              <a:t>).</a:t>
            </a:r>
          </a:p>
          <a:p>
            <a:pPr eaLnBrk="1" fontAlgn="auto" hangingPunct="1">
              <a:spcAft>
                <a:spcPts val="0"/>
              </a:spcAft>
              <a:buFont typeface="Arial" pitchFamily="34" charset="0"/>
              <a:buChar char="•"/>
              <a:defRPr/>
            </a:pPr>
            <a:endParaRPr lang="en-US" dirty="0" smtClean="0">
              <a:latin typeface="Tahoma" pitchFamily="34" charset="0"/>
              <a:cs typeface="Tahoma" pitchFamily="34" charset="0"/>
            </a:endParaRPr>
          </a:p>
          <a:p>
            <a:pPr eaLnBrk="1" fontAlgn="auto" hangingPunct="1">
              <a:spcAft>
                <a:spcPts val="0"/>
              </a:spcAft>
              <a:buFont typeface="Arial" pitchFamily="34" charset="0"/>
              <a:buChar char="•"/>
              <a:defRPr/>
            </a:pPr>
            <a:r>
              <a:rPr lang="en-US" dirty="0" smtClean="0">
                <a:latin typeface="Tahoma" pitchFamily="34" charset="0"/>
                <a:cs typeface="Tahoma" pitchFamily="34" charset="0"/>
              </a:rPr>
              <a:t>Yes, according to Spencer, adaptation could by taught, ostensibly to the masses.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Black" pitchFamily="34" charset="0"/>
              </a:rPr>
              <a:t>Functionalism and Adaptation</a:t>
            </a:r>
            <a:endParaRPr lang="en-US" sz="3600" dirty="0">
              <a:latin typeface="Arial Black" pitchFamily="34" charset="0"/>
            </a:endParaRPr>
          </a:p>
        </p:txBody>
      </p:sp>
      <p:sp>
        <p:nvSpPr>
          <p:cNvPr id="3" name="Content Placeholder 2"/>
          <p:cNvSpPr>
            <a:spLocks noGrp="1"/>
          </p:cNvSpPr>
          <p:nvPr>
            <p:ph idx="1"/>
          </p:nvPr>
        </p:nvSpPr>
        <p:spPr>
          <a:xfrm>
            <a:off x="457200" y="1600200"/>
            <a:ext cx="8305800" cy="4953000"/>
          </a:xfrm>
        </p:spPr>
        <p:txBody>
          <a:bodyPr/>
          <a:lstStyle/>
          <a:p>
            <a:r>
              <a:rPr lang="en-US" dirty="0" smtClean="0">
                <a:latin typeface="Tahoma" pitchFamily="34" charset="0"/>
                <a:cs typeface="Tahoma" pitchFamily="34" charset="0"/>
              </a:rPr>
              <a:t>Spencer saw evolution as the progressive development of the physical world, biological organisms, the human mind, and human culture and societies.</a:t>
            </a:r>
          </a:p>
          <a:p>
            <a:endParaRPr lang="en-US" dirty="0" smtClean="0">
              <a:latin typeface="Tahoma" pitchFamily="34" charset="0"/>
              <a:cs typeface="Tahoma" pitchFamily="34" charset="0"/>
            </a:endParaRPr>
          </a:p>
          <a:p>
            <a:r>
              <a:rPr lang="en-US" dirty="0" smtClean="0">
                <a:latin typeface="Tahoma" pitchFamily="34" charset="0"/>
                <a:cs typeface="Tahoma" pitchFamily="34" charset="0"/>
              </a:rPr>
              <a:t>“</a:t>
            </a:r>
            <a:r>
              <a:rPr lang="en-US" dirty="0" smtClean="0">
                <a:latin typeface="Tahoma" pitchFamily="34" charset="0"/>
                <a:cs typeface="Tahoma" pitchFamily="34" charset="0"/>
              </a:rPr>
              <a:t>Adaptation” becomes a  popular approach to measuring intelligence, and “individual differences” become a valued part of mental research.</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dirty="0" smtClean="0">
                <a:latin typeface="Arial Black" pitchFamily="34" charset="0"/>
              </a:rPr>
              <a:t>Functionalism (cont.)</a:t>
            </a:r>
          </a:p>
        </p:txBody>
      </p:sp>
      <p:sp>
        <p:nvSpPr>
          <p:cNvPr id="5123" name="Rectangle 3"/>
          <p:cNvSpPr>
            <a:spLocks noGrp="1" noChangeArrowheads="1"/>
          </p:cNvSpPr>
          <p:nvPr>
            <p:ph idx="1"/>
          </p:nvPr>
        </p:nvSpPr>
        <p:spPr>
          <a:xfrm>
            <a:off x="457200" y="1600200"/>
            <a:ext cx="8229600" cy="4724400"/>
          </a:xfrm>
        </p:spPr>
        <p:txBody>
          <a:bodyPr/>
          <a:lstStyle/>
          <a:p>
            <a:pPr eaLnBrk="1" hangingPunct="1">
              <a:lnSpc>
                <a:spcPct val="90000"/>
              </a:lnSpc>
            </a:pPr>
            <a:r>
              <a:rPr lang="en-US" sz="3000" dirty="0" smtClean="0">
                <a:latin typeface="Tahoma" pitchFamily="34" charset="0"/>
              </a:rPr>
              <a:t>Unlike most other psychologists who were interested in the structure of mental activity, functionalists were interested in the “function” – the mental aspects of adapting to an environment.</a:t>
            </a:r>
          </a:p>
          <a:p>
            <a:pPr eaLnBrk="1" hangingPunct="1">
              <a:lnSpc>
                <a:spcPct val="90000"/>
              </a:lnSpc>
            </a:pPr>
            <a:r>
              <a:rPr lang="en-US" sz="3000" dirty="0" smtClean="0">
                <a:latin typeface="Tahoma" pitchFamily="34" charset="0"/>
              </a:rPr>
              <a:t>Whereas other psychologists were interested primarily in the “common denominator” of different mental activity, functionalists were equally interested in individual differences of all mental activity.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pPr eaLnBrk="1" hangingPunct="1"/>
            <a:r>
              <a:rPr lang="en-US" sz="4000" dirty="0" smtClean="0">
                <a:latin typeface="Arial Black" pitchFamily="34" charset="0"/>
              </a:rPr>
              <a:t>John Dewey and James Angell</a:t>
            </a:r>
          </a:p>
        </p:txBody>
      </p:sp>
      <p:sp>
        <p:nvSpPr>
          <p:cNvPr id="34819" name="Rectangle 3"/>
          <p:cNvSpPr>
            <a:spLocks noGrp="1"/>
          </p:cNvSpPr>
          <p:nvPr>
            <p:ph type="body" idx="1"/>
          </p:nvPr>
        </p:nvSpPr>
        <p:spPr>
          <a:xfrm>
            <a:off x="457200" y="1371600"/>
            <a:ext cx="8458200" cy="5486400"/>
          </a:xfrm>
        </p:spPr>
        <p:txBody>
          <a:bodyPr/>
          <a:lstStyle/>
          <a:p>
            <a:pPr eaLnBrk="1" hangingPunct="1">
              <a:lnSpc>
                <a:spcPct val="90000"/>
              </a:lnSpc>
            </a:pPr>
            <a:r>
              <a:rPr lang="en-US" sz="2400" b="1" dirty="0" smtClean="0">
                <a:latin typeface="Tahoma" pitchFamily="34" charset="0"/>
              </a:rPr>
              <a:t>Cornell was bedrock for Structuralism; the University of Chicago was the birth place of Functionalism.</a:t>
            </a:r>
          </a:p>
          <a:p>
            <a:pPr eaLnBrk="1" hangingPunct="1">
              <a:lnSpc>
                <a:spcPct val="90000"/>
              </a:lnSpc>
            </a:pPr>
            <a:r>
              <a:rPr lang="en-US" sz="2400" b="1" dirty="0" smtClean="0">
                <a:latin typeface="Tahoma" pitchFamily="34" charset="0"/>
              </a:rPr>
              <a:t>John Dewey</a:t>
            </a:r>
            <a:r>
              <a:rPr lang="en-US" sz="2400" i="1" dirty="0" smtClean="0">
                <a:latin typeface="Tahoma" pitchFamily="34" charset="0"/>
              </a:rPr>
              <a:t> </a:t>
            </a:r>
            <a:r>
              <a:rPr lang="en-US" sz="2400" dirty="0" smtClean="0">
                <a:latin typeface="Tahoma" pitchFamily="34" charset="0"/>
              </a:rPr>
              <a:t>criticized </a:t>
            </a:r>
            <a:r>
              <a:rPr lang="en-US" sz="2400" dirty="0" err="1" smtClean="0">
                <a:latin typeface="Tahoma" pitchFamily="34" charset="0"/>
              </a:rPr>
              <a:t>reductionistic</a:t>
            </a:r>
            <a:r>
              <a:rPr lang="en-US" sz="2400" dirty="0" smtClean="0">
                <a:latin typeface="Tahoma" pitchFamily="34" charset="0"/>
              </a:rPr>
              <a:t> approaches to psychology and argued that experience must be understood in a naturalistic context. His areas of interest included democracy, economics, schools, art, and the nature of learning.</a:t>
            </a:r>
          </a:p>
          <a:p>
            <a:pPr eaLnBrk="1" hangingPunct="1">
              <a:lnSpc>
                <a:spcPct val="90000"/>
              </a:lnSpc>
            </a:pPr>
            <a:r>
              <a:rPr lang="en-US" sz="2400" b="1" dirty="0" smtClean="0">
                <a:latin typeface="Tahoma" pitchFamily="34" charset="0"/>
              </a:rPr>
              <a:t>James Rowland Angell</a:t>
            </a:r>
            <a:r>
              <a:rPr lang="en-US" sz="2400" i="1" dirty="0" smtClean="0">
                <a:latin typeface="Tahoma" pitchFamily="34" charset="0"/>
              </a:rPr>
              <a:t> </a:t>
            </a:r>
            <a:r>
              <a:rPr lang="en-US" sz="2400" dirty="0" smtClean="0">
                <a:latin typeface="Tahoma" pitchFamily="34" charset="0"/>
              </a:rPr>
              <a:t>defined functional psychology as “the identification and description of mental </a:t>
            </a:r>
            <a:r>
              <a:rPr lang="en-US" sz="2400" i="1" dirty="0" smtClean="0">
                <a:latin typeface="Tahoma" pitchFamily="34" charset="0"/>
              </a:rPr>
              <a:t>operations </a:t>
            </a:r>
            <a:r>
              <a:rPr lang="en-US" sz="2400" dirty="0" smtClean="0">
                <a:latin typeface="Tahoma" pitchFamily="34" charset="0"/>
              </a:rPr>
              <a:t>rather than the mere elements of mental experience.” </a:t>
            </a:r>
          </a:p>
          <a:p>
            <a:pPr eaLnBrk="1" hangingPunct="1">
              <a:lnSpc>
                <a:spcPct val="90000"/>
              </a:lnSpc>
            </a:pPr>
            <a:r>
              <a:rPr lang="en-US" sz="2400" dirty="0" smtClean="0">
                <a:latin typeface="Tahoma" pitchFamily="34" charset="0"/>
              </a:rPr>
              <a:t>He argued that a functional approach must include a social and biological context, and he advocated the study of the contributions of mental events to our adjustment to the world.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Arial Black" pitchFamily="34" charset="0"/>
                <a:cs typeface="Times New Roman" pitchFamily="18" charset="0"/>
              </a:rPr>
              <a:t>William James (1842-1910)</a:t>
            </a:r>
            <a:br>
              <a:rPr lang="en-US" dirty="0" smtClean="0">
                <a:latin typeface="Arial Black" pitchFamily="34" charset="0"/>
                <a:cs typeface="Times New Roman" pitchFamily="18" charset="0"/>
              </a:rPr>
            </a:br>
            <a:endParaRPr lang="en-US" dirty="0" smtClean="0">
              <a:latin typeface="Arial Black" pitchFamily="34" charset="0"/>
              <a:cs typeface="Times New Roman" pitchFamily="18" charset="0"/>
            </a:endParaRPr>
          </a:p>
        </p:txBody>
      </p:sp>
      <p:sp>
        <p:nvSpPr>
          <p:cNvPr id="6147" name="Rectangle 3"/>
          <p:cNvSpPr>
            <a:spLocks noGrp="1" noChangeArrowheads="1"/>
          </p:cNvSpPr>
          <p:nvPr>
            <p:ph idx="1"/>
          </p:nvPr>
        </p:nvSpPr>
        <p:spPr>
          <a:xfrm>
            <a:off x="457200" y="1676400"/>
            <a:ext cx="8229600" cy="4144963"/>
          </a:xfrm>
        </p:spPr>
        <p:txBody>
          <a:bodyPr>
            <a:normAutofit/>
          </a:bodyPr>
          <a:lstStyle/>
          <a:p>
            <a:pPr eaLnBrk="1" hangingPunct="1">
              <a:lnSpc>
                <a:spcPct val="80000"/>
              </a:lnSpc>
              <a:defRPr/>
            </a:pPr>
            <a:r>
              <a:rPr lang="en-US" sz="3000" dirty="0" smtClean="0">
                <a:latin typeface="Tahoma" pitchFamily="34" charset="0"/>
              </a:rPr>
              <a:t>Commonly considered the father of American psychology.</a:t>
            </a:r>
          </a:p>
          <a:p>
            <a:pPr eaLnBrk="1" hangingPunct="1">
              <a:lnSpc>
                <a:spcPct val="80000"/>
              </a:lnSpc>
              <a:defRPr/>
            </a:pPr>
            <a:r>
              <a:rPr lang="en-US" sz="3000" dirty="0" smtClean="0">
                <a:latin typeface="Tahoma" pitchFamily="34" charset="0"/>
              </a:rPr>
              <a:t>Was 25 years older than </a:t>
            </a:r>
            <a:r>
              <a:rPr lang="en-US" sz="3000" dirty="0" err="1" smtClean="0">
                <a:latin typeface="Tahoma" pitchFamily="34" charset="0"/>
              </a:rPr>
              <a:t>Titchener</a:t>
            </a:r>
            <a:r>
              <a:rPr lang="en-US" sz="3000" dirty="0" smtClean="0">
                <a:latin typeface="Tahoma" pitchFamily="34" charset="0"/>
              </a:rPr>
              <a:t>, died at the peak of </a:t>
            </a:r>
            <a:r>
              <a:rPr lang="en-US" sz="3000" dirty="0" err="1" smtClean="0">
                <a:latin typeface="Tahoma" pitchFamily="34" charset="0"/>
              </a:rPr>
              <a:t>Titchener’s</a:t>
            </a:r>
            <a:r>
              <a:rPr lang="en-US" sz="3000" dirty="0" smtClean="0">
                <a:latin typeface="Tahoma" pitchFamily="34" charset="0"/>
              </a:rPr>
              <a:t> career, but his ideas became more influential than </a:t>
            </a:r>
            <a:r>
              <a:rPr lang="en-US" sz="3000" dirty="0" err="1" smtClean="0">
                <a:latin typeface="Tahoma" pitchFamily="34" charset="0"/>
              </a:rPr>
              <a:t>Titchener’s</a:t>
            </a:r>
            <a:r>
              <a:rPr lang="en-US" sz="3000" dirty="0" smtClean="0">
                <a:latin typeface="Tahoma" pitchFamily="34" charset="0"/>
              </a:rPr>
              <a:t>.</a:t>
            </a:r>
          </a:p>
          <a:p>
            <a:pPr eaLnBrk="1" hangingPunct="1">
              <a:lnSpc>
                <a:spcPct val="80000"/>
              </a:lnSpc>
              <a:defRPr/>
            </a:pPr>
            <a:r>
              <a:rPr lang="en-US" sz="3000" dirty="0" smtClean="0">
                <a:latin typeface="Tahoma" pitchFamily="34" charset="0"/>
              </a:rPr>
              <a:t>He </a:t>
            </a:r>
            <a:r>
              <a:rPr lang="en-US" sz="3000" dirty="0">
                <a:latin typeface="Tahoma" pitchFamily="34" charset="0"/>
              </a:rPr>
              <a:t>endorsed some aspects of functionalism, </a:t>
            </a:r>
            <a:r>
              <a:rPr lang="en-US" sz="3000" dirty="0" smtClean="0">
                <a:latin typeface="Tahoma" pitchFamily="34" charset="0"/>
              </a:rPr>
              <a:t>but he was not a true functionalist</a:t>
            </a:r>
            <a:r>
              <a:rPr lang="en-US" sz="3000" dirty="0">
                <a:latin typeface="Tahoma" pitchFamily="34" charset="0"/>
              </a:rPr>
              <a:t>.  </a:t>
            </a:r>
          </a:p>
          <a:p>
            <a:pPr eaLnBrk="1" hangingPunct="1">
              <a:lnSpc>
                <a:spcPct val="80000"/>
              </a:lnSpc>
              <a:defRPr/>
            </a:pPr>
            <a:r>
              <a:rPr lang="en-US" sz="3000" dirty="0" smtClean="0">
                <a:latin typeface="Tahoma" pitchFamily="34" charset="0"/>
              </a:rPr>
              <a:t>He approach was much more comprehensive and arguably the first complete system for understanding human behavior.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smtClean="0">
                <a:latin typeface="Arial Black" pitchFamily="34" charset="0"/>
              </a:rPr>
              <a:t>James’s early years</a:t>
            </a:r>
          </a:p>
        </p:txBody>
      </p:sp>
      <p:sp>
        <p:nvSpPr>
          <p:cNvPr id="8195" name="Rectangle 3"/>
          <p:cNvSpPr>
            <a:spLocks noGrp="1" noChangeArrowheads="1"/>
          </p:cNvSpPr>
          <p:nvPr>
            <p:ph idx="1"/>
          </p:nvPr>
        </p:nvSpPr>
        <p:spPr>
          <a:xfrm>
            <a:off x="457200" y="1600200"/>
            <a:ext cx="8229600" cy="4876800"/>
          </a:xfrm>
        </p:spPr>
        <p:txBody>
          <a:bodyPr/>
          <a:lstStyle/>
          <a:p>
            <a:pPr eaLnBrk="1" hangingPunct="1">
              <a:lnSpc>
                <a:spcPct val="90000"/>
              </a:lnSpc>
            </a:pPr>
            <a:r>
              <a:rPr lang="en-US" sz="3000" dirty="0" smtClean="0">
                <a:latin typeface="Tahoma" pitchFamily="34" charset="0"/>
              </a:rPr>
              <a:t>Attended major universities across America and Europe, ultimately becoming a physiologist.</a:t>
            </a:r>
          </a:p>
          <a:p>
            <a:pPr eaLnBrk="1" hangingPunct="1">
              <a:lnSpc>
                <a:spcPct val="90000"/>
              </a:lnSpc>
            </a:pPr>
            <a:r>
              <a:rPr lang="en-US" sz="3000" dirty="0" smtClean="0">
                <a:latin typeface="Tahoma" pitchFamily="34" charset="0"/>
              </a:rPr>
              <a:t>James was initially impressed with the scientific advancements tied to both materialism and evolution, but those sciences left him disappointed and even depressed. </a:t>
            </a:r>
          </a:p>
          <a:p>
            <a:pPr lvl="1" eaLnBrk="1" hangingPunct="1">
              <a:lnSpc>
                <a:spcPct val="90000"/>
              </a:lnSpc>
            </a:pPr>
            <a:r>
              <a:rPr lang="en-US" sz="2600" dirty="0" smtClean="0">
                <a:latin typeface="Tahoma" pitchFamily="34" charset="0"/>
              </a:rPr>
              <a:t>Materialism – human qualities are biological in nature, so </a:t>
            </a:r>
            <a:r>
              <a:rPr lang="en-US" sz="2600" dirty="0" smtClean="0">
                <a:latin typeface="Tahoma" pitchFamily="34" charset="0"/>
              </a:rPr>
              <a:t>human </a:t>
            </a:r>
            <a:r>
              <a:rPr lang="en-US" sz="2600" dirty="0" smtClean="0">
                <a:latin typeface="Tahoma" pitchFamily="34" charset="0"/>
              </a:rPr>
              <a:t>nature was pre-determined.</a:t>
            </a:r>
          </a:p>
          <a:p>
            <a:pPr lvl="1" eaLnBrk="1" hangingPunct="1">
              <a:lnSpc>
                <a:spcPct val="90000"/>
              </a:lnSpc>
            </a:pPr>
            <a:r>
              <a:rPr lang="en-US" sz="2600" dirty="0" smtClean="0">
                <a:latin typeface="Tahoma" pitchFamily="34" charset="0"/>
              </a:rPr>
              <a:t>Evolution – </a:t>
            </a:r>
            <a:r>
              <a:rPr lang="en-US" sz="2600" dirty="0" smtClean="0">
                <a:latin typeface="Tahoma" pitchFamily="34" charset="0"/>
              </a:rPr>
              <a:t>as with </a:t>
            </a:r>
            <a:r>
              <a:rPr lang="en-US" sz="2600" dirty="0" smtClean="0">
                <a:latin typeface="Tahoma" pitchFamily="34" charset="0"/>
              </a:rPr>
              <a:t>materialism, would exclude freedom from pre-determined nature.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smtClean="0">
                <a:latin typeface="Arial Black" pitchFamily="34" charset="0"/>
              </a:rPr>
              <a:t>James’s early years</a:t>
            </a:r>
          </a:p>
        </p:txBody>
      </p:sp>
      <p:sp>
        <p:nvSpPr>
          <p:cNvPr id="9219" name="Rectangle 3"/>
          <p:cNvSpPr>
            <a:spLocks noGrp="1" noChangeArrowheads="1"/>
          </p:cNvSpPr>
          <p:nvPr>
            <p:ph idx="1"/>
          </p:nvPr>
        </p:nvSpPr>
        <p:spPr/>
        <p:txBody>
          <a:bodyPr/>
          <a:lstStyle/>
          <a:p>
            <a:pPr eaLnBrk="1" hangingPunct="1"/>
            <a:r>
              <a:rPr lang="en-US" dirty="0" smtClean="0">
                <a:latin typeface="Tahoma" pitchFamily="34" charset="0"/>
              </a:rPr>
              <a:t>His depression ended while reading about free will. He doubted free will was an illusion if he could voluntarily believe in free will. “Voluntary belief” also influenced his approach to science.</a:t>
            </a:r>
          </a:p>
          <a:p>
            <a:pPr lvl="1" eaLnBrk="1" hangingPunct="1"/>
            <a:r>
              <a:rPr lang="en-US" dirty="0" smtClean="0">
                <a:latin typeface="Tahoma" pitchFamily="34" charset="0"/>
              </a:rPr>
              <a:t>Pragmatism – “if an idea works, it is valid.” Ideas can be judged based on usefulness.</a:t>
            </a:r>
          </a:p>
          <a:p>
            <a:pPr lvl="1" eaLnBrk="1" hangingPunct="1"/>
            <a:r>
              <a:rPr lang="en-US" dirty="0" smtClean="0">
                <a:latin typeface="Tahoma" pitchFamily="34" charset="0"/>
              </a:rPr>
              <a:t>Radical empiricism – if a human experience is consistent, it can be addressed scientifically.</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1198</TotalTime>
  <Words>1277</Words>
  <Application>Microsoft Office PowerPoint</Application>
  <PresentationFormat>On-screen Show (4:3)</PresentationFormat>
  <Paragraphs>106</Paragraphs>
  <Slides>22</Slides>
  <Notes>1</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Building  American Psychology</vt:lpstr>
      <vt:lpstr>Functionalism: An American Psychology</vt:lpstr>
      <vt:lpstr>Functionalism in a Nutshell</vt:lpstr>
      <vt:lpstr>Functionalism and Adaptation</vt:lpstr>
      <vt:lpstr>Functionalism (cont.)</vt:lpstr>
      <vt:lpstr>John Dewey and James Angell</vt:lpstr>
      <vt:lpstr> William James (1842-1910) </vt:lpstr>
      <vt:lpstr>James’s early years</vt:lpstr>
      <vt:lpstr>James’s early years</vt:lpstr>
      <vt:lpstr>Principles of Psychology (1890)</vt:lpstr>
      <vt:lpstr>Mind-body debate</vt:lpstr>
      <vt:lpstr>Consciousness</vt:lpstr>
      <vt:lpstr>Stream of Consciousness</vt:lpstr>
      <vt:lpstr>Stream of Consciousness</vt:lpstr>
      <vt:lpstr>The Self</vt:lpstr>
      <vt:lpstr>The self</vt:lpstr>
      <vt:lpstr>Free will</vt:lpstr>
      <vt:lpstr>Free will</vt:lpstr>
      <vt:lpstr>Habits and Instincts</vt:lpstr>
      <vt:lpstr>Emotions</vt:lpstr>
      <vt:lpstr>Emotions</vt:lpstr>
      <vt:lpstr>Emotions</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stuuuu</dc:creator>
  <cp:lastModifiedBy>Garza</cp:lastModifiedBy>
  <cp:revision>40</cp:revision>
  <dcterms:created xsi:type="dcterms:W3CDTF">2006-02-28T18:58:34Z</dcterms:created>
  <dcterms:modified xsi:type="dcterms:W3CDTF">2012-10-17T20:45:28Z</dcterms:modified>
</cp:coreProperties>
</file>