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Default Extension="bin" ContentType="application/vnd.openxmlformats-officedocument.oleObject"/>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notesMasterIdLst>
    <p:notesMasterId r:id="rId25"/>
  </p:notesMasterIdLst>
  <p:sldIdLst>
    <p:sldId id="284" r:id="rId2"/>
    <p:sldId id="286" r:id="rId3"/>
    <p:sldId id="287" r:id="rId4"/>
    <p:sldId id="256" r:id="rId5"/>
    <p:sldId id="289" r:id="rId6"/>
    <p:sldId id="303" r:id="rId7"/>
    <p:sldId id="291" r:id="rId8"/>
    <p:sldId id="293" r:id="rId9"/>
    <p:sldId id="295" r:id="rId10"/>
    <p:sldId id="297" r:id="rId11"/>
    <p:sldId id="298" r:id="rId12"/>
    <p:sldId id="299" r:id="rId13"/>
    <p:sldId id="301" r:id="rId14"/>
    <p:sldId id="305" r:id="rId15"/>
    <p:sldId id="272" r:id="rId16"/>
    <p:sldId id="273" r:id="rId17"/>
    <p:sldId id="274" r:id="rId18"/>
    <p:sldId id="275" r:id="rId19"/>
    <p:sldId id="276" r:id="rId20"/>
    <p:sldId id="277" r:id="rId21"/>
    <p:sldId id="278" r:id="rId22"/>
    <p:sldId id="279" r:id="rId23"/>
    <p:sldId id="281" r:id="rId24"/>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335" autoAdjust="0"/>
    <p:restoredTop sz="94660"/>
  </p:normalViewPr>
  <p:slideViewPr>
    <p:cSldViewPr>
      <p:cViewPr varScale="1">
        <p:scale>
          <a:sx n="78" d="100"/>
          <a:sy n="78" d="100"/>
        </p:scale>
        <p:origin x="-437" y="-6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3264"/>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6041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256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6042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042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6042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pPr>
              <a:defRPr/>
            </a:pPr>
            <a:fld id="{702E2BFF-2E81-4843-9D79-9A5A14B85013}" type="slidenum">
              <a:rPr lang="en-US"/>
              <a:pPr>
                <a:defRPr/>
              </a:pPr>
              <a:t>‹#›</a:t>
            </a:fld>
            <a:endParaRPr lang="en-US"/>
          </a:p>
        </p:txBody>
      </p:sp>
    </p:spTree>
    <p:extLst>
      <p:ext uri="{BB962C8B-B14F-4D97-AF65-F5344CB8AC3E}">
        <p14:creationId xmlns="" xmlns:p14="http://schemas.microsoft.com/office/powerpoint/2010/main" val="307727498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4A605FF9-CBCB-484B-9D5D-7C66FFC7EE2D}" type="slidenum">
              <a:rPr lang="en-US" smtClean="0"/>
              <a:pPr/>
              <a:t>5</a:t>
            </a:fld>
            <a:endParaRPr lang="en-US" smtClean="0"/>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D958F43A-738F-4D50-AA15-F59691C7C02F}" type="slidenum">
              <a:rPr lang="en-US" smtClean="0"/>
              <a:pPr/>
              <a:t>6</a:t>
            </a:fld>
            <a:endParaRPr 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A2B20EFA-96CF-4F4D-A128-BB9276C5F2F6}" type="slidenum">
              <a:rPr lang="en-US" smtClean="0"/>
              <a:pPr/>
              <a:t>7</a:t>
            </a:fld>
            <a:endParaRPr lang="en-US" smtClean="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7AD655BF-EA40-434F-8CE3-8ECA5107C340}" type="slidenum">
              <a:rPr lang="en-US" smtClean="0"/>
              <a:pPr/>
              <a:t>8</a:t>
            </a:fld>
            <a:endParaRPr lang="en-US" smtClean="0"/>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351AB240-9874-430A-852D-4FD2484D7F4D}" type="slidenum">
              <a:rPr lang="en-US" smtClean="0"/>
              <a:pPr/>
              <a:t>9</a:t>
            </a:fld>
            <a:endParaRPr lang="en-US" smtClean="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92D5885C-3280-45AD-9049-C2E638B109BF}" type="slidenum">
              <a:rPr lang="en-US" smtClean="0"/>
              <a:pPr/>
              <a:t>10</a:t>
            </a:fld>
            <a:endParaRPr lang="en-US" smtClean="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ECE772DC-0F0D-4EB5-893F-CBF198B6104D}" type="slidenum">
              <a:rPr lang="en-US" smtClean="0"/>
              <a:pPr/>
              <a:t>14</a:t>
            </a:fld>
            <a:endParaRPr lang="en-US" smtClean="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04148E3-7EE0-4AEB-B35C-3E09D0779E7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F379B79-56DA-4EDA-BA99-1635BE11C6E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4F64425-1BE0-426C-A11F-08B03A9A5119}"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75A8C23-0EEB-4CBA-B260-4BF4E646DA22}"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D1AC0E7-1B37-4965-88D1-BCE1E512E97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722413D-AA44-4AA1-8478-43ED62CD07E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869B5640-70F8-4DFA-8678-68F559FED879}"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AF7EBAFB-CDF2-4B2C-938F-B66358534CD4}"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580227A7-C02F-4DB1-A0F2-E41DC4ACCC2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9AA4469-3EB4-4066-9241-602975A3526C}"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86B03BF-1FA2-4091-946E-540B5980EB69}"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5"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3608E3B4-FF77-4CF0-B744-8AF397908288}"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6.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533400" y="0"/>
            <a:ext cx="8610600" cy="1981200"/>
          </a:xfrm>
        </p:spPr>
        <p:txBody>
          <a:bodyPr/>
          <a:lstStyle/>
          <a:p>
            <a:pPr eaLnBrk="1" hangingPunct="1"/>
            <a:r>
              <a:rPr lang="en-US" sz="4000" smtClean="0">
                <a:latin typeface="Arial Black" pitchFamily="34" charset="0"/>
              </a:rPr>
              <a:t>The Work of Isaac Newton Sets the Stage for Rationalism:</a:t>
            </a:r>
          </a:p>
        </p:txBody>
      </p:sp>
      <p:sp>
        <p:nvSpPr>
          <p:cNvPr id="54275" name="Rectangle 3"/>
          <p:cNvSpPr>
            <a:spLocks noGrp="1" noChangeArrowheads="1"/>
          </p:cNvSpPr>
          <p:nvPr>
            <p:ph idx="1"/>
          </p:nvPr>
        </p:nvSpPr>
        <p:spPr>
          <a:xfrm>
            <a:off x="457200" y="1981200"/>
            <a:ext cx="8229600" cy="4525963"/>
          </a:xfrm>
        </p:spPr>
        <p:txBody>
          <a:bodyPr/>
          <a:lstStyle/>
          <a:p>
            <a:pPr lvl="1" eaLnBrk="1" hangingPunct="1"/>
            <a:r>
              <a:rPr lang="en-US" smtClean="0">
                <a:latin typeface="Tahoma" pitchFamily="34" charset="0"/>
                <a:cs typeface="Tahoma" pitchFamily="34" charset="0"/>
              </a:rPr>
              <a:t>Isaac Newton (1642-1727) -  published Principia Mathematica (Mathematical Principles) in 1687.</a:t>
            </a:r>
          </a:p>
          <a:p>
            <a:pPr lvl="2" eaLnBrk="1" hangingPunct="1"/>
            <a:r>
              <a:rPr lang="en-US" smtClean="0">
                <a:latin typeface="Tahoma" pitchFamily="34" charset="0"/>
                <a:cs typeface="Tahoma" pitchFamily="34" charset="0"/>
              </a:rPr>
              <a:t>Established the universal “laws of motion”</a:t>
            </a:r>
          </a:p>
          <a:p>
            <a:pPr lvl="2" eaLnBrk="1" hangingPunct="1"/>
            <a:r>
              <a:rPr lang="en-US" smtClean="0">
                <a:latin typeface="Tahoma" pitchFamily="34" charset="0"/>
                <a:cs typeface="Tahoma" pitchFamily="34" charset="0"/>
              </a:rPr>
              <a:t>Three “laws of motion” provide the mathematical explanations of all observed physical activity (except electricity and magnetism).</a:t>
            </a:r>
          </a:p>
          <a:p>
            <a:pPr lvl="2" eaLnBrk="1" hangingPunct="1"/>
            <a:r>
              <a:rPr lang="en-US" smtClean="0">
                <a:latin typeface="Tahoma" pitchFamily="34" charset="0"/>
                <a:cs typeface="Tahoma" pitchFamily="34" charset="0"/>
              </a:rPr>
              <a:t>The source of gravity is revealed to be an object’s own mass. Therefore, the laws are also considered to be the “law(s) of gravity.”</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427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427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427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427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xfrm>
            <a:off x="0" y="381000"/>
            <a:ext cx="9144000" cy="1752600"/>
          </a:xfrm>
        </p:spPr>
        <p:txBody>
          <a:bodyPr rtlCol="0">
            <a:normAutofit fontScale="90000"/>
          </a:bodyPr>
          <a:lstStyle/>
          <a:p>
            <a:pPr eaLnBrk="1" fontAlgn="auto" hangingPunct="1">
              <a:spcAft>
                <a:spcPts val="0"/>
              </a:spcAft>
              <a:defRPr/>
            </a:pPr>
            <a:r>
              <a:rPr lang="en-US" dirty="0" smtClean="0">
                <a:latin typeface="Arial Black" pitchFamily="34" charset="0"/>
                <a:cs typeface="Times New Roman" pitchFamily="18" charset="0"/>
              </a:rPr>
              <a:t>Descartes’ Thinking…(continued) </a:t>
            </a:r>
            <a:br>
              <a:rPr lang="en-US" dirty="0" smtClean="0">
                <a:latin typeface="Arial Black" pitchFamily="34" charset="0"/>
                <a:cs typeface="Times New Roman" pitchFamily="18" charset="0"/>
              </a:rPr>
            </a:br>
            <a:endParaRPr lang="en-US" dirty="0" smtClean="0">
              <a:latin typeface="Arial Black" pitchFamily="34" charset="0"/>
              <a:cs typeface="Times New Roman" pitchFamily="18" charset="0"/>
            </a:endParaRPr>
          </a:p>
        </p:txBody>
      </p:sp>
      <p:sp>
        <p:nvSpPr>
          <p:cNvPr id="12291" name="Rectangle 3"/>
          <p:cNvSpPr>
            <a:spLocks noGrp="1" noChangeArrowheads="1"/>
          </p:cNvSpPr>
          <p:nvPr>
            <p:ph idx="1"/>
          </p:nvPr>
        </p:nvSpPr>
        <p:spPr>
          <a:xfrm>
            <a:off x="457200" y="2362200"/>
            <a:ext cx="8229600" cy="3962400"/>
          </a:xfrm>
        </p:spPr>
        <p:txBody>
          <a:bodyPr/>
          <a:lstStyle/>
          <a:p>
            <a:pPr eaLnBrk="1" hangingPunct="1"/>
            <a:r>
              <a:rPr lang="en-US" sz="2800" smtClean="0">
                <a:latin typeface="Tahoma" pitchFamily="34" charset="0"/>
                <a:cs typeface="Tahoma" pitchFamily="34" charset="0"/>
              </a:rPr>
              <a:t>Doctrine of </a:t>
            </a:r>
            <a:r>
              <a:rPr lang="en-US" sz="2800" b="1" smtClean="0">
                <a:latin typeface="Tahoma" pitchFamily="34" charset="0"/>
                <a:cs typeface="Tahoma" pitchFamily="34" charset="0"/>
              </a:rPr>
              <a:t>innate idea </a:t>
            </a:r>
            <a:r>
              <a:rPr lang="en-US" sz="2800" smtClean="0">
                <a:latin typeface="Tahoma" pitchFamily="34" charset="0"/>
                <a:cs typeface="Tahoma" pitchFamily="34" charset="0"/>
              </a:rPr>
              <a:t>of natural laws </a:t>
            </a:r>
          </a:p>
          <a:p>
            <a:pPr eaLnBrk="1" hangingPunct="1"/>
            <a:r>
              <a:rPr lang="en-US" sz="2800" smtClean="0">
                <a:latin typeface="Tahoma" pitchFamily="34" charset="0"/>
                <a:cs typeface="Tahoma" pitchFamily="34" charset="0"/>
              </a:rPr>
              <a:t>Imagines an alternate, identical world according to exactly the same physical laws: “…I here resolved to leave all this world to their disputes and to speak only of what would happen in a new world were God now to create enough matter to make it up, somewhere in imaginary space…” (Hackett, p. 24).</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sz="4000" dirty="0" smtClean="0">
                <a:latin typeface="Arial Black" pitchFamily="34" charset="0"/>
                <a:cs typeface="Times New Roman" pitchFamily="18" charset="0"/>
              </a:rPr>
              <a:t>Descartes’ Thinking…(continued) </a:t>
            </a:r>
            <a:br>
              <a:rPr lang="en-US" sz="4000" dirty="0" smtClean="0">
                <a:latin typeface="Arial Black" pitchFamily="34" charset="0"/>
                <a:cs typeface="Times New Roman" pitchFamily="18" charset="0"/>
              </a:rPr>
            </a:br>
            <a:endParaRPr lang="en-US" sz="4000" dirty="0" smtClean="0">
              <a:latin typeface="Arial Black" pitchFamily="34" charset="0"/>
              <a:cs typeface="Times New Roman" pitchFamily="18" charset="0"/>
            </a:endParaRPr>
          </a:p>
        </p:txBody>
      </p:sp>
      <p:sp>
        <p:nvSpPr>
          <p:cNvPr id="75779" name="Rectangle 3"/>
          <p:cNvSpPr>
            <a:spLocks noGrp="1" noChangeArrowheads="1"/>
          </p:cNvSpPr>
          <p:nvPr>
            <p:ph idx="1"/>
          </p:nvPr>
        </p:nvSpPr>
        <p:spPr/>
        <p:txBody>
          <a:bodyPr rtlCol="0">
            <a:normAutofit fontScale="92500" lnSpcReduction="10000"/>
          </a:bodyPr>
          <a:lstStyle/>
          <a:p>
            <a:pPr eaLnBrk="1" fontAlgn="auto" hangingPunct="1">
              <a:lnSpc>
                <a:spcPct val="90000"/>
              </a:lnSpc>
              <a:spcAft>
                <a:spcPts val="0"/>
              </a:spcAft>
              <a:buFont typeface="Arial" pitchFamily="34" charset="0"/>
              <a:buChar char="•"/>
              <a:defRPr/>
            </a:pPr>
            <a:r>
              <a:rPr lang="en-US" b="1" dirty="0" smtClean="0">
                <a:latin typeface="Tahoma" pitchFamily="34" charset="0"/>
                <a:cs typeface="Tahoma" pitchFamily="34" charset="0"/>
              </a:rPr>
              <a:t>Innate Ideas</a:t>
            </a:r>
          </a:p>
          <a:p>
            <a:pPr eaLnBrk="1" fontAlgn="auto" hangingPunct="1">
              <a:lnSpc>
                <a:spcPct val="90000"/>
              </a:lnSpc>
              <a:spcAft>
                <a:spcPts val="0"/>
              </a:spcAft>
              <a:buFont typeface="Arial" pitchFamily="34" charset="0"/>
              <a:buChar char="•"/>
              <a:defRPr/>
            </a:pPr>
            <a:r>
              <a:rPr lang="en-US" dirty="0" smtClean="0">
                <a:latin typeface="Tahoma" pitchFamily="34" charset="0"/>
                <a:cs typeface="Tahoma" pitchFamily="34" charset="0"/>
              </a:rPr>
              <a:t>Natural components of the mind</a:t>
            </a:r>
          </a:p>
          <a:p>
            <a:pPr eaLnBrk="1" fontAlgn="auto" hangingPunct="1">
              <a:lnSpc>
                <a:spcPct val="90000"/>
              </a:lnSpc>
              <a:spcAft>
                <a:spcPts val="0"/>
              </a:spcAft>
              <a:buFont typeface="Arial" pitchFamily="34" charset="0"/>
              <a:buChar char="•"/>
              <a:defRPr/>
            </a:pPr>
            <a:r>
              <a:rPr lang="en-US" dirty="0" smtClean="0">
                <a:latin typeface="Tahoma" pitchFamily="34" charset="0"/>
                <a:cs typeface="Tahoma" pitchFamily="34" charset="0"/>
              </a:rPr>
              <a:t>Possess great clarity and distinctiveness</a:t>
            </a:r>
          </a:p>
          <a:p>
            <a:pPr eaLnBrk="1" fontAlgn="auto" hangingPunct="1">
              <a:lnSpc>
                <a:spcPct val="90000"/>
              </a:lnSpc>
              <a:spcAft>
                <a:spcPts val="0"/>
              </a:spcAft>
              <a:buFont typeface="Arial" pitchFamily="34" charset="0"/>
              <a:buChar char="•"/>
              <a:defRPr/>
            </a:pPr>
            <a:r>
              <a:rPr lang="en-US" dirty="0" smtClean="0">
                <a:latin typeface="Tahoma" pitchFamily="34" charset="0"/>
                <a:cs typeface="Tahoma" pitchFamily="34" charset="0"/>
              </a:rPr>
              <a:t>Absolute perfection (the perfect thought)</a:t>
            </a:r>
          </a:p>
          <a:p>
            <a:pPr eaLnBrk="1" fontAlgn="auto" hangingPunct="1">
              <a:lnSpc>
                <a:spcPct val="90000"/>
              </a:lnSpc>
              <a:spcAft>
                <a:spcPts val="0"/>
              </a:spcAft>
              <a:buFont typeface="Arial" pitchFamily="34" charset="0"/>
              <a:buChar char="•"/>
              <a:defRPr/>
            </a:pPr>
            <a:r>
              <a:rPr lang="en-US" dirty="0" smtClean="0">
                <a:latin typeface="Tahoma" pitchFamily="34" charset="0"/>
                <a:cs typeface="Tahoma" pitchFamily="34" charset="0"/>
              </a:rPr>
              <a:t>Examples:</a:t>
            </a:r>
          </a:p>
          <a:p>
            <a:pPr lvl="1" eaLnBrk="1" fontAlgn="auto" hangingPunct="1">
              <a:lnSpc>
                <a:spcPct val="90000"/>
              </a:lnSpc>
              <a:spcAft>
                <a:spcPts val="0"/>
              </a:spcAft>
              <a:buFont typeface="Arial" pitchFamily="34" charset="0"/>
              <a:buChar char="–"/>
              <a:defRPr/>
            </a:pPr>
            <a:r>
              <a:rPr lang="en-US" dirty="0" smtClean="0">
                <a:latin typeface="Tahoma" pitchFamily="34" charset="0"/>
                <a:cs typeface="Tahoma" pitchFamily="34" charset="0"/>
              </a:rPr>
              <a:t>unity</a:t>
            </a:r>
          </a:p>
          <a:p>
            <a:pPr lvl="1" eaLnBrk="1" fontAlgn="auto" hangingPunct="1">
              <a:lnSpc>
                <a:spcPct val="90000"/>
              </a:lnSpc>
              <a:spcAft>
                <a:spcPts val="0"/>
              </a:spcAft>
              <a:buFont typeface="Arial" pitchFamily="34" charset="0"/>
              <a:buChar char="–"/>
              <a:defRPr/>
            </a:pPr>
            <a:r>
              <a:rPr lang="en-US" dirty="0" smtClean="0">
                <a:latin typeface="Tahoma" pitchFamily="34" charset="0"/>
                <a:cs typeface="Tahoma" pitchFamily="34" charset="0"/>
              </a:rPr>
              <a:t>infinity</a:t>
            </a:r>
          </a:p>
          <a:p>
            <a:pPr lvl="1" eaLnBrk="1" fontAlgn="auto" hangingPunct="1">
              <a:lnSpc>
                <a:spcPct val="90000"/>
              </a:lnSpc>
              <a:spcAft>
                <a:spcPts val="0"/>
              </a:spcAft>
              <a:buFont typeface="Arial" pitchFamily="34" charset="0"/>
              <a:buChar char="–"/>
              <a:defRPr/>
            </a:pPr>
            <a:r>
              <a:rPr lang="en-US" dirty="0" smtClean="0">
                <a:latin typeface="Tahoma" pitchFamily="34" charset="0"/>
                <a:cs typeface="Tahoma" pitchFamily="34" charset="0"/>
              </a:rPr>
              <a:t>perfection</a:t>
            </a:r>
          </a:p>
          <a:p>
            <a:pPr lvl="1" eaLnBrk="1" fontAlgn="auto" hangingPunct="1">
              <a:lnSpc>
                <a:spcPct val="90000"/>
              </a:lnSpc>
              <a:spcAft>
                <a:spcPts val="0"/>
              </a:spcAft>
              <a:buFont typeface="Arial" pitchFamily="34" charset="0"/>
              <a:buChar char="–"/>
              <a:defRPr/>
            </a:pPr>
            <a:r>
              <a:rPr lang="en-US" dirty="0" smtClean="0">
                <a:latin typeface="Tahoma" pitchFamily="34" charset="0"/>
                <a:cs typeface="Tahoma" pitchFamily="34" charset="0"/>
              </a:rPr>
              <a:t>the axioms of geometry</a:t>
            </a:r>
          </a:p>
          <a:p>
            <a:pPr lvl="1" eaLnBrk="1" fontAlgn="auto" hangingPunct="1">
              <a:lnSpc>
                <a:spcPct val="90000"/>
              </a:lnSpc>
              <a:spcAft>
                <a:spcPts val="0"/>
              </a:spcAft>
              <a:buFont typeface="Arial" pitchFamily="34" charset="0"/>
              <a:buChar char="–"/>
              <a:defRPr/>
            </a:pPr>
            <a:r>
              <a:rPr lang="en-US" dirty="0" smtClean="0">
                <a:latin typeface="Tahoma" pitchFamily="34" charset="0"/>
                <a:cs typeface="Tahoma" pitchFamily="34" charset="0"/>
              </a:rPr>
              <a:t>God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57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57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577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577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5779">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75779">
                                            <p:txEl>
                                              <p:pRg st="5" end="5"/>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75779">
                                            <p:txEl>
                                              <p:pRg st="6" end="6"/>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75779">
                                            <p:txEl>
                                              <p:pRg st="7" end="7"/>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75779">
                                            <p:txEl>
                                              <p:pRg st="8" end="8"/>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75779">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79" grpId="0" build="p"/>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sz="4000" dirty="0" smtClean="0">
                <a:latin typeface="Arial Black" pitchFamily="34" charset="0"/>
                <a:cs typeface="Times New Roman" pitchFamily="18" charset="0"/>
              </a:rPr>
              <a:t>Descartes’ Thinking…(continued) </a:t>
            </a:r>
            <a:br>
              <a:rPr lang="en-US" sz="4000" dirty="0" smtClean="0">
                <a:latin typeface="Arial Black" pitchFamily="34" charset="0"/>
                <a:cs typeface="Times New Roman" pitchFamily="18" charset="0"/>
              </a:rPr>
            </a:br>
            <a:endParaRPr lang="en-US" sz="4000" dirty="0" smtClean="0">
              <a:latin typeface="Arial Black" pitchFamily="34" charset="0"/>
              <a:cs typeface="Times New Roman" pitchFamily="18" charset="0"/>
            </a:endParaRPr>
          </a:p>
        </p:txBody>
      </p:sp>
      <p:sp>
        <p:nvSpPr>
          <p:cNvPr id="76803" name="Rectangle 3"/>
          <p:cNvSpPr>
            <a:spLocks noGrp="1" noChangeArrowheads="1"/>
          </p:cNvSpPr>
          <p:nvPr>
            <p:ph idx="1"/>
          </p:nvPr>
        </p:nvSpPr>
        <p:spPr/>
        <p:txBody>
          <a:bodyPr rtlCol="0">
            <a:normAutofit lnSpcReduction="10000"/>
          </a:bodyPr>
          <a:lstStyle/>
          <a:p>
            <a:pPr eaLnBrk="1" fontAlgn="auto" hangingPunct="1">
              <a:lnSpc>
                <a:spcPct val="90000"/>
              </a:lnSpc>
              <a:spcAft>
                <a:spcPts val="0"/>
              </a:spcAft>
              <a:buFont typeface="Arial" pitchFamily="34" charset="0"/>
              <a:buChar char="•"/>
              <a:defRPr/>
            </a:pPr>
            <a:r>
              <a:rPr lang="en-US" dirty="0" smtClean="0">
                <a:latin typeface="Tahoma" pitchFamily="34" charset="0"/>
                <a:cs typeface="Tahoma" pitchFamily="34" charset="0"/>
              </a:rPr>
              <a:t>Principles of philosophy were cognitive but discovered through intuition.</a:t>
            </a:r>
          </a:p>
          <a:p>
            <a:pPr eaLnBrk="1" fontAlgn="auto" hangingPunct="1">
              <a:lnSpc>
                <a:spcPct val="90000"/>
              </a:lnSpc>
              <a:spcAft>
                <a:spcPts val="0"/>
              </a:spcAft>
              <a:buFont typeface="Arial" pitchFamily="34" charset="0"/>
              <a:buChar char="•"/>
              <a:defRPr/>
            </a:pPr>
            <a:r>
              <a:rPr lang="en-US" dirty="0" smtClean="0">
                <a:latin typeface="Tahoma" pitchFamily="34" charset="0"/>
                <a:cs typeface="Tahoma" pitchFamily="34" charset="0"/>
              </a:rPr>
              <a:t>Searched for truth by engaging in intense meditation (while lying in bed)</a:t>
            </a:r>
          </a:p>
          <a:p>
            <a:pPr eaLnBrk="1" fontAlgn="auto" hangingPunct="1">
              <a:lnSpc>
                <a:spcPct val="90000"/>
              </a:lnSpc>
              <a:spcAft>
                <a:spcPts val="0"/>
              </a:spcAft>
              <a:buFont typeface="Arial" pitchFamily="34" charset="0"/>
              <a:buChar char="•"/>
              <a:defRPr/>
            </a:pPr>
            <a:r>
              <a:rPr lang="en-US" dirty="0" smtClean="0">
                <a:latin typeface="Tahoma" pitchFamily="34" charset="0"/>
                <a:cs typeface="Tahoma" pitchFamily="34" charset="0"/>
              </a:rPr>
              <a:t>He was a rationalist (stressed importance of thought processes), a </a:t>
            </a:r>
            <a:r>
              <a:rPr lang="en-US" dirty="0" err="1" smtClean="0">
                <a:latin typeface="Tahoma" pitchFamily="34" charset="0"/>
                <a:cs typeface="Tahoma" pitchFamily="34" charset="0"/>
              </a:rPr>
              <a:t>nativist</a:t>
            </a:r>
            <a:r>
              <a:rPr lang="en-US" dirty="0" smtClean="0">
                <a:latin typeface="Tahoma" pitchFamily="34" charset="0"/>
                <a:cs typeface="Tahoma" pitchFamily="34" charset="0"/>
              </a:rPr>
              <a:t> (stressed importance of innate ideas), but also a phenomenologist (used introspection to study the nature of intact, conscious experience).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68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680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680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03" grpId="0" build="p"/>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smtClean="0">
                <a:latin typeface="Arial Black" pitchFamily="34" charset="0"/>
                <a:cs typeface="Times New Roman" pitchFamily="18" charset="0"/>
              </a:rPr>
              <a:t>The </a:t>
            </a:r>
            <a:r>
              <a:rPr lang="en-US" smtClean="0">
                <a:latin typeface="Arial Black" pitchFamily="34" charset="0"/>
              </a:rPr>
              <a:t>Mind-Body Issue</a:t>
            </a:r>
          </a:p>
        </p:txBody>
      </p:sp>
      <p:sp>
        <p:nvSpPr>
          <p:cNvPr id="78851" name="Rectangle 3"/>
          <p:cNvSpPr>
            <a:spLocks noGrp="1" noChangeArrowheads="1"/>
          </p:cNvSpPr>
          <p:nvPr>
            <p:ph idx="1"/>
          </p:nvPr>
        </p:nvSpPr>
        <p:spPr>
          <a:xfrm>
            <a:off x="381000" y="1600200"/>
            <a:ext cx="8382000" cy="5257800"/>
          </a:xfrm>
        </p:spPr>
        <p:txBody>
          <a:bodyPr rtlCol="0">
            <a:normAutofit lnSpcReduction="10000"/>
          </a:bodyPr>
          <a:lstStyle/>
          <a:p>
            <a:pPr eaLnBrk="1" fontAlgn="auto" hangingPunct="1">
              <a:lnSpc>
                <a:spcPct val="80000"/>
              </a:lnSpc>
              <a:spcAft>
                <a:spcPts val="0"/>
              </a:spcAft>
              <a:buFont typeface="Arial" pitchFamily="34" charset="0"/>
              <a:buChar char="•"/>
              <a:defRPr/>
            </a:pPr>
            <a:r>
              <a:rPr lang="en-US" sz="2800" dirty="0" smtClean="0">
                <a:latin typeface="Tahoma" pitchFamily="34" charset="0"/>
                <a:cs typeface="Tahoma" pitchFamily="34" charset="0"/>
              </a:rPr>
              <a:t>Descartes argued that the mind-body interaction particular to humans takes place in the </a:t>
            </a:r>
            <a:r>
              <a:rPr lang="en-US" sz="2800" b="1" dirty="0" smtClean="0">
                <a:latin typeface="Tahoma" pitchFamily="34" charset="0"/>
                <a:cs typeface="Tahoma" pitchFamily="34" charset="0"/>
              </a:rPr>
              <a:t>pineal gland </a:t>
            </a:r>
            <a:r>
              <a:rPr lang="en-US" sz="2800" dirty="0" smtClean="0">
                <a:latin typeface="Tahoma" pitchFamily="34" charset="0"/>
                <a:cs typeface="Tahoma" pitchFamily="34" charset="0"/>
              </a:rPr>
              <a:t>which produces a hormone that affects the modulation of wake/sleep patterns and seasonal functions. He believed the following propositions regarding the pineal gland:</a:t>
            </a:r>
          </a:p>
          <a:p>
            <a:pPr eaLnBrk="1" fontAlgn="auto" hangingPunct="1">
              <a:lnSpc>
                <a:spcPct val="80000"/>
              </a:lnSpc>
              <a:spcAft>
                <a:spcPts val="0"/>
              </a:spcAft>
              <a:buFont typeface="Arial" pitchFamily="34" charset="0"/>
              <a:buChar char="•"/>
              <a:defRPr/>
            </a:pPr>
            <a:r>
              <a:rPr lang="en-US" sz="2800" dirty="0" smtClean="0">
                <a:latin typeface="Tahoma" pitchFamily="34" charset="0"/>
                <a:cs typeface="Tahoma" pitchFamily="34" charset="0"/>
              </a:rPr>
              <a:t>a) The pineal gland is found only in humans.</a:t>
            </a:r>
          </a:p>
          <a:p>
            <a:pPr eaLnBrk="1" fontAlgn="auto" hangingPunct="1">
              <a:lnSpc>
                <a:spcPct val="80000"/>
              </a:lnSpc>
              <a:spcAft>
                <a:spcPts val="0"/>
              </a:spcAft>
              <a:buFont typeface="Arial" pitchFamily="34" charset="0"/>
              <a:buChar char="•"/>
              <a:defRPr/>
            </a:pPr>
            <a:r>
              <a:rPr lang="en-US" sz="2800" dirty="0" smtClean="0">
                <a:latin typeface="Tahoma" pitchFamily="34" charset="0"/>
                <a:cs typeface="Tahoma" pitchFamily="34" charset="0"/>
              </a:rPr>
              <a:t>b) The pineal gland is richly supplied with nerves.</a:t>
            </a:r>
          </a:p>
          <a:p>
            <a:pPr eaLnBrk="1" fontAlgn="auto" hangingPunct="1">
              <a:lnSpc>
                <a:spcPct val="80000"/>
              </a:lnSpc>
              <a:spcAft>
                <a:spcPts val="0"/>
              </a:spcAft>
              <a:buFont typeface="Arial" pitchFamily="34" charset="0"/>
              <a:buChar char="•"/>
              <a:defRPr/>
            </a:pPr>
            <a:r>
              <a:rPr lang="en-US" sz="2800" dirty="0" smtClean="0">
                <a:latin typeface="Tahoma" pitchFamily="34" charset="0"/>
                <a:cs typeface="Tahoma" pitchFamily="34" charset="0"/>
              </a:rPr>
              <a:t>c) The pineal gland can move freely from side to side.</a:t>
            </a:r>
          </a:p>
          <a:p>
            <a:pPr eaLnBrk="1" fontAlgn="auto" hangingPunct="1">
              <a:lnSpc>
                <a:spcPct val="80000"/>
              </a:lnSpc>
              <a:spcAft>
                <a:spcPts val="0"/>
              </a:spcAft>
              <a:buFont typeface="Arial" pitchFamily="34" charset="0"/>
              <a:buChar char="•"/>
              <a:defRPr/>
            </a:pPr>
            <a:r>
              <a:rPr lang="en-US" sz="2800" dirty="0" smtClean="0">
                <a:latin typeface="Tahoma" pitchFamily="34" charset="0"/>
                <a:cs typeface="Tahoma" pitchFamily="34" charset="0"/>
              </a:rPr>
              <a:t>The pineal gland is seat of sensory modules (see next slide)</a:t>
            </a:r>
          </a:p>
          <a:p>
            <a:pPr eaLnBrk="1" fontAlgn="auto" hangingPunct="1">
              <a:lnSpc>
                <a:spcPct val="80000"/>
              </a:lnSpc>
              <a:spcAft>
                <a:spcPts val="0"/>
              </a:spcAft>
              <a:buFont typeface="Arial" pitchFamily="34" charset="0"/>
              <a:buChar char="•"/>
              <a:defRPr/>
            </a:pPr>
            <a:r>
              <a:rPr lang="en-US" sz="2800" dirty="0" smtClean="0">
                <a:latin typeface="Tahoma" pitchFamily="34" charset="0"/>
                <a:cs typeface="Tahoma" pitchFamily="34" charset="0"/>
              </a:rPr>
              <a:t>Sensations do not inform the mind about </a:t>
            </a:r>
            <a:r>
              <a:rPr lang="en-US" sz="2800" dirty="0" err="1" smtClean="0">
                <a:latin typeface="Tahoma" pitchFamily="34" charset="0"/>
                <a:cs typeface="Tahoma" pitchFamily="34" charset="0"/>
              </a:rPr>
              <a:t>extramental</a:t>
            </a:r>
            <a:r>
              <a:rPr lang="en-US" sz="2800" dirty="0" smtClean="0">
                <a:latin typeface="Tahoma" pitchFamily="34" charset="0"/>
                <a:cs typeface="Tahoma" pitchFamily="34" charset="0"/>
              </a:rPr>
              <a:t> things; rather, they enable the soul to assess </a:t>
            </a:r>
            <a:r>
              <a:rPr lang="en-US" sz="2800" i="1" dirty="0" smtClean="0">
                <a:latin typeface="Tahoma" pitchFamily="34" charset="0"/>
                <a:cs typeface="Tahoma" pitchFamily="34" charset="0"/>
              </a:rPr>
              <a:t>utility</a:t>
            </a:r>
            <a:r>
              <a:rPr lang="en-US" sz="2800" dirty="0" smtClean="0">
                <a:latin typeface="Tahoma" pitchFamily="34" charset="0"/>
                <a:cs typeface="Tahoma" pitchFamily="34" charset="0"/>
              </a:rPr>
              <a:t> of </a:t>
            </a:r>
            <a:r>
              <a:rPr lang="en-US" sz="2800" dirty="0" err="1" smtClean="0">
                <a:latin typeface="Tahoma" pitchFamily="34" charset="0"/>
                <a:cs typeface="Tahoma" pitchFamily="34" charset="0"/>
              </a:rPr>
              <a:t>extramental</a:t>
            </a:r>
            <a:r>
              <a:rPr lang="en-US" sz="2800" dirty="0" smtClean="0">
                <a:latin typeface="Tahoma" pitchFamily="34" charset="0"/>
                <a:cs typeface="Tahoma" pitchFamily="34" charset="0"/>
              </a:rPr>
              <a:t> objects. </a:t>
            </a:r>
          </a:p>
          <a:p>
            <a:pPr eaLnBrk="1" fontAlgn="auto" hangingPunct="1">
              <a:lnSpc>
                <a:spcPct val="80000"/>
              </a:lnSpc>
              <a:spcAft>
                <a:spcPts val="0"/>
              </a:spcAft>
              <a:buFont typeface="Arial" pitchFamily="34" charset="0"/>
              <a:buChar char="•"/>
              <a:defRPr/>
            </a:pPr>
            <a:endParaRPr lang="en-US" sz="2400" dirty="0" smtClean="0">
              <a:latin typeface="Tahoma" pitchFamily="34" charset="0"/>
              <a:cs typeface="Tahoma" pitchFamily="34" charset="0"/>
            </a:endParaRPr>
          </a:p>
          <a:p>
            <a:pPr eaLnBrk="1" fontAlgn="auto" hangingPunct="1">
              <a:lnSpc>
                <a:spcPct val="80000"/>
              </a:lnSpc>
              <a:spcAft>
                <a:spcPts val="0"/>
              </a:spcAft>
              <a:buFont typeface="Arial" pitchFamily="34" charset="0"/>
              <a:buChar char="•"/>
              <a:defRPr/>
            </a:pPr>
            <a:endParaRPr lang="en-US" sz="2400" dirty="0" smtClean="0">
              <a:latin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885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885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885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885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885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885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51"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title"/>
          </p:nvPr>
        </p:nvSpPr>
        <p:spPr/>
        <p:txBody>
          <a:bodyPr/>
          <a:lstStyle/>
          <a:p>
            <a:pPr eaLnBrk="1" hangingPunct="1"/>
            <a:r>
              <a:rPr lang="en-US" smtClean="0">
                <a:latin typeface="Arial Black" pitchFamily="34" charset="0"/>
              </a:rPr>
              <a:t>The Pineal Gland </a:t>
            </a:r>
          </a:p>
        </p:txBody>
      </p:sp>
      <p:graphicFrame>
        <p:nvGraphicFramePr>
          <p:cNvPr id="2050" name="Object 3"/>
          <p:cNvGraphicFramePr>
            <a:graphicFrameLocks noChangeAspect="1"/>
          </p:cNvGraphicFramePr>
          <p:nvPr/>
        </p:nvGraphicFramePr>
        <p:xfrm>
          <a:off x="2209800" y="1392238"/>
          <a:ext cx="4800600" cy="5335587"/>
        </p:xfrm>
        <a:graphic>
          <a:graphicData uri="http://schemas.openxmlformats.org/presentationml/2006/ole">
            <p:oleObj spid="_x0000_s2052" name="Photo Editor Photo" r:id="rId4" imgW="3801006" imgH="4180952" progId="">
              <p:embed/>
            </p:oleObj>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b="1" dirty="0" smtClean="0">
                <a:latin typeface="Arial Black" pitchFamily="34" charset="0"/>
              </a:rPr>
              <a:t>Descartes’ Scientific Approach</a:t>
            </a:r>
          </a:p>
        </p:txBody>
      </p:sp>
      <p:sp>
        <p:nvSpPr>
          <p:cNvPr id="16387" name="Rectangle 3"/>
          <p:cNvSpPr>
            <a:spLocks noGrp="1" noChangeArrowheads="1"/>
          </p:cNvSpPr>
          <p:nvPr>
            <p:ph idx="1"/>
          </p:nvPr>
        </p:nvSpPr>
        <p:spPr/>
        <p:txBody>
          <a:bodyPr/>
          <a:lstStyle/>
          <a:p>
            <a:pPr eaLnBrk="1" hangingPunct="1"/>
            <a:r>
              <a:rPr lang="en-US" smtClean="0">
                <a:latin typeface="Tahoma" pitchFamily="34" charset="0"/>
                <a:cs typeface="Tahoma" pitchFamily="34" charset="0"/>
              </a:rPr>
              <a:t>Descartes applied his mathematical approach to philosophy in his development of a rational system.</a:t>
            </a:r>
          </a:p>
          <a:p>
            <a:pPr eaLnBrk="1" hangingPunct="1"/>
            <a:r>
              <a:rPr lang="en-US" smtClean="0">
                <a:latin typeface="Tahoma" pitchFamily="34" charset="0"/>
                <a:cs typeface="Tahoma" pitchFamily="34" charset="0"/>
              </a:rPr>
              <a:t>Descartes employed his </a:t>
            </a:r>
            <a:r>
              <a:rPr lang="en-US" i="1" smtClean="0">
                <a:latin typeface="Tahoma" pitchFamily="34" charset="0"/>
                <a:cs typeface="Tahoma" pitchFamily="34" charset="0"/>
              </a:rPr>
              <a:t>mathematical method </a:t>
            </a:r>
            <a:r>
              <a:rPr lang="en-US" smtClean="0">
                <a:latin typeface="Tahoma" pitchFamily="34" charset="0"/>
                <a:cs typeface="Tahoma" pitchFamily="34" charset="0"/>
              </a:rPr>
              <a:t>as to push the limits of his ability to doubt. His “method” consists of ifour parts: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b="1" dirty="0" smtClean="0">
                <a:latin typeface="Arial Black" pitchFamily="34" charset="0"/>
              </a:rPr>
              <a:t>Descartes’ Scientific Approach (continued)</a:t>
            </a:r>
          </a:p>
        </p:txBody>
      </p:sp>
      <p:sp>
        <p:nvSpPr>
          <p:cNvPr id="43011" name="Rectangle 3"/>
          <p:cNvSpPr>
            <a:spLocks noGrp="1" noChangeArrowheads="1"/>
          </p:cNvSpPr>
          <p:nvPr>
            <p:ph idx="1"/>
          </p:nvPr>
        </p:nvSpPr>
        <p:spPr/>
        <p:txBody>
          <a:bodyPr rtlCol="0">
            <a:normAutofit lnSpcReduction="10000"/>
          </a:bodyPr>
          <a:lstStyle/>
          <a:p>
            <a:pPr eaLnBrk="1" fontAlgn="auto" hangingPunct="1">
              <a:lnSpc>
                <a:spcPct val="90000"/>
              </a:lnSpc>
              <a:spcAft>
                <a:spcPts val="0"/>
              </a:spcAft>
              <a:buFont typeface="Arial" pitchFamily="34" charset="0"/>
              <a:buChar char="•"/>
              <a:defRPr/>
            </a:pPr>
            <a:r>
              <a:rPr lang="en-US" dirty="0" smtClean="0">
                <a:latin typeface="Tahoma" pitchFamily="34" charset="0"/>
                <a:cs typeface="Tahoma" pitchFamily="34" charset="0"/>
              </a:rPr>
              <a:t>a) Never accept anything as true unless it is clear, distinct, and immune from doubt.</a:t>
            </a:r>
          </a:p>
          <a:p>
            <a:pPr eaLnBrk="1" fontAlgn="auto" hangingPunct="1">
              <a:lnSpc>
                <a:spcPct val="90000"/>
              </a:lnSpc>
              <a:spcAft>
                <a:spcPts val="0"/>
              </a:spcAft>
              <a:buFont typeface="Arial" pitchFamily="34" charset="0"/>
              <a:buChar char="•"/>
              <a:defRPr/>
            </a:pPr>
            <a:r>
              <a:rPr lang="en-US" dirty="0" smtClean="0">
                <a:latin typeface="Tahoma" pitchFamily="34" charset="0"/>
                <a:cs typeface="Tahoma" pitchFamily="34" charset="0"/>
              </a:rPr>
              <a:t>b) Divide all difficulties into as many parts as possible.</a:t>
            </a:r>
          </a:p>
          <a:p>
            <a:pPr eaLnBrk="1" fontAlgn="auto" hangingPunct="1">
              <a:lnSpc>
                <a:spcPct val="90000"/>
              </a:lnSpc>
              <a:spcAft>
                <a:spcPts val="0"/>
              </a:spcAft>
              <a:buFont typeface="Arial" pitchFamily="34" charset="0"/>
              <a:buChar char="•"/>
              <a:defRPr/>
            </a:pPr>
            <a:r>
              <a:rPr lang="en-US" dirty="0" smtClean="0">
                <a:latin typeface="Tahoma" pitchFamily="34" charset="0"/>
                <a:cs typeface="Tahoma" pitchFamily="34" charset="0"/>
              </a:rPr>
              <a:t>c) Start with the easiest and simplest elements and then proceed to the complex (similar to Locke).</a:t>
            </a:r>
          </a:p>
          <a:p>
            <a:pPr eaLnBrk="1" fontAlgn="auto" hangingPunct="1">
              <a:lnSpc>
                <a:spcPct val="90000"/>
              </a:lnSpc>
              <a:spcAft>
                <a:spcPts val="0"/>
              </a:spcAft>
              <a:buFont typeface="Arial" pitchFamily="34" charset="0"/>
              <a:buChar char="•"/>
              <a:defRPr/>
            </a:pPr>
            <a:r>
              <a:rPr lang="en-US" dirty="0" smtClean="0">
                <a:latin typeface="Tahoma" pitchFamily="34" charset="0"/>
                <a:cs typeface="Tahoma" pitchFamily="34" charset="0"/>
              </a:rPr>
              <a:t>d) Keep complete notes and comprehensive reviews so nothing is omitted.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30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301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301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301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1" grpId="0" build="p"/>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dirty="0" smtClean="0">
                <a:latin typeface="Arial Black" pitchFamily="34" charset="0"/>
              </a:rPr>
              <a:t>Descartes’ Fundamental Principles </a:t>
            </a:r>
          </a:p>
        </p:txBody>
      </p:sp>
      <p:sp>
        <p:nvSpPr>
          <p:cNvPr id="44035" name="Rectangle 3"/>
          <p:cNvSpPr>
            <a:spLocks noGrp="1" noChangeArrowheads="1"/>
          </p:cNvSpPr>
          <p:nvPr>
            <p:ph idx="1"/>
          </p:nvPr>
        </p:nvSpPr>
        <p:spPr>
          <a:xfrm>
            <a:off x="457200" y="1600200"/>
            <a:ext cx="8229600" cy="5257800"/>
          </a:xfrm>
        </p:spPr>
        <p:txBody>
          <a:bodyPr/>
          <a:lstStyle/>
          <a:p>
            <a:pPr eaLnBrk="1" hangingPunct="1">
              <a:lnSpc>
                <a:spcPct val="90000"/>
              </a:lnSpc>
            </a:pPr>
            <a:r>
              <a:rPr lang="en-US" sz="2800" smtClean="0">
                <a:latin typeface="Tahoma" pitchFamily="34" charset="0"/>
                <a:cs typeface="Tahoma" pitchFamily="34" charset="0"/>
              </a:rPr>
              <a:t>Descartes started with Montaigne’s skepticism and doubted. While Descartes doubted everything, he could not doubt that he was doubting. He maintained that because he was doubting he was thinking, and because he was thinking he was existing. Here he makes his famous statement, “</a:t>
            </a:r>
            <a:r>
              <a:rPr lang="en-US" sz="2800" i="1" smtClean="0">
                <a:latin typeface="Tahoma" pitchFamily="34" charset="0"/>
                <a:cs typeface="Tahoma" pitchFamily="34" charset="0"/>
              </a:rPr>
              <a:t>I think, therefore I am</a:t>
            </a:r>
            <a:r>
              <a:rPr lang="en-US" sz="2800" smtClean="0">
                <a:latin typeface="Tahoma" pitchFamily="34" charset="0"/>
                <a:cs typeface="Tahoma" pitchFamily="34" charset="0"/>
              </a:rPr>
              <a:t>.”</a:t>
            </a:r>
          </a:p>
          <a:p>
            <a:pPr eaLnBrk="1" hangingPunct="1">
              <a:lnSpc>
                <a:spcPct val="90000"/>
              </a:lnSpc>
            </a:pPr>
            <a:r>
              <a:rPr lang="en-US" sz="2800" smtClean="0">
                <a:latin typeface="Tahoma" pitchFamily="34" charset="0"/>
                <a:cs typeface="Tahoma" pitchFamily="34" charset="0"/>
              </a:rPr>
              <a:t>After establishing his own existence, he accepts clear and distinct sense experience, and then he can proceed to rely on his experience in his research.</a:t>
            </a:r>
          </a:p>
          <a:p>
            <a:pPr eaLnBrk="1" hangingPunct="1">
              <a:lnSpc>
                <a:spcPct val="90000"/>
              </a:lnSpc>
            </a:pPr>
            <a:r>
              <a:rPr lang="en-US" sz="2800" smtClean="0">
                <a:latin typeface="Tahoma" pitchFamily="34" charset="0"/>
                <a:cs typeface="Tahoma" pitchFamily="34" charset="0"/>
              </a:rPr>
              <a:t>Descartes postulated a non-extended mind that is qualitatively different from the physical body.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403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403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403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build="p"/>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381000" y="0"/>
            <a:ext cx="8229600" cy="1676400"/>
          </a:xfrm>
        </p:spPr>
        <p:txBody>
          <a:bodyPr rtlCol="0">
            <a:normAutofit fontScale="90000"/>
          </a:bodyPr>
          <a:lstStyle/>
          <a:p>
            <a:pPr eaLnBrk="1" fontAlgn="auto" hangingPunct="1">
              <a:spcAft>
                <a:spcPts val="0"/>
              </a:spcAft>
              <a:defRPr/>
            </a:pPr>
            <a:r>
              <a:rPr lang="en-US" sz="4000" dirty="0" smtClean="0">
                <a:latin typeface="Arial Black" pitchFamily="34" charset="0"/>
              </a:rPr>
              <a:t>Descartes’ Fundamental Principles:</a:t>
            </a:r>
            <a:br>
              <a:rPr lang="en-US" sz="4000" dirty="0" smtClean="0">
                <a:latin typeface="Arial Black" pitchFamily="34" charset="0"/>
              </a:rPr>
            </a:br>
            <a:r>
              <a:rPr lang="en-US" sz="4000" dirty="0" smtClean="0">
                <a:latin typeface="Arial Black" pitchFamily="34" charset="0"/>
              </a:rPr>
              <a:t>Spinoza’s Challenge</a:t>
            </a:r>
          </a:p>
        </p:txBody>
      </p:sp>
      <p:sp>
        <p:nvSpPr>
          <p:cNvPr id="45059" name="Rectangle 3"/>
          <p:cNvSpPr>
            <a:spLocks noGrp="1" noChangeArrowheads="1"/>
          </p:cNvSpPr>
          <p:nvPr>
            <p:ph idx="1"/>
          </p:nvPr>
        </p:nvSpPr>
        <p:spPr/>
        <p:txBody>
          <a:bodyPr/>
          <a:lstStyle/>
          <a:p>
            <a:pPr eaLnBrk="1" hangingPunct="1">
              <a:lnSpc>
                <a:spcPct val="90000"/>
              </a:lnSpc>
            </a:pPr>
            <a:r>
              <a:rPr lang="en-US" sz="2800" smtClean="0"/>
              <a:t>Descartes presented qualitative distinctions between mind and body, between sacred and secular, and between humans and animals.</a:t>
            </a:r>
          </a:p>
          <a:p>
            <a:pPr eaLnBrk="1" hangingPunct="1">
              <a:lnSpc>
                <a:spcPct val="90000"/>
              </a:lnSpc>
            </a:pPr>
            <a:r>
              <a:rPr lang="en-US" sz="2800" smtClean="0"/>
              <a:t>Spinoza challenged Descartes’s dualisms, particularly the means by which qualitatively different substances such as mind and body interact, and argued for a monistic pantheism; there is only one substance, and it is God.</a:t>
            </a:r>
          </a:p>
          <a:p>
            <a:pPr eaLnBrk="1" hangingPunct="1">
              <a:lnSpc>
                <a:spcPct val="90000"/>
              </a:lnSpc>
            </a:pPr>
            <a:r>
              <a:rPr lang="en-US" sz="2800" smtClean="0"/>
              <a:t>Spinoza advocated </a:t>
            </a:r>
            <a:r>
              <a:rPr lang="en-US" sz="2800" i="1" smtClean="0"/>
              <a:t>double-aspect monism</a:t>
            </a:r>
            <a:r>
              <a:rPr lang="en-US" sz="2800" smtClean="0"/>
              <a:t>. Even if humans use different languages to discuss the mental and physical worlds, the mental and physical are only two aspects of the same reality, God.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505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505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505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9"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smtClean="0">
                <a:latin typeface="Arial Black" pitchFamily="34" charset="0"/>
              </a:rPr>
              <a:t>Spinoza challenge</a:t>
            </a:r>
          </a:p>
        </p:txBody>
      </p:sp>
      <p:sp>
        <p:nvSpPr>
          <p:cNvPr id="46083" name="Rectangle 3"/>
          <p:cNvSpPr>
            <a:spLocks noGrp="1" noChangeArrowheads="1"/>
          </p:cNvSpPr>
          <p:nvPr>
            <p:ph idx="1"/>
          </p:nvPr>
        </p:nvSpPr>
        <p:spPr/>
        <p:txBody>
          <a:bodyPr rtlCol="0">
            <a:normAutofit lnSpcReduction="10000"/>
          </a:bodyPr>
          <a:lstStyle/>
          <a:p>
            <a:pPr eaLnBrk="1" fontAlgn="auto" hangingPunct="1">
              <a:spcAft>
                <a:spcPts val="0"/>
              </a:spcAft>
              <a:buFont typeface="Arial" pitchFamily="34" charset="0"/>
              <a:buChar char="•"/>
              <a:defRPr/>
            </a:pPr>
            <a:r>
              <a:rPr lang="en-US" dirty="0" smtClean="0">
                <a:latin typeface="Tahoma" pitchFamily="34" charset="0"/>
                <a:cs typeface="Tahoma" pitchFamily="34" charset="0"/>
              </a:rPr>
              <a:t>For Spinoza, the two aspects of humans move in response to natural laws, and there is no room for free will.</a:t>
            </a:r>
          </a:p>
          <a:p>
            <a:pPr eaLnBrk="1" fontAlgn="auto" hangingPunct="1">
              <a:spcAft>
                <a:spcPts val="0"/>
              </a:spcAft>
              <a:buFont typeface="Arial" pitchFamily="34" charset="0"/>
              <a:buChar char="•"/>
              <a:defRPr/>
            </a:pPr>
            <a:r>
              <a:rPr lang="en-US" dirty="0" smtClean="0">
                <a:latin typeface="Tahoma" pitchFamily="34" charset="0"/>
                <a:cs typeface="Tahoma" pitchFamily="34" charset="0"/>
              </a:rPr>
              <a:t>Spinoza’s thoroughgoing monism prohibits powers separate from God, and therefore denies the existence of demons. In this way, Spinoza may have helped challenge the intellectual foundation of the inquisition (see Chapter 9).</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smtClean="0">
                <a:latin typeface="Arial Black" pitchFamily="34" charset="0"/>
              </a:rPr>
              <a:t>Newton’s influence</a:t>
            </a:r>
          </a:p>
        </p:txBody>
      </p:sp>
      <p:sp>
        <p:nvSpPr>
          <p:cNvPr id="56323" name="Rectangle 3"/>
          <p:cNvSpPr>
            <a:spLocks noGrp="1" noChangeArrowheads="1"/>
          </p:cNvSpPr>
          <p:nvPr>
            <p:ph idx="1"/>
          </p:nvPr>
        </p:nvSpPr>
        <p:spPr>
          <a:xfrm>
            <a:off x="457200" y="1524000"/>
            <a:ext cx="8229600" cy="5029200"/>
          </a:xfrm>
        </p:spPr>
        <p:txBody>
          <a:bodyPr/>
          <a:lstStyle/>
          <a:p>
            <a:pPr eaLnBrk="1" hangingPunct="1"/>
            <a:r>
              <a:rPr lang="en-US" smtClean="0">
                <a:latin typeface="Tahoma" pitchFamily="34" charset="0"/>
                <a:cs typeface="Tahoma" pitchFamily="34" charset="0"/>
              </a:rPr>
              <a:t>The laws of motion gave humanity its first complete (having no exceptions) set of universal principles for exploring the natural world.</a:t>
            </a:r>
          </a:p>
          <a:p>
            <a:pPr lvl="1" eaLnBrk="1" hangingPunct="1"/>
            <a:r>
              <a:rPr lang="en-US" smtClean="0">
                <a:latin typeface="Tahoma" pitchFamily="34" charset="0"/>
                <a:cs typeface="Tahoma" pitchFamily="34" charset="0"/>
              </a:rPr>
              <a:t>Third law (the most famous) states, “every action has an equal and opposite reaction.”</a:t>
            </a:r>
          </a:p>
          <a:p>
            <a:pPr eaLnBrk="1" hangingPunct="1"/>
            <a:r>
              <a:rPr lang="en-US" smtClean="0">
                <a:latin typeface="Tahoma" pitchFamily="34" charset="0"/>
                <a:cs typeface="Tahoma" pitchFamily="34" charset="0"/>
              </a:rPr>
              <a:t>Newton also claimed to be able to see God in his principles, and gave rise to the belief in God as a “perfect clockmaker” (Deism).</a:t>
            </a:r>
          </a:p>
          <a:p>
            <a:pPr eaLnBrk="1" hangingPunct="1"/>
            <a:endParaRPr lang="en-US" smtClean="0">
              <a:latin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63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632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632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57200" y="304800"/>
            <a:ext cx="8229600" cy="1139825"/>
          </a:xfrm>
        </p:spPr>
        <p:txBody>
          <a:bodyPr/>
          <a:lstStyle/>
          <a:p>
            <a:pPr eaLnBrk="1" hangingPunct="1"/>
            <a:r>
              <a:rPr lang="en-US" smtClean="0">
                <a:latin typeface="Arial Black" pitchFamily="34" charset="0"/>
              </a:rPr>
              <a:t>The Leibniz Challenge</a:t>
            </a:r>
          </a:p>
        </p:txBody>
      </p:sp>
      <p:sp>
        <p:nvSpPr>
          <p:cNvPr id="47107" name="Rectangle 3"/>
          <p:cNvSpPr>
            <a:spLocks noGrp="1" noChangeArrowheads="1"/>
          </p:cNvSpPr>
          <p:nvPr>
            <p:ph idx="1"/>
          </p:nvPr>
        </p:nvSpPr>
        <p:spPr>
          <a:xfrm>
            <a:off x="457200" y="1295400"/>
            <a:ext cx="8305800" cy="5257800"/>
          </a:xfrm>
        </p:spPr>
        <p:txBody>
          <a:bodyPr/>
          <a:lstStyle/>
          <a:p>
            <a:pPr eaLnBrk="1" hangingPunct="1">
              <a:lnSpc>
                <a:spcPct val="90000"/>
              </a:lnSpc>
            </a:pPr>
            <a:r>
              <a:rPr lang="en-US" sz="2400" b="1" smtClean="0">
                <a:latin typeface="Tahoma" pitchFamily="34" charset="0"/>
                <a:cs typeface="Tahoma" pitchFamily="34" charset="0"/>
              </a:rPr>
              <a:t>Gottfried Wilhelm Leibniz </a:t>
            </a:r>
            <a:r>
              <a:rPr lang="en-US" sz="2400" smtClean="0">
                <a:latin typeface="Tahoma" pitchFamily="34" charset="0"/>
                <a:cs typeface="Tahoma" pitchFamily="34" charset="0"/>
              </a:rPr>
              <a:t>was a brilliant mathematician and diplomat, and he also struggled with Descartes’s dualism and the requirement of mind-body interaction.</a:t>
            </a:r>
          </a:p>
          <a:p>
            <a:pPr eaLnBrk="1" hangingPunct="1">
              <a:lnSpc>
                <a:spcPct val="90000"/>
              </a:lnSpc>
            </a:pPr>
            <a:r>
              <a:rPr lang="en-US" sz="2400" smtClean="0">
                <a:latin typeface="Tahoma" pitchFamily="34" charset="0"/>
                <a:cs typeface="Tahoma" pitchFamily="34" charset="0"/>
              </a:rPr>
              <a:t>Leibniz proposed a </a:t>
            </a:r>
            <a:r>
              <a:rPr lang="en-US" sz="2400" i="1" smtClean="0">
                <a:latin typeface="Tahoma" pitchFamily="34" charset="0"/>
                <a:cs typeface="Tahoma" pitchFamily="34" charset="0"/>
              </a:rPr>
              <a:t>monadology</a:t>
            </a:r>
            <a:r>
              <a:rPr lang="en-US" sz="2400" smtClean="0">
                <a:latin typeface="Tahoma" pitchFamily="34" charset="0"/>
                <a:cs typeface="Tahoma" pitchFamily="34" charset="0"/>
              </a:rPr>
              <a:t>, a system in which indivisible units of existence(</a:t>
            </a:r>
            <a:r>
              <a:rPr lang="en-US" sz="2400" i="1" smtClean="0">
                <a:latin typeface="Tahoma" pitchFamily="34" charset="0"/>
                <a:cs typeface="Tahoma" pitchFamily="34" charset="0"/>
              </a:rPr>
              <a:t>monads</a:t>
            </a:r>
            <a:r>
              <a:rPr lang="en-US" sz="2400" smtClean="0">
                <a:latin typeface="Tahoma" pitchFamily="34" charset="0"/>
                <a:cs typeface="Tahoma" pitchFamily="34" charset="0"/>
              </a:rPr>
              <a:t>) moved in parallel in a </a:t>
            </a:r>
            <a:r>
              <a:rPr lang="en-US" sz="2400" i="1" smtClean="0">
                <a:latin typeface="Tahoma" pitchFamily="34" charset="0"/>
                <a:cs typeface="Tahoma" pitchFamily="34" charset="0"/>
              </a:rPr>
              <a:t>preestablished harmony </a:t>
            </a:r>
            <a:r>
              <a:rPr lang="en-US" sz="2400" smtClean="0">
                <a:latin typeface="Tahoma" pitchFamily="34" charset="0"/>
                <a:cs typeface="Tahoma" pitchFamily="34" charset="0"/>
              </a:rPr>
              <a:t>without interacting. Mind and body function like two clocks on a wall; they are in harmony without influencing one another.</a:t>
            </a:r>
          </a:p>
          <a:p>
            <a:pPr eaLnBrk="1" hangingPunct="1">
              <a:lnSpc>
                <a:spcPct val="90000"/>
              </a:lnSpc>
            </a:pPr>
            <a:r>
              <a:rPr lang="en-US" sz="2400" smtClean="0">
                <a:latin typeface="Tahoma" pitchFamily="34" charset="0"/>
                <a:cs typeface="Tahoma" pitchFamily="34" charset="0"/>
              </a:rPr>
              <a:t>Though monads do not interact with one each other, they may come together in experience.</a:t>
            </a:r>
          </a:p>
          <a:p>
            <a:pPr eaLnBrk="1" hangingPunct="1">
              <a:lnSpc>
                <a:spcPct val="90000"/>
              </a:lnSpc>
            </a:pPr>
            <a:r>
              <a:rPr lang="en-US" sz="2400" smtClean="0">
                <a:latin typeface="Tahoma" pitchFamily="34" charset="0"/>
                <a:cs typeface="Tahoma" pitchFamily="34" charset="0"/>
              </a:rPr>
              <a:t>Thus, in a storm, we are not aware of the sound of each individual raindrop, but these </a:t>
            </a:r>
            <a:r>
              <a:rPr lang="en-US" sz="2400" i="1" smtClean="0">
                <a:latin typeface="Tahoma" pitchFamily="34" charset="0"/>
                <a:cs typeface="Tahoma" pitchFamily="34" charset="0"/>
              </a:rPr>
              <a:t>petites perceptions </a:t>
            </a:r>
            <a:r>
              <a:rPr lang="en-US" sz="2400" smtClean="0">
                <a:latin typeface="Tahoma" pitchFamily="34" charset="0"/>
                <a:cs typeface="Tahoma" pitchFamily="34" charset="0"/>
              </a:rPr>
              <a:t>can add in experience to form the complex stimulus that we hear., a rain storm.</a:t>
            </a:r>
            <a:r>
              <a:rPr lang="en-US" sz="2000" smtClean="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710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710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710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710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7"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smtClean="0">
                <a:latin typeface="Arial Black" pitchFamily="34" charset="0"/>
              </a:rPr>
              <a:t>The Leibniz Challenge</a:t>
            </a:r>
          </a:p>
        </p:txBody>
      </p:sp>
      <p:sp>
        <p:nvSpPr>
          <p:cNvPr id="48131" name="Rectangle 3"/>
          <p:cNvSpPr>
            <a:spLocks noGrp="1" noChangeArrowheads="1"/>
          </p:cNvSpPr>
          <p:nvPr>
            <p:ph idx="1"/>
          </p:nvPr>
        </p:nvSpPr>
        <p:spPr/>
        <p:txBody>
          <a:bodyPr rtlCol="0">
            <a:normAutofit lnSpcReduction="10000"/>
          </a:bodyPr>
          <a:lstStyle/>
          <a:p>
            <a:pPr eaLnBrk="1" fontAlgn="auto" hangingPunct="1">
              <a:lnSpc>
                <a:spcPct val="90000"/>
              </a:lnSpc>
              <a:spcAft>
                <a:spcPts val="0"/>
              </a:spcAft>
              <a:buFont typeface="Arial" pitchFamily="34" charset="0"/>
              <a:buChar char="•"/>
              <a:defRPr/>
            </a:pPr>
            <a:r>
              <a:rPr lang="en-US" dirty="0" smtClean="0">
                <a:latin typeface="Tahoma" pitchFamily="34" charset="0"/>
                <a:cs typeface="Tahoma" pitchFamily="34" charset="0"/>
              </a:rPr>
              <a:t>For Leibniz, the mind is an active force in manipulating sensory input, and thinking activity has its own trajectory beyond sense data.</a:t>
            </a:r>
          </a:p>
          <a:p>
            <a:pPr eaLnBrk="1" fontAlgn="auto" hangingPunct="1">
              <a:lnSpc>
                <a:spcPct val="90000"/>
              </a:lnSpc>
              <a:spcAft>
                <a:spcPts val="0"/>
              </a:spcAft>
              <a:buFont typeface="Arial" pitchFamily="34" charset="0"/>
              <a:buChar char="•"/>
              <a:defRPr/>
            </a:pPr>
            <a:r>
              <a:rPr lang="en-US" dirty="0" smtClean="0">
                <a:latin typeface="Tahoma" pitchFamily="34" charset="0"/>
                <a:cs typeface="Tahoma" pitchFamily="34" charset="0"/>
              </a:rPr>
              <a:t>Leibniz argued for </a:t>
            </a:r>
            <a:r>
              <a:rPr lang="en-US" dirty="0" err="1" smtClean="0">
                <a:latin typeface="Tahoma" pitchFamily="34" charset="0"/>
                <a:cs typeface="Tahoma" pitchFamily="34" charset="0"/>
              </a:rPr>
              <a:t>uniformitarianism</a:t>
            </a:r>
            <a:r>
              <a:rPr lang="en-US" dirty="0" smtClean="0">
                <a:latin typeface="Tahoma" pitchFamily="34" charset="0"/>
                <a:cs typeface="Tahoma" pitchFamily="34" charset="0"/>
              </a:rPr>
              <a:t>; he claimed that change is gradual and takes place over long periods of time.</a:t>
            </a:r>
          </a:p>
          <a:p>
            <a:pPr eaLnBrk="1" fontAlgn="auto" hangingPunct="1">
              <a:lnSpc>
                <a:spcPct val="90000"/>
              </a:lnSpc>
              <a:spcAft>
                <a:spcPts val="0"/>
              </a:spcAft>
              <a:buFont typeface="Arial" pitchFamily="34" charset="0"/>
              <a:buChar char="•"/>
              <a:defRPr/>
            </a:pPr>
            <a:r>
              <a:rPr lang="en-US" b="1" dirty="0" smtClean="0">
                <a:latin typeface="Tahoma" pitchFamily="34" charset="0"/>
                <a:cs typeface="Tahoma" pitchFamily="34" charset="0"/>
              </a:rPr>
              <a:t>Christian von Wolff </a:t>
            </a:r>
            <a:r>
              <a:rPr lang="en-US" dirty="0" smtClean="0">
                <a:latin typeface="Tahoma" pitchFamily="34" charset="0"/>
                <a:cs typeface="Tahoma" pitchFamily="34" charset="0"/>
              </a:rPr>
              <a:t>extended the work of Leibniz and was one of the first to use “psychology” in a publication.</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smtClean="0">
                <a:latin typeface="Arial Black" pitchFamily="34" charset="0"/>
              </a:rPr>
              <a:t>Descartes and Physiology </a:t>
            </a:r>
          </a:p>
        </p:txBody>
      </p:sp>
      <p:sp>
        <p:nvSpPr>
          <p:cNvPr id="49155" name="Rectangle 3"/>
          <p:cNvSpPr>
            <a:spLocks noGrp="1" noChangeArrowheads="1"/>
          </p:cNvSpPr>
          <p:nvPr>
            <p:ph idx="1"/>
          </p:nvPr>
        </p:nvSpPr>
        <p:spPr>
          <a:xfrm>
            <a:off x="381000" y="1371600"/>
            <a:ext cx="8153400" cy="5257800"/>
          </a:xfrm>
        </p:spPr>
        <p:txBody>
          <a:bodyPr/>
          <a:lstStyle/>
          <a:p>
            <a:pPr eaLnBrk="1" hangingPunct="1">
              <a:lnSpc>
                <a:spcPct val="80000"/>
              </a:lnSpc>
            </a:pPr>
            <a:r>
              <a:rPr lang="en-US" sz="2800" smtClean="0">
                <a:latin typeface="Tahoma" pitchFamily="34" charset="0"/>
                <a:cs typeface="Tahoma" pitchFamily="34" charset="0"/>
              </a:rPr>
              <a:t>Descartes</a:t>
            </a:r>
            <a:r>
              <a:rPr lang="en-US" sz="2800" i="1" smtClean="0">
                <a:latin typeface="Tahoma" pitchFamily="34" charset="0"/>
                <a:cs typeface="Tahoma" pitchFamily="34" charset="0"/>
              </a:rPr>
              <a:t> </a:t>
            </a:r>
            <a:r>
              <a:rPr lang="en-US" sz="2800" smtClean="0">
                <a:latin typeface="Tahoma" pitchFamily="34" charset="0"/>
                <a:cs typeface="Tahoma" pitchFamily="34" charset="0"/>
              </a:rPr>
              <a:t>was interested in the problem of movement in physical bodies. He endorsed </a:t>
            </a:r>
            <a:r>
              <a:rPr lang="en-US" sz="2800" b="1" smtClean="0">
                <a:latin typeface="Tahoma" pitchFamily="34" charset="0"/>
                <a:cs typeface="Tahoma" pitchFamily="34" charset="0"/>
              </a:rPr>
              <a:t>a hydraulic model</a:t>
            </a:r>
            <a:r>
              <a:rPr lang="en-US" sz="2800" smtClean="0">
                <a:latin typeface="Tahoma" pitchFamily="34" charset="0"/>
                <a:cs typeface="Tahoma" pitchFamily="34" charset="0"/>
              </a:rPr>
              <a:t> of bodily movement; human and animal bodies, for Descartes, are complex machines. (Drive reduction theories?) </a:t>
            </a:r>
          </a:p>
          <a:p>
            <a:pPr eaLnBrk="1" hangingPunct="1">
              <a:lnSpc>
                <a:spcPct val="80000"/>
              </a:lnSpc>
            </a:pPr>
            <a:r>
              <a:rPr lang="en-US" sz="2800" smtClean="0">
                <a:latin typeface="Tahoma" pitchFamily="34" charset="0"/>
                <a:cs typeface="Tahoma" pitchFamily="34" charset="0"/>
              </a:rPr>
              <a:t>Descartes argued that the ventricles of the brain stored </a:t>
            </a:r>
            <a:r>
              <a:rPr lang="en-US" sz="2800" b="1" smtClean="0">
                <a:latin typeface="Tahoma" pitchFamily="34" charset="0"/>
                <a:cs typeface="Tahoma" pitchFamily="34" charset="0"/>
              </a:rPr>
              <a:t>animal spirits, </a:t>
            </a:r>
            <a:r>
              <a:rPr lang="en-US" sz="2800" smtClean="0">
                <a:latin typeface="Tahoma" pitchFamily="34" charset="0"/>
                <a:cs typeface="Tahoma" pitchFamily="34" charset="0"/>
              </a:rPr>
              <a:t>composed of very small and fast-moving particles, and that movement was enabled when animal spirits flowed down a nerve pipe to the muscle, which then inflated with animal spirits and stimulated movement.</a:t>
            </a:r>
          </a:p>
          <a:p>
            <a:pPr eaLnBrk="1" hangingPunct="1">
              <a:lnSpc>
                <a:spcPct val="80000"/>
              </a:lnSpc>
            </a:pPr>
            <a:r>
              <a:rPr lang="en-US" sz="2800" smtClean="0">
                <a:latin typeface="Tahoma" pitchFamily="34" charset="0"/>
                <a:cs typeface="Tahoma" pitchFamily="34" charset="0"/>
              </a:rPr>
              <a:t>The flow of animal spirits was regulated by small threads that opened valves in the ventricles in response to an environmental stimulus.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915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915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915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5" grpId="0" build="p"/>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sz="4000" smtClean="0">
                <a:latin typeface="Arial Black" pitchFamily="34" charset="0"/>
              </a:rPr>
              <a:t>Descartes’ Contributions to Modern Psychology</a:t>
            </a:r>
          </a:p>
        </p:txBody>
      </p:sp>
      <p:sp>
        <p:nvSpPr>
          <p:cNvPr id="51203" name="Rectangle 3"/>
          <p:cNvSpPr>
            <a:spLocks noGrp="1" noChangeArrowheads="1"/>
          </p:cNvSpPr>
          <p:nvPr>
            <p:ph idx="1"/>
          </p:nvPr>
        </p:nvSpPr>
        <p:spPr/>
        <p:txBody>
          <a:bodyPr rtlCol="0">
            <a:normAutofit lnSpcReduction="10000"/>
          </a:bodyPr>
          <a:lstStyle/>
          <a:p>
            <a:pPr eaLnBrk="1" fontAlgn="auto" hangingPunct="1">
              <a:spcAft>
                <a:spcPts val="0"/>
              </a:spcAft>
              <a:buFont typeface="Arial" pitchFamily="34" charset="0"/>
              <a:buChar char="•"/>
              <a:defRPr/>
            </a:pPr>
            <a:r>
              <a:rPr lang="en-US" dirty="0" smtClean="0">
                <a:latin typeface="Tahoma" pitchFamily="34" charset="0"/>
                <a:cs typeface="Tahoma" pitchFamily="34" charset="0"/>
              </a:rPr>
              <a:t>Laid the foundation for stimulus-response and </a:t>
            </a:r>
            <a:r>
              <a:rPr lang="en-US" dirty="0" err="1" smtClean="0">
                <a:latin typeface="Tahoma" pitchFamily="34" charset="0"/>
                <a:cs typeface="Tahoma" pitchFamily="34" charset="0"/>
              </a:rPr>
              <a:t>behavioristic</a:t>
            </a:r>
            <a:r>
              <a:rPr lang="en-US" dirty="0" smtClean="0">
                <a:latin typeface="Tahoma" pitchFamily="34" charset="0"/>
                <a:cs typeface="Tahoma" pitchFamily="34" charset="0"/>
              </a:rPr>
              <a:t> psychology</a:t>
            </a:r>
          </a:p>
          <a:p>
            <a:pPr eaLnBrk="1" fontAlgn="auto" hangingPunct="1">
              <a:spcAft>
                <a:spcPts val="0"/>
              </a:spcAft>
              <a:buFont typeface="Arial" pitchFamily="34" charset="0"/>
              <a:buChar char="•"/>
              <a:defRPr/>
            </a:pPr>
            <a:r>
              <a:rPr lang="en-US" dirty="0" smtClean="0">
                <a:latin typeface="Tahoma" pitchFamily="34" charset="0"/>
                <a:cs typeface="Tahoma" pitchFamily="34" charset="0"/>
              </a:rPr>
              <a:t>Proposed the brain is a mediator of behavior</a:t>
            </a:r>
          </a:p>
          <a:p>
            <a:pPr eaLnBrk="1" fontAlgn="auto" hangingPunct="1">
              <a:spcAft>
                <a:spcPts val="0"/>
              </a:spcAft>
              <a:buFont typeface="Arial" pitchFamily="34" charset="0"/>
              <a:buChar char="•"/>
              <a:defRPr/>
            </a:pPr>
            <a:r>
              <a:rPr lang="en-US" dirty="0" smtClean="0">
                <a:latin typeface="Tahoma" pitchFamily="34" charset="0"/>
                <a:cs typeface="Tahoma" pitchFamily="34" charset="0"/>
              </a:rPr>
              <a:t>Clarified the mind-body relationship</a:t>
            </a:r>
          </a:p>
          <a:p>
            <a:pPr eaLnBrk="1" fontAlgn="auto" hangingPunct="1">
              <a:spcAft>
                <a:spcPts val="0"/>
              </a:spcAft>
              <a:buFont typeface="Arial" pitchFamily="34" charset="0"/>
              <a:buChar char="•"/>
              <a:defRPr/>
            </a:pPr>
            <a:r>
              <a:rPr lang="en-US" dirty="0" smtClean="0">
                <a:latin typeface="Tahoma" pitchFamily="34" charset="0"/>
                <a:cs typeface="Tahoma" pitchFamily="34" charset="0"/>
              </a:rPr>
              <a:t>Arguably the father of physiological and comparative psychology</a:t>
            </a:r>
          </a:p>
          <a:p>
            <a:pPr eaLnBrk="1" fontAlgn="auto" hangingPunct="1">
              <a:spcAft>
                <a:spcPts val="0"/>
              </a:spcAft>
              <a:buFont typeface="Arial" pitchFamily="34" charset="0"/>
              <a:buChar char="•"/>
              <a:defRPr/>
            </a:pPr>
            <a:r>
              <a:rPr lang="en-US" dirty="0" smtClean="0">
                <a:latin typeface="Tahoma" pitchFamily="34" charset="0"/>
                <a:cs typeface="Tahoma" pitchFamily="34" charset="0"/>
              </a:rPr>
              <a:t>Paved the way for the for scientific study of consciousness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2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120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120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120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120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dirty="0" smtClean="0">
                <a:latin typeface="Arial Black" pitchFamily="34" charset="0"/>
              </a:rPr>
              <a:t>Age of Reason (1700-1800)</a:t>
            </a:r>
          </a:p>
        </p:txBody>
      </p:sp>
      <p:sp>
        <p:nvSpPr>
          <p:cNvPr id="57347" name="Rectangle 3"/>
          <p:cNvSpPr>
            <a:spLocks noGrp="1" noChangeArrowheads="1"/>
          </p:cNvSpPr>
          <p:nvPr>
            <p:ph idx="1"/>
          </p:nvPr>
        </p:nvSpPr>
        <p:spPr/>
        <p:txBody>
          <a:bodyPr/>
          <a:lstStyle/>
          <a:p>
            <a:pPr eaLnBrk="1" hangingPunct="1"/>
            <a:r>
              <a:rPr lang="en-US" smtClean="0">
                <a:latin typeface="Tahoma" pitchFamily="34" charset="0"/>
                <a:cs typeface="Tahoma" pitchFamily="34" charset="0"/>
              </a:rPr>
              <a:t>Also known as “Age of Rationalism”</a:t>
            </a:r>
          </a:p>
          <a:p>
            <a:pPr eaLnBrk="1" hangingPunct="1"/>
            <a:r>
              <a:rPr lang="en-US" smtClean="0">
                <a:latin typeface="Tahoma" pitchFamily="34" charset="0"/>
                <a:cs typeface="Tahoma" pitchFamily="34" charset="0"/>
              </a:rPr>
              <a:t>Thanks to Newton, many philosophers look for explanations of our human nature within a world that is run by absolute laws. </a:t>
            </a:r>
          </a:p>
          <a:p>
            <a:pPr eaLnBrk="1" hangingPunct="1"/>
            <a:r>
              <a:rPr lang="en-US" smtClean="0">
                <a:latin typeface="Tahoma" pitchFamily="34" charset="0"/>
                <a:cs typeface="Tahoma" pitchFamily="34" charset="0"/>
              </a:rPr>
              <a:t>“Reasoning,” or “the rational mind,” is the first explanation to achieve widespread popularity.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734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734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734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2" name="Rectangle 4"/>
          <p:cNvSpPr>
            <a:spLocks noGrp="1" noChangeArrowheads="1"/>
          </p:cNvSpPr>
          <p:nvPr>
            <p:ph type="title"/>
          </p:nvPr>
        </p:nvSpPr>
        <p:spPr>
          <a:xfrm>
            <a:off x="381000" y="381000"/>
            <a:ext cx="8229600" cy="1139825"/>
          </a:xfrm>
        </p:spPr>
        <p:txBody>
          <a:bodyPr rtlCol="0">
            <a:normAutofit fontScale="90000"/>
          </a:bodyPr>
          <a:lstStyle/>
          <a:p>
            <a:pPr eaLnBrk="1" fontAlgn="auto" hangingPunct="1">
              <a:spcAft>
                <a:spcPts val="0"/>
              </a:spcAft>
              <a:defRPr/>
            </a:pPr>
            <a:r>
              <a:rPr lang="en-US" sz="4000" b="1" dirty="0" smtClean="0"/>
              <a:t/>
            </a:r>
            <a:br>
              <a:rPr lang="en-US" sz="4000" b="1" dirty="0" smtClean="0"/>
            </a:br>
            <a:r>
              <a:rPr lang="en-US" sz="4900" b="1" dirty="0" smtClean="0">
                <a:latin typeface="Arial Black" pitchFamily="34" charset="0"/>
              </a:rPr>
              <a:t>Rationalism               </a:t>
            </a:r>
            <a:r>
              <a:rPr lang="en-US" sz="4000" b="1" dirty="0" smtClean="0"/>
              <a:t>                                                    </a:t>
            </a:r>
            <a:r>
              <a:rPr lang="en-US" sz="4000" dirty="0" smtClean="0"/>
              <a:t/>
            </a:r>
            <a:br>
              <a:rPr lang="en-US" sz="4000" dirty="0" smtClean="0"/>
            </a:br>
            <a:endParaRPr lang="en-US" sz="4000" dirty="0" smtClean="0"/>
          </a:p>
        </p:txBody>
      </p:sp>
      <p:sp>
        <p:nvSpPr>
          <p:cNvPr id="2053" name="Rectangle 5"/>
          <p:cNvSpPr>
            <a:spLocks noGrp="1" noChangeArrowheads="1"/>
          </p:cNvSpPr>
          <p:nvPr>
            <p:ph idx="1"/>
          </p:nvPr>
        </p:nvSpPr>
        <p:spPr>
          <a:xfrm>
            <a:off x="0" y="1600200"/>
            <a:ext cx="8686800" cy="5257800"/>
          </a:xfrm>
        </p:spPr>
        <p:txBody>
          <a:bodyPr rtlCol="0">
            <a:normAutofit lnSpcReduction="10000"/>
          </a:bodyPr>
          <a:lstStyle/>
          <a:p>
            <a:pPr eaLnBrk="1" fontAlgn="auto" hangingPunct="1">
              <a:spcAft>
                <a:spcPts val="0"/>
              </a:spcAft>
              <a:buFont typeface="Arial" pitchFamily="34" charset="0"/>
              <a:buChar char="•"/>
              <a:defRPr/>
            </a:pPr>
            <a:r>
              <a:rPr lang="en-US" b="1" dirty="0" smtClean="0">
                <a:latin typeface="Tahoma" pitchFamily="34" charset="0"/>
                <a:cs typeface="Tahoma" pitchFamily="34" charset="0"/>
              </a:rPr>
              <a:t>Three driving principles:</a:t>
            </a:r>
          </a:p>
          <a:p>
            <a:pPr eaLnBrk="1" fontAlgn="auto" hangingPunct="1">
              <a:spcAft>
                <a:spcPts val="0"/>
              </a:spcAft>
              <a:buFont typeface="Arial" pitchFamily="34" charset="0"/>
              <a:buChar char="•"/>
              <a:defRPr/>
            </a:pPr>
            <a:r>
              <a:rPr lang="en-US" dirty="0" smtClean="0">
                <a:latin typeface="Tahoma" pitchFamily="34" charset="0"/>
                <a:cs typeface="Tahoma" pitchFamily="34" charset="0"/>
              </a:rPr>
              <a:t>a) Rationalism emphasizes </a:t>
            </a:r>
            <a:r>
              <a:rPr lang="en-US" b="1" dirty="0" smtClean="0">
                <a:latin typeface="Tahoma" pitchFamily="34" charset="0"/>
                <a:cs typeface="Tahoma" pitchFamily="34" charset="0"/>
              </a:rPr>
              <a:t>a priori knowledge.</a:t>
            </a:r>
          </a:p>
          <a:p>
            <a:pPr eaLnBrk="1" fontAlgn="auto" hangingPunct="1">
              <a:spcAft>
                <a:spcPts val="0"/>
              </a:spcAft>
              <a:buFont typeface="Arial" pitchFamily="34" charset="0"/>
              <a:buChar char="•"/>
              <a:defRPr/>
            </a:pPr>
            <a:r>
              <a:rPr lang="en-US" dirty="0" smtClean="0">
                <a:latin typeface="Tahoma" pitchFamily="34" charset="0"/>
                <a:cs typeface="Tahoma" pitchFamily="34" charset="0"/>
              </a:rPr>
              <a:t>b) Rationalists most often postulate an </a:t>
            </a:r>
            <a:r>
              <a:rPr lang="en-US" b="1" dirty="0" smtClean="0">
                <a:latin typeface="Tahoma" pitchFamily="34" charset="0"/>
                <a:cs typeface="Tahoma" pitchFamily="34" charset="0"/>
              </a:rPr>
              <a:t>active mind </a:t>
            </a:r>
            <a:r>
              <a:rPr lang="en-US" dirty="0" smtClean="0">
                <a:latin typeface="Tahoma" pitchFamily="34" charset="0"/>
                <a:cs typeface="Tahoma" pitchFamily="34" charset="0"/>
              </a:rPr>
              <a:t>that acts upon incoming sensory information.</a:t>
            </a:r>
          </a:p>
          <a:p>
            <a:pPr eaLnBrk="1" fontAlgn="auto" hangingPunct="1">
              <a:spcAft>
                <a:spcPts val="0"/>
              </a:spcAft>
              <a:buFont typeface="Arial" pitchFamily="34" charset="0"/>
              <a:buChar char="•"/>
              <a:defRPr/>
            </a:pPr>
            <a:r>
              <a:rPr lang="en-US" dirty="0" smtClean="0">
                <a:latin typeface="Tahoma" pitchFamily="34" charset="0"/>
                <a:cs typeface="Tahoma" pitchFamily="34" charset="0"/>
              </a:rPr>
              <a:t>c) Rationalists emphasize </a:t>
            </a:r>
            <a:r>
              <a:rPr lang="en-US" b="1" dirty="0" smtClean="0">
                <a:latin typeface="Tahoma" pitchFamily="34" charset="0"/>
                <a:cs typeface="Tahoma" pitchFamily="34" charset="0"/>
              </a:rPr>
              <a:t>deductive arguments, </a:t>
            </a:r>
            <a:r>
              <a:rPr lang="en-US" dirty="0" smtClean="0">
                <a:latin typeface="Tahoma" pitchFamily="34" charset="0"/>
                <a:cs typeface="Tahoma" pitchFamily="34" charset="0"/>
              </a:rPr>
              <a:t>using logic to demonstrate that the premises of an argument provide definitive grounds for the conclusion (Aristotle’s basic assumption).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5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5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5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05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smtClean="0">
                <a:latin typeface="Arial Black" pitchFamily="34" charset="0"/>
              </a:rPr>
              <a:t>Who was Descartes?</a:t>
            </a:r>
          </a:p>
        </p:txBody>
      </p:sp>
      <p:sp>
        <p:nvSpPr>
          <p:cNvPr id="8195" name="Rectangle 3"/>
          <p:cNvSpPr>
            <a:spLocks noGrp="1" noChangeArrowheads="1"/>
          </p:cNvSpPr>
          <p:nvPr>
            <p:ph idx="1"/>
          </p:nvPr>
        </p:nvSpPr>
        <p:spPr/>
        <p:txBody>
          <a:bodyPr/>
          <a:lstStyle/>
          <a:p>
            <a:pPr eaLnBrk="1" hangingPunct="1">
              <a:lnSpc>
                <a:spcPct val="90000"/>
              </a:lnSpc>
            </a:pPr>
            <a:r>
              <a:rPr lang="en-US" sz="2400" smtClean="0">
                <a:latin typeface="Tahoma" pitchFamily="34" charset="0"/>
                <a:cs typeface="Tahoma" pitchFamily="34" charset="0"/>
              </a:rPr>
              <a:t>Son of a minor noble family</a:t>
            </a:r>
          </a:p>
          <a:p>
            <a:pPr eaLnBrk="1" hangingPunct="1">
              <a:lnSpc>
                <a:spcPct val="90000"/>
              </a:lnSpc>
            </a:pPr>
            <a:r>
              <a:rPr lang="en-US" sz="2400" smtClean="0">
                <a:latin typeface="Tahoma" pitchFamily="34" charset="0"/>
                <a:cs typeface="Tahoma" pitchFamily="34" charset="0"/>
              </a:rPr>
              <a:t>Studied with the Jesuits at La Flèche (1604-1612), studied logic, Aristotelian ‘Scholastic’ philosophy, some maths </a:t>
            </a:r>
          </a:p>
          <a:p>
            <a:pPr eaLnBrk="1" hangingPunct="1">
              <a:lnSpc>
                <a:spcPct val="90000"/>
              </a:lnSpc>
            </a:pPr>
            <a:r>
              <a:rPr lang="en-US" sz="2400" smtClean="0">
                <a:latin typeface="Tahoma" pitchFamily="34" charset="0"/>
                <a:cs typeface="Tahoma" pitchFamily="34" charset="0"/>
              </a:rPr>
              <a:t>Law degree 1616 (following his father)</a:t>
            </a:r>
          </a:p>
          <a:p>
            <a:pPr eaLnBrk="1" hangingPunct="1">
              <a:lnSpc>
                <a:spcPct val="90000"/>
              </a:lnSpc>
            </a:pPr>
            <a:r>
              <a:rPr lang="en-US" sz="2400" smtClean="0">
                <a:latin typeface="Tahoma" pitchFamily="34" charset="0"/>
                <a:cs typeface="Tahoma" pitchFamily="34" charset="0"/>
              </a:rPr>
              <a:t>Soldier (a noble’s occupation) (1618-19)</a:t>
            </a:r>
          </a:p>
          <a:p>
            <a:pPr eaLnBrk="1" hangingPunct="1">
              <a:lnSpc>
                <a:spcPct val="90000"/>
              </a:lnSpc>
            </a:pPr>
            <a:r>
              <a:rPr lang="en-US" sz="2400" smtClean="0">
                <a:latin typeface="Tahoma" pitchFamily="34" charset="0"/>
                <a:cs typeface="Tahoma" pitchFamily="34" charset="0"/>
              </a:rPr>
              <a:t>Peripatetic in Europe 1620-1628</a:t>
            </a:r>
          </a:p>
          <a:p>
            <a:pPr eaLnBrk="1" hangingPunct="1">
              <a:lnSpc>
                <a:spcPct val="90000"/>
              </a:lnSpc>
            </a:pPr>
            <a:r>
              <a:rPr lang="en-US" sz="2400" smtClean="0">
                <a:latin typeface="Tahoma" pitchFamily="34" charset="0"/>
                <a:cs typeface="Tahoma" pitchFamily="34" charset="0"/>
              </a:rPr>
              <a:t>Settled in Holland 1628; pursued his studies privately, corresponded with other philosophers (scientists) such as Mersenne</a:t>
            </a:r>
          </a:p>
          <a:p>
            <a:pPr eaLnBrk="1" hangingPunct="1">
              <a:lnSpc>
                <a:spcPct val="90000"/>
              </a:lnSpc>
            </a:pPr>
            <a:r>
              <a:rPr lang="en-US" sz="2400" smtClean="0">
                <a:latin typeface="Tahoma" pitchFamily="34" charset="0"/>
                <a:cs typeface="Tahoma" pitchFamily="34" charset="0"/>
              </a:rPr>
              <a:t>Died in Stockholm, 1650. </a:t>
            </a:r>
          </a:p>
          <a:p>
            <a:pPr eaLnBrk="1" hangingPunct="1">
              <a:lnSpc>
                <a:spcPct val="90000"/>
              </a:lnSpc>
              <a:buFont typeface="Wingdings" pitchFamily="2" charset="2"/>
              <a:buNone/>
            </a:pPr>
            <a:endParaRPr lang="en-US" sz="240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a:xfrm>
            <a:off x="317500" y="52388"/>
            <a:ext cx="8637588" cy="1431925"/>
          </a:xfrm>
        </p:spPr>
        <p:txBody>
          <a:bodyPr rtlCol="0">
            <a:normAutofit fontScale="90000"/>
          </a:bodyPr>
          <a:lstStyle/>
          <a:p>
            <a:pPr eaLnBrk="1" fontAlgn="auto" hangingPunct="1">
              <a:spcAft>
                <a:spcPts val="0"/>
              </a:spcAft>
              <a:defRPr/>
            </a:pPr>
            <a:r>
              <a:rPr lang="en-US" dirty="0" smtClean="0">
                <a:latin typeface="Arial Black" pitchFamily="34" charset="0"/>
              </a:rPr>
              <a:t>Ren</a:t>
            </a:r>
            <a:r>
              <a:rPr lang="en-US" dirty="0" smtClean="0">
                <a:latin typeface="Arial Black" pitchFamily="34" charset="0"/>
                <a:cs typeface="Arial" charset="0"/>
              </a:rPr>
              <a:t>é</a:t>
            </a:r>
            <a:r>
              <a:rPr lang="en-US" dirty="0" smtClean="0">
                <a:latin typeface="Arial Black" pitchFamily="34" charset="0"/>
              </a:rPr>
              <a:t> Descartes </a:t>
            </a:r>
            <a:br>
              <a:rPr lang="en-US" dirty="0" smtClean="0">
                <a:latin typeface="Arial Black" pitchFamily="34" charset="0"/>
              </a:rPr>
            </a:br>
            <a:r>
              <a:rPr lang="en-US" dirty="0" smtClean="0">
                <a:latin typeface="Arial Black" pitchFamily="34" charset="0"/>
              </a:rPr>
              <a:t>(1596-1650)</a:t>
            </a:r>
          </a:p>
        </p:txBody>
      </p:sp>
      <p:graphicFrame>
        <p:nvGraphicFramePr>
          <p:cNvPr id="1026" name="Object 3"/>
          <p:cNvGraphicFramePr>
            <a:graphicFrameLocks noChangeAspect="1"/>
          </p:cNvGraphicFramePr>
          <p:nvPr/>
        </p:nvGraphicFramePr>
        <p:xfrm>
          <a:off x="1447800" y="1300163"/>
          <a:ext cx="6019800" cy="5934075"/>
        </p:xfrm>
        <a:graphic>
          <a:graphicData uri="http://schemas.openxmlformats.org/presentationml/2006/ole">
            <p:oleObj spid="_x0000_s1028" name="Photo Editor Photo" r:id="rId4" imgW="2228571" imgH="2610214" progId="">
              <p:embed/>
            </p:oleObj>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smtClean="0">
                <a:latin typeface="Arial Black" pitchFamily="34" charset="0"/>
              </a:rPr>
              <a:t>Major Themes</a:t>
            </a:r>
          </a:p>
        </p:txBody>
      </p:sp>
      <p:sp>
        <p:nvSpPr>
          <p:cNvPr id="9219" name="Rectangle 3"/>
          <p:cNvSpPr>
            <a:spLocks noGrp="1" noChangeArrowheads="1"/>
          </p:cNvSpPr>
          <p:nvPr>
            <p:ph idx="1"/>
          </p:nvPr>
        </p:nvSpPr>
        <p:spPr/>
        <p:txBody>
          <a:bodyPr/>
          <a:lstStyle/>
          <a:p>
            <a:pPr eaLnBrk="1" hangingPunct="1">
              <a:lnSpc>
                <a:spcPct val="90000"/>
              </a:lnSpc>
            </a:pPr>
            <a:r>
              <a:rPr lang="en-US" sz="2800" smtClean="0">
                <a:latin typeface="Tahoma" pitchFamily="34" charset="0"/>
                <a:cs typeface="Tahoma" pitchFamily="34" charset="0"/>
              </a:rPr>
              <a:t>Reconstruction of epistemology on new foundation</a:t>
            </a:r>
          </a:p>
          <a:p>
            <a:pPr eaLnBrk="1" hangingPunct="1">
              <a:lnSpc>
                <a:spcPct val="90000"/>
              </a:lnSpc>
            </a:pPr>
            <a:r>
              <a:rPr lang="en-US" sz="2800" smtClean="0">
                <a:latin typeface="Tahoma" pitchFamily="34" charset="0"/>
                <a:cs typeface="Tahoma" pitchFamily="34" charset="0"/>
              </a:rPr>
              <a:t>Man is a thinking thing—this is </a:t>
            </a:r>
            <a:r>
              <a:rPr lang="en-US" sz="2800" i="1" smtClean="0">
                <a:latin typeface="Tahoma" pitchFamily="34" charset="0"/>
                <a:cs typeface="Tahoma" pitchFamily="34" charset="0"/>
              </a:rPr>
              <a:t>certain</a:t>
            </a:r>
            <a:r>
              <a:rPr lang="en-US" sz="2800" smtClean="0">
                <a:latin typeface="Tahoma" pitchFamily="34" charset="0"/>
                <a:cs typeface="Tahoma" pitchFamily="34" charset="0"/>
              </a:rPr>
              <a:t>; animals are mere machines</a:t>
            </a:r>
          </a:p>
          <a:p>
            <a:pPr eaLnBrk="1" hangingPunct="1">
              <a:lnSpc>
                <a:spcPct val="90000"/>
              </a:lnSpc>
            </a:pPr>
            <a:r>
              <a:rPr lang="en-US" sz="2800" smtClean="0">
                <a:latin typeface="Tahoma" pitchFamily="34" charset="0"/>
                <a:cs typeface="Tahoma" pitchFamily="34" charset="0"/>
              </a:rPr>
              <a:t>Mind-Body Dualism: </a:t>
            </a:r>
            <a:r>
              <a:rPr lang="en-US" sz="2800" i="1" smtClean="0">
                <a:latin typeface="Tahoma" pitchFamily="34" charset="0"/>
                <a:cs typeface="Tahoma" pitchFamily="34" charset="0"/>
              </a:rPr>
              <a:t>res cogitans</a:t>
            </a:r>
            <a:r>
              <a:rPr lang="en-US" sz="2800" smtClean="0">
                <a:latin typeface="Tahoma" pitchFamily="34" charset="0"/>
                <a:cs typeface="Tahoma" pitchFamily="34" charset="0"/>
              </a:rPr>
              <a:t> vs </a:t>
            </a:r>
            <a:r>
              <a:rPr lang="en-US" sz="2800" i="1" smtClean="0">
                <a:latin typeface="Tahoma" pitchFamily="34" charset="0"/>
                <a:cs typeface="Tahoma" pitchFamily="34" charset="0"/>
              </a:rPr>
              <a:t>res extensa</a:t>
            </a:r>
          </a:p>
          <a:p>
            <a:pPr eaLnBrk="1" hangingPunct="1">
              <a:lnSpc>
                <a:spcPct val="90000"/>
              </a:lnSpc>
            </a:pPr>
            <a:r>
              <a:rPr lang="en-US" sz="2800" smtClean="0">
                <a:latin typeface="Tahoma" pitchFamily="34" charset="0"/>
                <a:cs typeface="Tahoma" pitchFamily="34" charset="0"/>
              </a:rPr>
              <a:t>Innate Ideas (cf. Locke!)</a:t>
            </a:r>
          </a:p>
          <a:p>
            <a:pPr eaLnBrk="1" hangingPunct="1">
              <a:lnSpc>
                <a:spcPct val="90000"/>
              </a:lnSpc>
            </a:pPr>
            <a:r>
              <a:rPr lang="en-US" sz="2800" smtClean="0">
                <a:latin typeface="Tahoma" pitchFamily="34" charset="0"/>
                <a:cs typeface="Tahoma" pitchFamily="34" charset="0"/>
              </a:rPr>
              <a:t>Proof of Existence of God starting with human imperfection: doubt</a:t>
            </a:r>
          </a:p>
          <a:p>
            <a:pPr eaLnBrk="1" hangingPunct="1">
              <a:lnSpc>
                <a:spcPct val="90000"/>
              </a:lnSpc>
            </a:pPr>
            <a:r>
              <a:rPr lang="en-US" sz="2800" smtClean="0">
                <a:latin typeface="Tahoma" pitchFamily="34" charset="0"/>
                <a:cs typeface="Tahoma" pitchFamily="34" charset="0"/>
              </a:rPr>
              <a:t>Universe/nature as mechanism</a:t>
            </a:r>
          </a:p>
          <a:p>
            <a:pPr eaLnBrk="1" hangingPunct="1">
              <a:lnSpc>
                <a:spcPct val="90000"/>
              </a:lnSpc>
            </a:pPr>
            <a:endParaRPr lang="en-US" sz="2800" smtClean="0">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smtClean="0">
                <a:latin typeface="Arial Black" pitchFamily="34" charset="0"/>
              </a:rPr>
              <a:t>Descartes’ Education</a:t>
            </a:r>
          </a:p>
        </p:txBody>
      </p:sp>
      <p:sp>
        <p:nvSpPr>
          <p:cNvPr id="66563" name="Rectangle 3"/>
          <p:cNvSpPr>
            <a:spLocks noGrp="1" noChangeArrowheads="1"/>
          </p:cNvSpPr>
          <p:nvPr>
            <p:ph idx="1"/>
          </p:nvPr>
        </p:nvSpPr>
        <p:spPr/>
        <p:txBody>
          <a:bodyPr/>
          <a:lstStyle/>
          <a:p>
            <a:pPr eaLnBrk="1" hangingPunct="1">
              <a:lnSpc>
                <a:spcPct val="90000"/>
              </a:lnSpc>
            </a:pPr>
            <a:r>
              <a:rPr lang="en-US" sz="2800" smtClean="0">
                <a:latin typeface="Tahoma" pitchFamily="34" charset="0"/>
                <a:cs typeface="Tahoma" pitchFamily="34" charset="0"/>
              </a:rPr>
              <a:t>Three defining quotes: </a:t>
            </a:r>
          </a:p>
          <a:p>
            <a:pPr eaLnBrk="1" hangingPunct="1">
              <a:lnSpc>
                <a:spcPct val="90000"/>
              </a:lnSpc>
            </a:pPr>
            <a:r>
              <a:rPr lang="en-US" sz="2800" smtClean="0">
                <a:latin typeface="Tahoma" pitchFamily="34" charset="0"/>
                <a:cs typeface="Tahoma" pitchFamily="34" charset="0"/>
              </a:rPr>
              <a:t>“I took especially great pleasure in mathematics because of the certainty and the evidence of its arguments.”</a:t>
            </a:r>
          </a:p>
          <a:p>
            <a:pPr eaLnBrk="1" hangingPunct="1">
              <a:lnSpc>
                <a:spcPct val="90000"/>
              </a:lnSpc>
            </a:pPr>
            <a:r>
              <a:rPr lang="en-US" sz="2800" smtClean="0">
                <a:latin typeface="Tahoma" pitchFamily="34" charset="0"/>
                <a:cs typeface="Tahoma" pitchFamily="34" charset="0"/>
              </a:rPr>
              <a:t>“Of philosophy I shall say only that…there is nothing about which there is not some dispute—and thus nothing that is not doubtful….”</a:t>
            </a:r>
          </a:p>
          <a:p>
            <a:pPr eaLnBrk="1" hangingPunct="1">
              <a:lnSpc>
                <a:spcPct val="90000"/>
              </a:lnSpc>
            </a:pPr>
            <a:r>
              <a:rPr lang="en-US" sz="2800" smtClean="0">
                <a:latin typeface="Tahoma" pitchFamily="34" charset="0"/>
                <a:cs typeface="Tahoma" pitchFamily="34" charset="0"/>
              </a:rPr>
              <a:t>“As to the other sciences, since they derive their principles from philosophy, I judged that one could not have built anything solid upon foundations having so little firmness.”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656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656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656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656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3" grpId="0" build="p"/>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506413" y="304800"/>
            <a:ext cx="8637587" cy="822325"/>
          </a:xfrm>
        </p:spPr>
        <p:txBody>
          <a:bodyPr rtlCol="0">
            <a:normAutofit fontScale="90000"/>
          </a:bodyPr>
          <a:lstStyle/>
          <a:p>
            <a:pPr eaLnBrk="1" fontAlgn="auto" hangingPunct="1">
              <a:spcAft>
                <a:spcPts val="0"/>
              </a:spcAft>
              <a:defRPr/>
            </a:pPr>
            <a:r>
              <a:rPr lang="en-US" dirty="0" smtClean="0">
                <a:latin typeface="Arial Black" pitchFamily="34" charset="0"/>
                <a:cs typeface="Times New Roman" pitchFamily="18" charset="0"/>
              </a:rPr>
              <a:t>Descartes’ Thinking…</a:t>
            </a:r>
            <a:br>
              <a:rPr lang="en-US" dirty="0" smtClean="0">
                <a:latin typeface="Arial Black" pitchFamily="34" charset="0"/>
                <a:cs typeface="Times New Roman" pitchFamily="18" charset="0"/>
              </a:rPr>
            </a:br>
            <a:endParaRPr lang="en-US" dirty="0" smtClean="0">
              <a:latin typeface="Arial Black" pitchFamily="34" charset="0"/>
              <a:cs typeface="Times New Roman" pitchFamily="18" charset="0"/>
            </a:endParaRPr>
          </a:p>
        </p:txBody>
      </p:sp>
      <p:sp>
        <p:nvSpPr>
          <p:cNvPr id="69635" name="Rectangle 3"/>
          <p:cNvSpPr>
            <a:spLocks noGrp="1" noChangeArrowheads="1"/>
          </p:cNvSpPr>
          <p:nvPr>
            <p:ph idx="1"/>
          </p:nvPr>
        </p:nvSpPr>
        <p:spPr>
          <a:xfrm>
            <a:off x="457200" y="1295400"/>
            <a:ext cx="8229600" cy="4830763"/>
          </a:xfrm>
        </p:spPr>
        <p:txBody>
          <a:bodyPr rtlCol="0">
            <a:normAutofit fontScale="92500"/>
          </a:bodyPr>
          <a:lstStyle/>
          <a:p>
            <a:pPr eaLnBrk="1" fontAlgn="auto" hangingPunct="1">
              <a:spcAft>
                <a:spcPts val="0"/>
              </a:spcAft>
              <a:buFont typeface="Wingdings" pitchFamily="2" charset="2"/>
              <a:buNone/>
              <a:defRPr/>
            </a:pPr>
            <a:r>
              <a:rPr lang="en-US" sz="2400" dirty="0" smtClean="0">
                <a:cs typeface="Times New Roman" pitchFamily="18" charset="0"/>
              </a:rPr>
              <a:t>	</a:t>
            </a:r>
            <a:r>
              <a:rPr lang="en-US" sz="2800" dirty="0" smtClean="0">
                <a:latin typeface="Tahoma" pitchFamily="34" charset="0"/>
                <a:cs typeface="Tahoma" pitchFamily="34" charset="0"/>
              </a:rPr>
              <a:t>Believed in a provisional morality, a home in which to reside while the new house is under construction. (Similar to </a:t>
            </a:r>
            <a:r>
              <a:rPr lang="en-US" sz="2800" dirty="0" smtClean="0">
                <a:latin typeface="Tahoma" pitchFamily="34" charset="0"/>
                <a:cs typeface="Tahoma" pitchFamily="34" charset="0"/>
              </a:rPr>
              <a:t>Popper's </a:t>
            </a:r>
            <a:r>
              <a:rPr lang="en-US" sz="2800" dirty="0" smtClean="0">
                <a:latin typeface="Tahoma" pitchFamily="34" charset="0"/>
                <a:cs typeface="Tahoma" pitchFamily="34" charset="0"/>
              </a:rPr>
              <a:t>view of theories)</a:t>
            </a:r>
          </a:p>
          <a:p>
            <a:pPr eaLnBrk="1" fontAlgn="auto" hangingPunct="1">
              <a:spcAft>
                <a:spcPts val="0"/>
              </a:spcAft>
              <a:buFont typeface="Arial" pitchFamily="34" charset="0"/>
              <a:buChar char="•"/>
              <a:defRPr/>
            </a:pPr>
            <a:r>
              <a:rPr lang="en-US" sz="2800" dirty="0" smtClean="0">
                <a:latin typeface="Tahoma" pitchFamily="34" charset="0"/>
                <a:cs typeface="Tahoma" pitchFamily="34" charset="0"/>
              </a:rPr>
              <a:t>Accepts laws, religion and other external conditions in his culture (cf. Socrates); </a:t>
            </a:r>
          </a:p>
          <a:p>
            <a:pPr eaLnBrk="1" fontAlgn="auto" hangingPunct="1">
              <a:spcAft>
                <a:spcPts val="0"/>
              </a:spcAft>
              <a:buFont typeface="Arial" pitchFamily="34" charset="0"/>
              <a:buChar char="•"/>
              <a:defRPr/>
            </a:pPr>
            <a:r>
              <a:rPr lang="en-US" sz="2800" dirty="0" smtClean="0">
                <a:latin typeface="Tahoma" pitchFamily="34" charset="0"/>
                <a:cs typeface="Tahoma" pitchFamily="34" charset="0"/>
              </a:rPr>
              <a:t>Wishes to know </a:t>
            </a:r>
            <a:r>
              <a:rPr lang="en-US" sz="2800" i="1" dirty="0" smtClean="0">
                <a:latin typeface="Tahoma" pitchFamily="34" charset="0"/>
                <a:cs typeface="Tahoma" pitchFamily="34" charset="0"/>
              </a:rPr>
              <a:t>himself </a:t>
            </a:r>
            <a:r>
              <a:rPr lang="en-US" sz="2800" dirty="0" smtClean="0">
                <a:latin typeface="Tahoma" pitchFamily="34" charset="0"/>
                <a:cs typeface="Tahoma" pitchFamily="34" charset="0"/>
              </a:rPr>
              <a:t>first (Socratic idea: “the unexamined life is not worth living”).</a:t>
            </a:r>
          </a:p>
          <a:p>
            <a:pPr eaLnBrk="1" fontAlgn="auto" hangingPunct="1">
              <a:spcAft>
                <a:spcPts val="0"/>
              </a:spcAft>
              <a:buFont typeface="Arial" pitchFamily="34" charset="0"/>
              <a:buChar char="•"/>
              <a:defRPr/>
            </a:pPr>
            <a:r>
              <a:rPr lang="en-US" sz="2800" dirty="0" smtClean="0">
                <a:latin typeface="Tahoma" pitchFamily="34" charset="0"/>
                <a:cs typeface="Tahoma" pitchFamily="34" charset="0"/>
              </a:rPr>
              <a:t>Descartes’ Stoicism: “conquer myself rather than fortune.”</a:t>
            </a:r>
          </a:p>
          <a:p>
            <a:pPr eaLnBrk="1" fontAlgn="auto" hangingPunct="1">
              <a:spcAft>
                <a:spcPts val="0"/>
              </a:spcAft>
              <a:buFont typeface="Arial" pitchFamily="34" charset="0"/>
              <a:buChar char="•"/>
              <a:defRPr/>
            </a:pPr>
            <a:r>
              <a:rPr lang="en-US" sz="2800" dirty="0" smtClean="0">
                <a:latin typeface="Tahoma" pitchFamily="34" charset="0"/>
                <a:cs typeface="Tahoma" pitchFamily="34" charset="0"/>
              </a:rPr>
              <a:t>Rejects Skepticism for its own sake; wants to focus on attaining </a:t>
            </a:r>
            <a:r>
              <a:rPr lang="en-US" sz="2800" i="1" dirty="0" smtClean="0">
                <a:latin typeface="Tahoma" pitchFamily="34" charset="0"/>
                <a:cs typeface="Tahoma" pitchFamily="34" charset="0"/>
              </a:rPr>
              <a:t>certainty</a:t>
            </a:r>
            <a:r>
              <a:rPr lang="en-US" sz="2800" dirty="0" smtClean="0">
                <a:latin typeface="Tahoma" pitchFamily="34" charset="0"/>
                <a:cs typeface="Tahoma" pitchFamily="34" charset="0"/>
              </a:rPr>
              <a:t>.</a:t>
            </a:r>
          </a:p>
          <a:p>
            <a:pPr eaLnBrk="1" fontAlgn="auto" hangingPunct="1">
              <a:spcAft>
                <a:spcPts val="0"/>
              </a:spcAft>
              <a:buFont typeface="Wingdings" pitchFamily="2" charset="2"/>
              <a:buNone/>
              <a:defRPr/>
            </a:pPr>
            <a:endParaRPr lang="en-US" sz="2400" dirty="0" smtClean="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963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963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963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963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963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5"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1144</TotalTime>
  <Words>1518</Words>
  <Application>Microsoft Office PowerPoint</Application>
  <PresentationFormat>On-screen Show (4:3)</PresentationFormat>
  <Paragraphs>116</Paragraphs>
  <Slides>23</Slides>
  <Notes>7</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25" baseType="lpstr">
      <vt:lpstr>Office Theme</vt:lpstr>
      <vt:lpstr>Photo Editor Photo</vt:lpstr>
      <vt:lpstr>The Work of Isaac Newton Sets the Stage for Rationalism:</vt:lpstr>
      <vt:lpstr>Newton’s influence</vt:lpstr>
      <vt:lpstr>Age of Reason (1700-1800)</vt:lpstr>
      <vt:lpstr> Rationalism                                                                    </vt:lpstr>
      <vt:lpstr>Who was Descartes?</vt:lpstr>
      <vt:lpstr>René Descartes  (1596-1650)</vt:lpstr>
      <vt:lpstr>Major Themes</vt:lpstr>
      <vt:lpstr>Descartes’ Education</vt:lpstr>
      <vt:lpstr>Descartes’ Thinking… </vt:lpstr>
      <vt:lpstr>Descartes’ Thinking…(continued)  </vt:lpstr>
      <vt:lpstr>Descartes’ Thinking…(continued)  </vt:lpstr>
      <vt:lpstr>Descartes’ Thinking…(continued)  </vt:lpstr>
      <vt:lpstr>The Mind-Body Issue</vt:lpstr>
      <vt:lpstr>The Pineal Gland </vt:lpstr>
      <vt:lpstr>Descartes’ Scientific Approach</vt:lpstr>
      <vt:lpstr>Descartes’ Scientific Approach (continued)</vt:lpstr>
      <vt:lpstr>Descartes’ Fundamental Principles </vt:lpstr>
      <vt:lpstr>Descartes’ Fundamental Principles: Spinoza’s Challenge</vt:lpstr>
      <vt:lpstr>Spinoza challenge</vt:lpstr>
      <vt:lpstr>The Leibniz Challenge</vt:lpstr>
      <vt:lpstr>The Leibniz Challenge</vt:lpstr>
      <vt:lpstr>Descartes and Physiology </vt:lpstr>
      <vt:lpstr>Descartes’ Contributions to Modern Psychology</vt:lpstr>
    </vt:vector>
  </TitlesOfParts>
  <Company>The University of Texas at San Antonio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Garza</dc:creator>
  <cp:lastModifiedBy>utsa</cp:lastModifiedBy>
  <cp:revision>35</cp:revision>
  <dcterms:created xsi:type="dcterms:W3CDTF">2006-02-07T19:37:46Z</dcterms:created>
  <dcterms:modified xsi:type="dcterms:W3CDTF">2012-09-25T16:05:20Z</dcterms:modified>
</cp:coreProperties>
</file>