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31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8" r:id="rId3"/>
    <p:sldId id="279" r:id="rId4"/>
    <p:sldId id="259" r:id="rId5"/>
    <p:sldId id="265" r:id="rId6"/>
    <p:sldId id="273" r:id="rId7"/>
    <p:sldId id="266" r:id="rId8"/>
    <p:sldId id="275" r:id="rId9"/>
    <p:sldId id="274" r:id="rId10"/>
    <p:sldId id="276" r:id="rId11"/>
    <p:sldId id="267" r:id="rId12"/>
    <p:sldId id="270" r:id="rId13"/>
    <p:sldId id="261" r:id="rId14"/>
    <p:sldId id="271" r:id="rId15"/>
    <p:sldId id="278" r:id="rId1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44" autoAdjust="0"/>
    <p:restoredTop sz="94660"/>
  </p:normalViewPr>
  <p:slideViewPr>
    <p:cSldViewPr>
      <p:cViewPr varScale="1">
        <p:scale>
          <a:sx n="57" d="100"/>
          <a:sy n="57" d="100"/>
        </p:scale>
        <p:origin x="998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6D1FB096-6986-4AAF-97B1-6E0DA5A0FED7}" type="datetimeFigureOut">
              <a:rPr lang="en-US"/>
              <a:pPr>
                <a:defRPr/>
              </a:pPr>
              <a:t>6/8/2016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96323D8-F2D9-485D-804B-C4F94A6160E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49258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fld id="{FC351165-77DF-4F6C-B021-0E455A9249F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1706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user/LifeTechnologiesCorp/featured?v=ryhSGUzzz8U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21730EAB-1611-4763-80ED-704F3B6DEE1E}" type="slidenum">
              <a:rPr lang="en-US" altLang="en-US">
                <a:latin typeface="Arial" panose="020B0604020202020204" pitchFamily="34" charset="0"/>
              </a:rPr>
              <a:pPr/>
              <a:t>1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867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>
                <a:latin typeface="Arial" panose="020B0604020202020204" pitchFamily="34" charset="0"/>
                <a:hlinkClick r:id="rId3"/>
              </a:rPr>
              <a:t>http://www.youtube.com/user/LifeTechnologiesCorp/featured?v=ryhSGUzzz8U</a:t>
            </a:r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46635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9860151F-942F-4B11-9BF6-C871AF379C8C}" type="slidenum">
              <a:rPr lang="en-US" altLang="en-US">
                <a:latin typeface="Arial" panose="020B0604020202020204" pitchFamily="34" charset="0"/>
              </a:rPr>
              <a:pPr/>
              <a:t>10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597051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2216ADA2-9C1E-4DFB-AACD-F70842D12065}" type="slidenum">
              <a:rPr lang="en-US" altLang="en-US">
                <a:latin typeface="Arial" panose="020B0604020202020204" pitchFamily="34" charset="0"/>
              </a:rPr>
              <a:pPr/>
              <a:t>11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89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52509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B8BEB3AF-C4F3-44ED-9A7B-0C6C262DFDDE}" type="slidenum">
              <a:rPr lang="en-US" altLang="en-US">
                <a:latin typeface="Arial" panose="020B0604020202020204" pitchFamily="34" charset="0"/>
              </a:rPr>
              <a:pPr/>
              <a:t>12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99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525823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06429E39-8F42-4C63-97CD-935C23DB6BE5}" type="slidenum">
              <a:rPr lang="en-US" altLang="en-US">
                <a:latin typeface="Arial" panose="020B0604020202020204" pitchFamily="34" charset="0"/>
              </a:rPr>
              <a:pPr/>
              <a:t>13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09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951284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763E0859-47BA-46B5-A455-CF78F9649FE7}" type="slidenum">
              <a:rPr lang="en-US" altLang="en-US">
                <a:latin typeface="Arial" panose="020B0604020202020204" pitchFamily="34" charset="0"/>
              </a:rPr>
              <a:pPr/>
              <a:t>14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19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850251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0EAFFE64-E33B-49F0-A62E-6C0A32A62344}" type="slidenum">
              <a:rPr lang="en-US" altLang="en-US">
                <a:latin typeface="Arial" panose="020B0604020202020204" pitchFamily="34" charset="0"/>
              </a:rPr>
              <a:pPr/>
              <a:t>15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30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14634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369386A4-7F80-4403-B6F4-2AA5BEF034D0}" type="slidenum">
              <a:rPr lang="en-US" altLang="en-US">
                <a:latin typeface="Arial" panose="020B0604020202020204" pitchFamily="34" charset="0"/>
              </a:rPr>
              <a:pPr/>
              <a:t>2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96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13272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3C5857ED-5EED-4848-AECD-B064EBCD7723}" type="slidenum">
              <a:rPr lang="en-US" altLang="en-US">
                <a:latin typeface="Arial" panose="020B0604020202020204" pitchFamily="34" charset="0"/>
              </a:rPr>
              <a:pPr/>
              <a:t>3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07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22681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722A5B46-2D99-4D82-BD67-10E1B97CD5B0}" type="slidenum">
              <a:rPr lang="en-US" altLang="en-US">
                <a:latin typeface="Arial" panose="020B0604020202020204" pitchFamily="34" charset="0"/>
              </a:rPr>
              <a:pPr/>
              <a:t>4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17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55851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0083BC1A-97AD-43B4-8725-4E38ACCCAE98}" type="slidenum">
              <a:rPr lang="en-US" altLang="en-US">
                <a:latin typeface="Arial" panose="020B0604020202020204" pitchFamily="34" charset="0"/>
              </a:rPr>
              <a:pPr/>
              <a:t>5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27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93238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BA45E0CF-F12B-410B-A1D0-BBA176442961}" type="slidenum">
              <a:rPr lang="en-US" altLang="en-US">
                <a:latin typeface="Arial" panose="020B0604020202020204" pitchFamily="34" charset="0"/>
              </a:rPr>
              <a:pPr/>
              <a:t>6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37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56330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7CE0170A-48AF-4AF7-B648-626BEB2CEBDB}" type="slidenum">
              <a:rPr lang="en-US" altLang="en-US">
                <a:latin typeface="Arial" panose="020B0604020202020204" pitchFamily="34" charset="0"/>
              </a:rPr>
              <a:pPr/>
              <a:t>7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48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34982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4B0EAE56-E7F0-450B-9A6F-DA6AA0268ABC}" type="slidenum">
              <a:rPr lang="en-US" altLang="en-US">
                <a:latin typeface="Arial" panose="020B0604020202020204" pitchFamily="34" charset="0"/>
              </a:rPr>
              <a:pPr/>
              <a:t>8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58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18008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D2311CB6-A026-4CD5-8203-1969B0A4DB4B}" type="slidenum">
              <a:rPr lang="en-US" altLang="en-US">
                <a:latin typeface="Arial" panose="020B0604020202020204" pitchFamily="34" charset="0"/>
              </a:rPr>
              <a:pPr/>
              <a:t>9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68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95001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6/8/2016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65891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619A-49BB-45CA-B0A0-4253E61202D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096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619A-49BB-45CA-B0A0-4253E61202D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91796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619A-49BB-45CA-B0A0-4253E61202DD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577052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619A-49BB-45CA-B0A0-4253E61202D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289579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619A-49BB-45CA-B0A0-4253E61202D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72589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619A-49BB-45CA-B0A0-4253E61202D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80765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7015F-0674-4AD4-9DAA-1E250BEEA40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755732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EE890-DEDF-4840-9810-173E9C79F22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415423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3C3DE-6310-432B-AF80-4644537D957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858983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70743-1768-4F8B-AEB8-B5126BC036E6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120967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EFFEF-95F4-4652-9543-DA70D124F15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650789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A0099-D8F3-491F-AD12-78005A5B817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365639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CD965-A9CF-429B-BBCB-DA233CFF06F6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346208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DF965-5DCF-4919-94C2-93DCB2FD7D35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147596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9FB41-C4FD-487A-B155-AA6F2248ED0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483332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23909-E523-4445-9F3C-3C9FD1E6145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84904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E3619A-49BB-45CA-B0A0-4253E61202D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809537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032" r:id="rId1"/>
    <p:sldLayoutId id="2147484033" r:id="rId2"/>
    <p:sldLayoutId id="2147484034" r:id="rId3"/>
    <p:sldLayoutId id="2147484035" r:id="rId4"/>
    <p:sldLayoutId id="2147484036" r:id="rId5"/>
    <p:sldLayoutId id="2147484037" r:id="rId6"/>
    <p:sldLayoutId id="2147484038" r:id="rId7"/>
    <p:sldLayoutId id="2147484039" r:id="rId8"/>
    <p:sldLayoutId id="2147484040" r:id="rId9"/>
    <p:sldLayoutId id="2147484041" r:id="rId10"/>
    <p:sldLayoutId id="2147484042" r:id="rId11"/>
    <p:sldLayoutId id="2147484043" r:id="rId12"/>
    <p:sldLayoutId id="2147484044" r:id="rId13"/>
    <p:sldLayoutId id="2147484045" r:id="rId14"/>
    <p:sldLayoutId id="2147484046" r:id="rId15"/>
    <p:sldLayoutId id="2147484047" r:id="rId16"/>
    <p:sldLayoutId id="2147484048" r:id="rId17"/>
  </p:sldLayoutIdLst>
  <p:transition spd="med">
    <p:fade/>
  </p:transition>
  <p:timing>
    <p:tnLst>
      <p:par>
        <p:cTn id="1" dur="indefinite" restart="never" nodeType="tmRoot"/>
      </p:par>
    </p:tnLst>
  </p:timing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chronicle.com/article/The-Basics-of-Science-CV/46273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chronicle.com/article/The-Basics-of-Science-CV/46274/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hyperlink" Target="http://chronicle.com/article/The-Basics-of-Science-CVs/46275/" TargetMode="External"/><Relationship Id="rId7" Type="http://schemas.openxmlformats.org/officeDocument/2006/relationships/hyperlink" Target="https://owl.english.purdue.edu/owl/resource/641/01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eaver.pepperdine.edu/careercenter/services/jobsearch/resumes/resumes.htm" TargetMode="External"/><Relationship Id="rId11" Type="http://schemas.openxmlformats.org/officeDocument/2006/relationships/image" Target="../media/image8.png"/><Relationship Id="rId5" Type="http://schemas.openxmlformats.org/officeDocument/2006/relationships/hyperlink" Target="https://career.berkeley.edu/phds/PhDCV.stm" TargetMode="External"/><Relationship Id="rId10" Type="http://schemas.openxmlformats.org/officeDocument/2006/relationships/image" Target="../media/image7.png"/><Relationship Id="rId4" Type="http://schemas.openxmlformats.org/officeDocument/2006/relationships/hyperlink" Target="http://chronicle.com/article/From-CV-to-R-sum-/44712/" TargetMode="External"/><Relationship Id="rId9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24000"/>
            <a:ext cx="7772400" cy="9906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/>
              <a:t>Making an Effective</a:t>
            </a:r>
            <a:br>
              <a:rPr lang="en-US" sz="4000" dirty="0" smtClean="0"/>
            </a:br>
            <a:r>
              <a:rPr lang="en-US" sz="4000" dirty="0" smtClean="0"/>
              <a:t> Curriculum Vitae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733800" y="4800600"/>
            <a:ext cx="5029200" cy="1066800"/>
          </a:xfrm>
        </p:spPr>
        <p:txBody>
          <a:bodyPr rtlCol="0"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 smtClean="0"/>
              <a:t>Gail P. Taylor, PhD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 smtClean="0"/>
              <a:t>RISE Research Training Program</a:t>
            </a:r>
            <a:endParaRPr lang="en-US" sz="2800" dirty="0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060450"/>
          </a:xfrm>
        </p:spPr>
        <p:txBody>
          <a:bodyPr/>
          <a:lstStyle/>
          <a:p>
            <a:pPr eaLnBrk="1" hangingPunct="1"/>
            <a:r>
              <a:rPr lang="en-US" altLang="en-US" smtClean="0"/>
              <a:t>Focusing a CV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828800"/>
            <a:ext cx="6859588" cy="4267200"/>
          </a:xfrm>
        </p:spPr>
        <p:txBody>
          <a:bodyPr rtlCol="0"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en-US" sz="2800" dirty="0" smtClean="0"/>
              <a:t>For Research:</a:t>
            </a:r>
          </a:p>
          <a:p>
            <a:pPr lvl="1" indent="-274320" eaLnBrk="1" fontAlgn="auto" hangingPunct="1">
              <a:spcAft>
                <a:spcPts val="0"/>
              </a:spcAft>
              <a:defRPr/>
            </a:pPr>
            <a:r>
              <a:rPr lang="en-US" sz="2400" dirty="0" smtClean="0">
                <a:hlinkClick r:id="rId3"/>
              </a:rPr>
              <a:t>Sample Research CV</a:t>
            </a:r>
            <a:endParaRPr lang="en-US" sz="2400" dirty="0" smtClean="0"/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endParaRPr lang="en-US" sz="2800" dirty="0" smtClean="0"/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en-US" sz="2800" dirty="0" smtClean="0"/>
              <a:t>For Teaching</a:t>
            </a:r>
          </a:p>
          <a:p>
            <a:pPr lvl="1" indent="-274320" eaLnBrk="1" fontAlgn="auto" hangingPunct="1">
              <a:spcAft>
                <a:spcPts val="0"/>
              </a:spcAft>
              <a:defRPr/>
            </a:pPr>
            <a:r>
              <a:rPr lang="en-US" sz="2400" dirty="0" smtClean="0">
                <a:hlinkClick r:id="rId4"/>
              </a:rPr>
              <a:t>Sample </a:t>
            </a:r>
            <a:r>
              <a:rPr lang="en-US" sz="2400" dirty="0">
                <a:hlinkClick r:id="rId4"/>
              </a:rPr>
              <a:t>Teaching CV</a:t>
            </a:r>
            <a:endParaRPr lang="en-US" sz="2400" dirty="0"/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endParaRPr lang="en-US" sz="2800" dirty="0" smtClean="0"/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en-US" sz="2800" dirty="0" smtClean="0"/>
              <a:t>Difference? Order of information</a:t>
            </a:r>
          </a:p>
          <a:p>
            <a:pPr marL="457200" lvl="1" indent="0" eaLnBrk="1" fontAlgn="auto" hangingPunct="1">
              <a:spcAft>
                <a:spcPts val="0"/>
              </a:spcAft>
              <a:buFontTx/>
              <a:buNone/>
              <a:defRPr/>
            </a:pPr>
            <a:endParaRPr lang="en-US" sz="24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838200"/>
          </a:xfrm>
        </p:spPr>
        <p:txBody>
          <a:bodyPr/>
          <a:lstStyle/>
          <a:p>
            <a:pPr eaLnBrk="1" hangingPunct="1"/>
            <a:r>
              <a:rPr lang="en-US" altLang="en-US" smtClean="0"/>
              <a:t>Additional Elements for Students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1295400" y="1676400"/>
            <a:ext cx="7391400" cy="4830763"/>
          </a:xfrm>
        </p:spPr>
        <p:txBody>
          <a:bodyPr rtlCol="0"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en-US" sz="3200" dirty="0" smtClean="0"/>
              <a:t>Show what you’ve done</a:t>
            </a:r>
          </a:p>
          <a:p>
            <a:pPr marL="0" indent="0" eaLnBrk="1" fontAlgn="auto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endParaRPr lang="en-US" sz="3200" dirty="0" smtClean="0"/>
          </a:p>
          <a:p>
            <a:pPr lvl="1" indent="-274320" eaLnBrk="1" fontAlgn="auto" hangingPunct="1">
              <a:spcAft>
                <a:spcPts val="0"/>
              </a:spcAft>
              <a:defRPr/>
            </a:pPr>
            <a:r>
              <a:rPr lang="en-US" sz="2800" dirty="0" smtClean="0"/>
              <a:t>Conferences</a:t>
            </a:r>
          </a:p>
          <a:p>
            <a:pPr marL="457200" lvl="1" indent="0" eaLnBrk="1" fontAlgn="auto" hangingPunct="1">
              <a:spcAft>
                <a:spcPts val="0"/>
              </a:spcAft>
              <a:buFontTx/>
              <a:buNone/>
              <a:defRPr/>
            </a:pPr>
            <a:endParaRPr lang="en-US" sz="2800" dirty="0" smtClean="0"/>
          </a:p>
          <a:p>
            <a:pPr lvl="1" indent="-274320" eaLnBrk="1" fontAlgn="auto" hangingPunct="1">
              <a:spcAft>
                <a:spcPts val="0"/>
              </a:spcAft>
              <a:defRPr/>
            </a:pPr>
            <a:r>
              <a:rPr lang="en-US" sz="2800" dirty="0" smtClean="0"/>
              <a:t>Jobs that show you’ve handled responsibility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679450"/>
          </a:xfrm>
        </p:spPr>
        <p:txBody>
          <a:bodyPr/>
          <a:lstStyle/>
          <a:p>
            <a:pPr eaLnBrk="1" hangingPunct="1"/>
            <a:r>
              <a:rPr lang="en-US" altLang="en-US" smtClean="0"/>
              <a:t>Appearance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1295400" y="1676400"/>
            <a:ext cx="7391400" cy="3505200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Visually appealing and easy to read</a:t>
            </a:r>
          </a:p>
          <a:p>
            <a:pPr marL="547688" lvl="1" eaLnBrk="1" hangingPunct="1"/>
            <a:endParaRPr lang="en-US" altLang="en-US" sz="2400" smtClean="0"/>
          </a:p>
          <a:p>
            <a:pPr marL="547688" lvl="1" eaLnBrk="1" hangingPunct="1"/>
            <a:r>
              <a:rPr lang="en-US" altLang="en-US" sz="2400" smtClean="0"/>
              <a:t>Don’t overdo bold/italics, etc.</a:t>
            </a:r>
          </a:p>
          <a:p>
            <a:pPr marL="547688" lvl="1" eaLnBrk="1" hangingPunct="1"/>
            <a:r>
              <a:rPr lang="en-US" altLang="en-US" sz="2400" smtClean="0"/>
              <a:t>Use white space</a:t>
            </a:r>
          </a:p>
          <a:p>
            <a:pPr marL="547688" lvl="1" eaLnBrk="1" hangingPunct="1"/>
            <a:r>
              <a:rPr lang="en-US" altLang="en-US" sz="2400" smtClean="0"/>
              <a:t>Use consistent formatting</a:t>
            </a:r>
          </a:p>
          <a:p>
            <a:pPr marL="547688" lvl="1" eaLnBrk="1" hangingPunct="1"/>
            <a:r>
              <a:rPr lang="en-US" altLang="en-US" sz="2400" smtClean="0"/>
              <a:t>1” margins</a:t>
            </a:r>
          </a:p>
        </p:txBody>
      </p:sp>
      <p:pic>
        <p:nvPicPr>
          <p:cNvPr id="2355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4419600"/>
            <a:ext cx="5943600" cy="90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55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5486400"/>
            <a:ext cx="5943600" cy="101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8750"/>
            <a:ext cx="8229600" cy="984250"/>
          </a:xfrm>
        </p:spPr>
        <p:txBody>
          <a:bodyPr/>
          <a:lstStyle/>
          <a:p>
            <a:pPr eaLnBrk="1" hangingPunct="1"/>
            <a:r>
              <a:rPr lang="en-US" altLang="en-US" smtClean="0"/>
              <a:t>Questions to Ask Yourself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1141413" y="1905000"/>
            <a:ext cx="7392987" cy="4267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200" smtClean="0"/>
              <a:t>Appropriate use of bold and italic text?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200" smtClean="0"/>
              <a:t>Are categories clearly labeled?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200" smtClean="0"/>
              <a:t>Is it easy to find sections of interest for admissions committee members?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200" smtClean="0"/>
              <a:t>Has your advisor and at least one other person reviewed and critiqued it?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200" smtClean="0"/>
              <a:t>Avoided using acronyms?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200" smtClean="0"/>
              <a:t>Proofread to eliminate typographical errors?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755650"/>
          </a:xfrm>
        </p:spPr>
        <p:txBody>
          <a:bodyPr/>
          <a:lstStyle/>
          <a:p>
            <a:pPr eaLnBrk="1" hangingPunct="1"/>
            <a:r>
              <a:rPr lang="en-US" altLang="en-US" smtClean="0"/>
              <a:t>What</a:t>
            </a:r>
            <a:r>
              <a:rPr lang="en-US" altLang="en-US" sz="4000" smtClean="0"/>
              <a:t> NOT to do: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2800" b="1" dirty="0" smtClean="0"/>
              <a:t>Don't</a:t>
            </a:r>
            <a:r>
              <a:rPr lang="en-US" sz="2800" dirty="0" smtClean="0"/>
              <a:t> include:</a:t>
            </a:r>
          </a:p>
          <a:p>
            <a:pPr lvl="1" indent="-274320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2400" dirty="0" smtClean="0"/>
              <a:t>Birthday</a:t>
            </a:r>
          </a:p>
          <a:p>
            <a:pPr lvl="1" indent="-274320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2400" dirty="0" smtClean="0"/>
              <a:t>SS#</a:t>
            </a:r>
          </a:p>
          <a:p>
            <a:pPr lvl="1" indent="-274320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2400" dirty="0" smtClean="0"/>
              <a:t>Ethnic identity</a:t>
            </a:r>
          </a:p>
          <a:p>
            <a:pPr lvl="1" indent="-274320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2400" dirty="0" smtClean="0"/>
              <a:t>Political affiliation</a:t>
            </a:r>
          </a:p>
          <a:p>
            <a:pPr lvl="1" indent="-274320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2400" dirty="0" smtClean="0"/>
              <a:t>Religious preference</a:t>
            </a:r>
          </a:p>
          <a:p>
            <a:pPr lvl="1" indent="-274320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2400" dirty="0" smtClean="0"/>
              <a:t>Hobbies </a:t>
            </a:r>
          </a:p>
          <a:p>
            <a:pPr lvl="1" indent="-274320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2400" dirty="0" smtClean="0"/>
              <a:t>Marital status</a:t>
            </a:r>
          </a:p>
          <a:p>
            <a:pPr lvl="1" indent="-274320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2400" dirty="0" smtClean="0"/>
              <a:t>Sexual orientation</a:t>
            </a:r>
          </a:p>
          <a:p>
            <a:pPr lvl="1" indent="-274320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2400" dirty="0" smtClean="0"/>
              <a:t>Place of birth</a:t>
            </a:r>
          </a:p>
          <a:p>
            <a:pPr lvl="1" indent="-274320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2400" dirty="0" smtClean="0"/>
              <a:t>Photographs</a:t>
            </a:r>
          </a:p>
          <a:p>
            <a:pPr lvl="1" indent="-274320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2400" dirty="0" smtClean="0"/>
              <a:t>Physical: Height; Weight; and Health.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984250"/>
          </a:xfrm>
        </p:spPr>
        <p:txBody>
          <a:bodyPr/>
          <a:lstStyle/>
          <a:p>
            <a:pPr eaLnBrk="1" hangingPunct="1"/>
            <a:r>
              <a:rPr lang="en-US" altLang="en-US" smtClean="0"/>
              <a:t>Useful websites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1143000" y="1752600"/>
            <a:ext cx="7467600" cy="4759325"/>
          </a:xfrm>
        </p:spPr>
        <p:txBody>
          <a:bodyPr/>
          <a:lstStyle/>
          <a:p>
            <a:pPr eaLnBrk="1" hangingPunct="1"/>
            <a:r>
              <a:rPr lang="en-US" altLang="en-US" u="sng" smtClean="0"/>
              <a:t>The Chronicle of Higher Education</a:t>
            </a:r>
            <a:r>
              <a:rPr lang="en-US" altLang="en-US" smtClean="0"/>
              <a:t>:</a:t>
            </a:r>
          </a:p>
          <a:p>
            <a:pPr marL="547688" lvl="1" eaLnBrk="1" hangingPunct="1"/>
            <a:r>
              <a:rPr lang="en-US" altLang="en-US" smtClean="0">
                <a:hlinkClick r:id="rId3"/>
              </a:rPr>
              <a:t>The Basics of Science CVs</a:t>
            </a:r>
            <a:endParaRPr lang="en-US" altLang="en-US" smtClean="0"/>
          </a:p>
          <a:p>
            <a:pPr marL="547688" lvl="1" eaLnBrk="1" hangingPunct="1"/>
            <a:r>
              <a:rPr lang="en-US" altLang="en-US" smtClean="0">
                <a:hlinkClick r:id="rId4"/>
              </a:rPr>
              <a:t>From CV to Résumé</a:t>
            </a:r>
            <a:endParaRPr lang="en-US" altLang="en-US" smtClean="0"/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>
                <a:hlinkClick r:id="rId5"/>
              </a:rPr>
              <a:t>UC Berkeley – CV – Parts I &amp; II</a:t>
            </a:r>
            <a:endParaRPr lang="en-US" altLang="en-US" smtClean="0"/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>
                <a:hlinkClick r:id="rId6"/>
              </a:rPr>
              <a:t>Pepperdine University – Writing the Academic CV</a:t>
            </a:r>
            <a:endParaRPr lang="en-US" altLang="en-US" smtClean="0"/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>
                <a:hlinkClick r:id="rId7"/>
              </a:rPr>
              <a:t>Purdue University – Online Writing Lab</a:t>
            </a:r>
            <a:endParaRPr lang="en-US" altLang="en-US" smtClean="0"/>
          </a:p>
        </p:txBody>
      </p:sp>
      <p:pic>
        <p:nvPicPr>
          <p:cNvPr id="26628" name="Picture 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1676400"/>
            <a:ext cx="2005013" cy="269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7" name="Picture 5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9113" y="1828800"/>
            <a:ext cx="442912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630" name="Picture 6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9263" y="3251200"/>
            <a:ext cx="409575" cy="55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679" name="Picture 7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3429000"/>
            <a:ext cx="533400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3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3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3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3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2" presetClass="emph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Rot by="120000">
                                      <p:cBhvr>
                                        <p:cTn id="12" dur="1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3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3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3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3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32" presetClass="emph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animRot by="120000">
                                      <p:cBhvr>
                                        <p:cTn id="18" dur="1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3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" dur="3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3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" dur="3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32" presetClass="emph" presetSubtype="0" fill="hold" nodeType="withEffect">
                                  <p:stCondLst>
                                    <p:cond delay="4500"/>
                                  </p:stCondLst>
                                  <p:childTnLst>
                                    <p:animRot by="120000">
                                      <p:cBhvr>
                                        <p:cTn id="24" dur="1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3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6" dur="3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" dur="3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8" dur="3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250" tmFilter="0, 0; .2, .5; .8, .5; 1, 0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125" autoRev="1" fill="hold"/>
                                        <p:tgtEl>
                                          <p:spTgt spid="2867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2" presetID="26" presetClass="emph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250" tmFilter="0, 0; .2, .5; .8, .5; 1, 0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4" dur="125" autoRev="1" fill="hold"/>
                                        <p:tgtEl>
                                          <p:spTgt spid="2867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5" presetID="26" presetClass="emph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250" tmFilter="0, 0; .2, .5; .8, .5; 1, 0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125" autoRev="1" fill="hold"/>
                                        <p:tgtEl>
                                          <p:spTgt spid="2867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8" presetID="26" presetClass="emph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250" tmFilter="0, 0; .2, .5; .8, .5; 1, 0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0" dur="125" autoRev="1" fill="hold"/>
                                        <p:tgtEl>
                                          <p:spTgt spid="2867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1" presetID="26" presetClass="emph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250" tmFilter="0, 0; .2, .5; .8, .5; 1, 0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3" dur="125" autoRev="1" fill="hold"/>
                                        <p:tgtEl>
                                          <p:spTgt spid="2867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4" presetID="26" presetClass="emph" presetSubtype="0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250" tmFilter="0, 0; .2, .5; .8, .5; 1, 0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6" dur="125" autoRev="1" fill="hold"/>
                                        <p:tgtEl>
                                          <p:spTgt spid="2867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7" presetID="26" presetClass="emph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250" tmFilter="0, 0; .2, .5; .8, .5; 1, 0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9" dur="125" autoRev="1" fill="hold"/>
                                        <p:tgtEl>
                                          <p:spTgt spid="2867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0" presetID="26" presetClass="emph" presetSubtype="0" fill="hold" nodeType="withEffect">
                                  <p:stCondLst>
                                    <p:cond delay="17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250" tmFilter="0, 0; .2, .5; .8, .5; 1, 0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" dur="125" autoRev="1" fill="hold"/>
                                        <p:tgtEl>
                                          <p:spTgt spid="2867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mph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250" tmFilter="0, 0; .2, .5; .8, .5; 1, 0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5" dur="125" autoRev="1" fill="hold"/>
                                        <p:tgtEl>
                                          <p:spTgt spid="2867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6" presetID="26" presetClass="emph" presetSubtype="0" fill="hold" nodeType="withEffect">
                                  <p:stCondLst>
                                    <p:cond delay="2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250" tmFilter="0, 0; .2, .5; .8, .5; 1, 0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8" dur="125" autoRev="1" fill="hold"/>
                                        <p:tgtEl>
                                          <p:spTgt spid="2867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9" presetID="26" presetClass="emph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250" tmFilter="0, 0; .2, .5; .8, .5; 1, 0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1" dur="125" autoRev="1" fill="hold"/>
                                        <p:tgtEl>
                                          <p:spTgt spid="2867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2" presetID="26" presetClass="emph" presetSubtype="0" fill="hold" nodeType="withEffect">
                                  <p:stCondLst>
                                    <p:cond delay="27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250" tmFilter="0, 0; .2, .5; .8, .5; 1, 0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4" dur="125" autoRev="1" fill="hold"/>
                                        <p:tgtEl>
                                          <p:spTgt spid="2867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5" presetID="26" presetClass="emph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250" tmFilter="0, 0; .2, .5; .8, .5; 1, 0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7" dur="125" autoRev="1" fill="hold"/>
                                        <p:tgtEl>
                                          <p:spTgt spid="2867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8" presetID="26" presetClass="emph" presetSubtype="0" fill="hold" nodeType="withEffect">
                                  <p:stCondLst>
                                    <p:cond delay="3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250" tmFilter="0, 0; .2, .5; .8, .5; 1, 0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0" dur="125" autoRev="1" fill="hold"/>
                                        <p:tgtEl>
                                          <p:spTgt spid="2867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1" presetID="26" presetClass="emph" presetSubtype="0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250" tmFilter="0, 0; .2, .5; .8, .5; 1, 0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3" dur="125" autoRev="1" fill="hold"/>
                                        <p:tgtEl>
                                          <p:spTgt spid="2867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4" presetID="26" presetClass="emph" presetSubtype="0" fill="hold" nodeType="withEffect">
                                  <p:stCondLst>
                                    <p:cond delay="37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250" tmFilter="0, 0; .2, .5; .8, .5; 1, 0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6" dur="125" autoRev="1" fill="hold"/>
                                        <p:tgtEl>
                                          <p:spTgt spid="2867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7" presetID="26" presetClass="emph" presetSubtype="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250" tmFilter="0, 0; .2, .5; .8, .5; 1, 0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9" dur="125" autoRev="1" fill="hold"/>
                                        <p:tgtEl>
                                          <p:spTgt spid="2867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0" presetID="26" presetClass="emph" presetSubtype="0" fill="hold" nodeType="withEffect">
                                  <p:stCondLst>
                                    <p:cond delay="4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250" tmFilter="0, 0; .2, .5; .8, .5; 1, 0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2" dur="125" autoRev="1" fill="hold"/>
                                        <p:tgtEl>
                                          <p:spTgt spid="2867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3" presetID="26" presetClass="emph" presetSubtype="0" fill="hold" nodeType="withEffect">
                                  <p:stCondLst>
                                    <p:cond delay="4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250" tmFilter="0, 0; .2, .5; .8, .5; 1, 0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5" dur="125" autoRev="1" fill="hold"/>
                                        <p:tgtEl>
                                          <p:spTgt spid="2867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6" presetID="26" presetClass="emph" presetSubtype="0" fill="hold" nodeType="withEffect">
                                  <p:stCondLst>
                                    <p:cond delay="47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250" tmFilter="0, 0; .2, .5; .8, .5; 1, 0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8" dur="125" autoRev="1" fill="hold"/>
                                        <p:tgtEl>
                                          <p:spTgt spid="2867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9" presetID="26" presetClass="emph" presetSubtype="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250" tmFilter="0, 0; .2, .5; .8, .5; 1, 0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1" dur="125" autoRev="1" fill="hold"/>
                                        <p:tgtEl>
                                          <p:spTgt spid="2867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92" presetID="26" presetClass="emph" presetSubtype="0" fill="hold" nodeType="withEffect">
                                  <p:stCondLst>
                                    <p:cond delay="5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250" tmFilter="0, 0; .2, .5; .8, .5; 1, 0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4" dur="125" autoRev="1" fill="hold"/>
                                        <p:tgtEl>
                                          <p:spTgt spid="2867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95" presetID="26" presetClass="emph" presetSubtype="0" fill="hold" nodeType="withEffect">
                                  <p:stCondLst>
                                    <p:cond delay="5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250" tmFilter="0, 0; .2, .5; .8, .5; 1, 0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7" dur="125" autoRev="1" fill="hold"/>
                                        <p:tgtEl>
                                          <p:spTgt spid="2867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984250"/>
          </a:xfrm>
        </p:spPr>
        <p:txBody>
          <a:bodyPr/>
          <a:lstStyle/>
          <a:p>
            <a:pPr eaLnBrk="1" hangingPunct="1"/>
            <a:r>
              <a:rPr lang="en-US" altLang="en-US" smtClean="0"/>
              <a:t>What is a CV?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1143000" y="1676400"/>
            <a:ext cx="6859588" cy="4267200"/>
          </a:xfrm>
        </p:spPr>
        <p:txBody>
          <a:bodyPr rtlCol="0">
            <a:noAutofit/>
          </a:bodyPr>
          <a:lstStyle/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en-US" dirty="0" smtClean="0"/>
              <a:t>“the course of my life”</a:t>
            </a:r>
          </a:p>
          <a:p>
            <a:pPr marL="0" indent="0" eaLnBrk="1" fontAlgn="auto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en-US" dirty="0" smtClean="0"/>
              <a:t>A presentation of your:</a:t>
            </a:r>
          </a:p>
          <a:p>
            <a:pPr lvl="1" indent="-274320" eaLnBrk="1" fontAlgn="auto" hangingPunct="1">
              <a:spcAft>
                <a:spcPts val="0"/>
              </a:spcAft>
              <a:defRPr/>
            </a:pPr>
            <a:r>
              <a:rPr lang="en-US" dirty="0" smtClean="0"/>
              <a:t>Education</a:t>
            </a:r>
          </a:p>
          <a:p>
            <a:pPr lvl="1" indent="-274320" eaLnBrk="1" fontAlgn="auto" hangingPunct="1">
              <a:spcAft>
                <a:spcPts val="0"/>
              </a:spcAft>
              <a:defRPr/>
            </a:pPr>
            <a:r>
              <a:rPr lang="en-US" dirty="0" smtClean="0"/>
              <a:t>Experience</a:t>
            </a:r>
          </a:p>
          <a:p>
            <a:pPr lvl="1" indent="-274320" eaLnBrk="1" fontAlgn="auto" hangingPunct="1">
              <a:spcAft>
                <a:spcPts val="0"/>
              </a:spcAft>
              <a:defRPr/>
            </a:pPr>
            <a:r>
              <a:rPr lang="en-US" dirty="0" smtClean="0"/>
              <a:t>Accomplishments</a:t>
            </a:r>
          </a:p>
          <a:p>
            <a:pPr lvl="1" indent="-274320" eaLnBrk="1" fontAlgn="auto" hangingPunct="1">
              <a:spcAft>
                <a:spcPts val="0"/>
              </a:spcAft>
              <a:defRPr/>
            </a:pPr>
            <a:r>
              <a:rPr lang="en-US" dirty="0" smtClean="0"/>
              <a:t>Scholarly Pedigree</a:t>
            </a:r>
          </a:p>
          <a:p>
            <a:pPr marL="457200" lvl="1" indent="0" eaLnBrk="1" fontAlgn="auto" hangingPunct="1">
              <a:spcAft>
                <a:spcPts val="0"/>
              </a:spcAft>
              <a:buFontTx/>
              <a:buNone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en-US" dirty="0" smtClean="0"/>
              <a:t>Its appearance also tells about your:</a:t>
            </a:r>
          </a:p>
          <a:p>
            <a:pPr lvl="1" indent="-274320" eaLnBrk="1" fontAlgn="auto" hangingPunct="1">
              <a:spcAft>
                <a:spcPts val="0"/>
              </a:spcAft>
              <a:defRPr/>
            </a:pPr>
            <a:r>
              <a:rPr lang="en-US" dirty="0" smtClean="0"/>
              <a:t>Attention to detail</a:t>
            </a:r>
          </a:p>
          <a:p>
            <a:pPr lvl="1" indent="-274320" eaLnBrk="1" fontAlgn="auto" hangingPunct="1">
              <a:spcAft>
                <a:spcPts val="0"/>
              </a:spcAft>
              <a:defRPr/>
            </a:pPr>
            <a:r>
              <a:rPr lang="en-US" dirty="0" smtClean="0"/>
              <a:t>Thoroughness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060450"/>
          </a:xfrm>
        </p:spPr>
        <p:txBody>
          <a:bodyPr/>
          <a:lstStyle/>
          <a:p>
            <a:pPr eaLnBrk="1" hangingPunct="1"/>
            <a:r>
              <a:rPr lang="en-US" altLang="en-US" smtClean="0"/>
              <a:t>Why do I need a CV?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752600"/>
            <a:ext cx="7696200" cy="4495800"/>
          </a:xfrm>
        </p:spPr>
        <p:txBody>
          <a:bodyPr rtlCol="0">
            <a:normAutofit fontScale="850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en-US" sz="2600" dirty="0" smtClean="0"/>
              <a:t>New job positions</a:t>
            </a:r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en-US" sz="2600" dirty="0" smtClean="0"/>
              <a:t>Awards, fellowships</a:t>
            </a:r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en-US" sz="2600" dirty="0" smtClean="0"/>
              <a:t>Grant proposals</a:t>
            </a:r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en-US" sz="2600" dirty="0" smtClean="0"/>
              <a:t>Publishing, introductions for presentations</a:t>
            </a:r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en-US" sz="2600" dirty="0" smtClean="0"/>
              <a:t>Consulting</a:t>
            </a:r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en-US" sz="2600" dirty="0" smtClean="0"/>
              <a:t>Tenure or advancement in University</a:t>
            </a:r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endParaRPr lang="en-US" sz="2600" dirty="0" smtClean="0"/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en-US" sz="2600" dirty="0" smtClean="0"/>
              <a:t>Usually accompanied by</a:t>
            </a:r>
          </a:p>
          <a:p>
            <a:pPr lvl="1" indent="-274320" eaLnBrk="1" fontAlgn="auto" hangingPunct="1">
              <a:spcAft>
                <a:spcPts val="0"/>
              </a:spcAft>
              <a:defRPr/>
            </a:pPr>
            <a:r>
              <a:rPr lang="en-US" sz="2200" dirty="0" smtClean="0"/>
              <a:t>Statement of Purpose</a:t>
            </a:r>
          </a:p>
          <a:p>
            <a:pPr marL="457200" lvl="1" indent="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22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</a:t>
            </a:r>
          </a:p>
          <a:p>
            <a:pPr lvl="1" indent="-274320" eaLnBrk="1" fontAlgn="auto" hangingPunct="1">
              <a:spcAft>
                <a:spcPts val="0"/>
              </a:spcAft>
              <a:defRPr/>
            </a:pPr>
            <a:r>
              <a:rPr lang="en-US" sz="2200" dirty="0" smtClean="0"/>
              <a:t>Cover and small research proposal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984250"/>
          </a:xfrm>
        </p:spPr>
        <p:txBody>
          <a:bodyPr/>
          <a:lstStyle/>
          <a:p>
            <a:pPr eaLnBrk="1" hangingPunct="1"/>
            <a:r>
              <a:rPr lang="en-US" altLang="en-US" smtClean="0"/>
              <a:t>CV v. Résumé</a:t>
            </a:r>
          </a:p>
        </p:txBody>
      </p:sp>
      <p:sp>
        <p:nvSpPr>
          <p:cNvPr id="15363" name="Rectangle 4"/>
          <p:cNvSpPr>
            <a:spLocks noGrp="1" noChangeArrowheads="1"/>
          </p:cNvSpPr>
          <p:nvPr>
            <p:ph sz="half" idx="1"/>
          </p:nvPr>
        </p:nvSpPr>
        <p:spPr>
          <a:xfrm>
            <a:off x="914400" y="1676400"/>
            <a:ext cx="4267200" cy="4525963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defRPr/>
            </a:pPr>
            <a:r>
              <a:rPr lang="en-US" sz="2800" dirty="0" smtClean="0"/>
              <a:t>CV</a:t>
            </a:r>
          </a:p>
          <a:p>
            <a:pPr lvl="1" eaLnBrk="1" hangingPunct="1">
              <a:defRPr/>
            </a:pPr>
            <a:r>
              <a:rPr lang="en-US" sz="2400" dirty="0" smtClean="0"/>
              <a:t>Overall summary:</a:t>
            </a:r>
          </a:p>
          <a:p>
            <a:pPr lvl="2" indent="-273050" eaLnBrk="1" hangingPunct="1">
              <a:defRPr/>
            </a:pPr>
            <a:r>
              <a:rPr lang="en-US" sz="2000" dirty="0" smtClean="0"/>
              <a:t>Education</a:t>
            </a:r>
          </a:p>
          <a:p>
            <a:pPr lvl="2" indent="-273050" eaLnBrk="1" hangingPunct="1">
              <a:defRPr/>
            </a:pPr>
            <a:r>
              <a:rPr lang="en-US" sz="2000" dirty="0" smtClean="0"/>
              <a:t>Experience</a:t>
            </a:r>
          </a:p>
          <a:p>
            <a:pPr lvl="2" indent="-273050" eaLnBrk="1" hangingPunct="1">
              <a:defRPr/>
            </a:pPr>
            <a:r>
              <a:rPr lang="en-US" sz="2000" dirty="0" smtClean="0"/>
              <a:t>Pubs, Presentations </a:t>
            </a:r>
          </a:p>
          <a:p>
            <a:pPr lvl="2" indent="-273050" eaLnBrk="1" hangingPunct="1">
              <a:defRPr/>
            </a:pPr>
            <a:r>
              <a:rPr lang="en-US" sz="2000" dirty="0" smtClean="0"/>
              <a:t>Teaching, Grants</a:t>
            </a:r>
          </a:p>
          <a:p>
            <a:pPr lvl="1" eaLnBrk="1" hangingPunct="1">
              <a:defRPr/>
            </a:pPr>
            <a:r>
              <a:rPr lang="en-US" sz="2400" dirty="0" smtClean="0"/>
              <a:t>Used for applying for:</a:t>
            </a:r>
          </a:p>
          <a:p>
            <a:pPr lvl="2" indent="-273050" eaLnBrk="1" hangingPunct="1">
              <a:defRPr/>
            </a:pPr>
            <a:r>
              <a:rPr lang="en-US" sz="2000" dirty="0" smtClean="0"/>
              <a:t>Grants</a:t>
            </a:r>
          </a:p>
          <a:p>
            <a:pPr lvl="2" indent="-273050" eaLnBrk="1" hangingPunct="1">
              <a:defRPr/>
            </a:pPr>
            <a:r>
              <a:rPr lang="en-US" sz="2000" dirty="0" smtClean="0"/>
              <a:t>Fellowships</a:t>
            </a:r>
          </a:p>
          <a:p>
            <a:pPr lvl="2" indent="-273050" eaLnBrk="1" hangingPunct="1">
              <a:defRPr/>
            </a:pPr>
            <a:r>
              <a:rPr lang="en-US" sz="2000" dirty="0" smtClean="0"/>
              <a:t>Academic Teaching</a:t>
            </a:r>
          </a:p>
          <a:p>
            <a:pPr lvl="2" indent="-273050" eaLnBrk="1" hangingPunct="1">
              <a:defRPr/>
            </a:pPr>
            <a:r>
              <a:rPr lang="en-US" sz="2000" dirty="0" smtClean="0"/>
              <a:t>Academic Administration</a:t>
            </a:r>
          </a:p>
          <a:p>
            <a:pPr lvl="1" eaLnBrk="1" hangingPunct="1">
              <a:defRPr/>
            </a:pPr>
            <a:r>
              <a:rPr lang="en-US" sz="2400" dirty="0" smtClean="0"/>
              <a:t>Dozens of pages, eventually</a:t>
            </a:r>
          </a:p>
          <a:p>
            <a:pPr lvl="1" eaLnBrk="1" hangingPunct="1">
              <a:defRPr/>
            </a:pPr>
            <a:endParaRPr lang="en-US" sz="2400" dirty="0" smtClean="0"/>
          </a:p>
        </p:txBody>
      </p:sp>
      <p:sp>
        <p:nvSpPr>
          <p:cNvPr id="15364" name="Rectangle 5"/>
          <p:cNvSpPr>
            <a:spLocks noGrp="1" noChangeArrowheads="1"/>
          </p:cNvSpPr>
          <p:nvPr>
            <p:ph sz="half" idx="2"/>
          </p:nvPr>
        </p:nvSpPr>
        <p:spPr>
          <a:xfrm>
            <a:off x="4897438" y="1676400"/>
            <a:ext cx="4017962" cy="4525963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defRPr/>
            </a:pPr>
            <a:r>
              <a:rPr lang="en-US" sz="2800" smtClean="0"/>
              <a:t>Résumé</a:t>
            </a:r>
          </a:p>
          <a:p>
            <a:pPr lvl="1" eaLnBrk="1" hangingPunct="1">
              <a:defRPr/>
            </a:pPr>
            <a:r>
              <a:rPr lang="en-US" sz="2400" smtClean="0"/>
              <a:t>Snapshot</a:t>
            </a:r>
          </a:p>
          <a:p>
            <a:pPr lvl="1" eaLnBrk="1" hangingPunct="1">
              <a:defRPr/>
            </a:pPr>
            <a:r>
              <a:rPr lang="en-US" sz="2400" smtClean="0"/>
              <a:t>Tailored information</a:t>
            </a:r>
          </a:p>
          <a:p>
            <a:pPr lvl="2" eaLnBrk="1" hangingPunct="1">
              <a:defRPr/>
            </a:pPr>
            <a:r>
              <a:rPr lang="en-US" sz="2000" smtClean="0"/>
              <a:t>Education</a:t>
            </a:r>
          </a:p>
          <a:p>
            <a:pPr lvl="2" eaLnBrk="1" hangingPunct="1">
              <a:defRPr/>
            </a:pPr>
            <a:r>
              <a:rPr lang="en-US" sz="2000" smtClean="0"/>
              <a:t>Relevant skills set</a:t>
            </a:r>
          </a:p>
          <a:p>
            <a:pPr lvl="1" eaLnBrk="1" hangingPunct="1">
              <a:defRPr/>
            </a:pPr>
            <a:r>
              <a:rPr lang="en-US" sz="2400" smtClean="0"/>
              <a:t>Information generally incomplete</a:t>
            </a:r>
          </a:p>
          <a:p>
            <a:pPr lvl="1" eaLnBrk="1" hangingPunct="1">
              <a:defRPr/>
            </a:pPr>
            <a:r>
              <a:rPr lang="en-US" sz="2400" smtClean="0"/>
              <a:t>Used when applying for</a:t>
            </a:r>
          </a:p>
          <a:p>
            <a:pPr lvl="2" eaLnBrk="1" hangingPunct="1">
              <a:defRPr/>
            </a:pPr>
            <a:r>
              <a:rPr lang="en-US" sz="2000" smtClean="0"/>
              <a:t>Specific job</a:t>
            </a:r>
          </a:p>
          <a:p>
            <a:pPr lvl="2" eaLnBrk="1" hangingPunct="1">
              <a:defRPr/>
            </a:pPr>
            <a:r>
              <a:rPr lang="en-US" sz="2000" smtClean="0"/>
              <a:t>Public or private sector</a:t>
            </a:r>
          </a:p>
          <a:p>
            <a:pPr lvl="1" eaLnBrk="1" hangingPunct="1">
              <a:defRPr/>
            </a:pPr>
            <a:r>
              <a:rPr lang="en-US" sz="2400" smtClean="0"/>
              <a:t>1 to 2 pages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pPr eaLnBrk="1" hangingPunct="1"/>
            <a:r>
              <a:rPr lang="en-US" altLang="en-US" smtClean="0"/>
              <a:t>Key Elements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1219200" y="1676400"/>
            <a:ext cx="7696200" cy="5334000"/>
          </a:xfrm>
        </p:spPr>
        <p:txBody>
          <a:bodyPr rtlCol="0">
            <a:normAutofit fontScale="925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en-US" sz="2600" dirty="0" smtClean="0"/>
              <a:t>Name, address, telephone number, &amp; e-mail</a:t>
            </a:r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endParaRPr lang="en-US" sz="2600" dirty="0" smtClean="0"/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en-US" sz="2600" dirty="0" smtClean="0"/>
              <a:t>Education</a:t>
            </a:r>
          </a:p>
          <a:p>
            <a:pPr lvl="1" indent="-274320" eaLnBrk="1" fontAlgn="auto" hangingPunct="1">
              <a:spcAft>
                <a:spcPts val="0"/>
              </a:spcAft>
              <a:defRPr/>
            </a:pPr>
            <a:r>
              <a:rPr lang="en-US" sz="2200" dirty="0" smtClean="0"/>
              <a:t>Recent or expected degree at top</a:t>
            </a:r>
          </a:p>
          <a:p>
            <a:pPr lvl="1" indent="-274320" eaLnBrk="1" fontAlgn="auto" hangingPunct="1">
              <a:spcAft>
                <a:spcPts val="0"/>
              </a:spcAft>
              <a:defRPr/>
            </a:pPr>
            <a:r>
              <a:rPr lang="en-US" sz="2200" dirty="0" smtClean="0"/>
              <a:t>List degrees, majors, institutions, and dates of completion (or expected date) in reverse chronological order. </a:t>
            </a:r>
          </a:p>
          <a:p>
            <a:pPr lvl="1" indent="-274320" eaLnBrk="1" fontAlgn="auto" hangingPunct="1">
              <a:spcAft>
                <a:spcPts val="0"/>
              </a:spcAft>
              <a:defRPr/>
            </a:pPr>
            <a:r>
              <a:rPr lang="en-US" sz="2200" dirty="0" smtClean="0"/>
              <a:t>Positions Held</a:t>
            </a:r>
          </a:p>
          <a:p>
            <a:pPr lvl="1" indent="-274320" eaLnBrk="1" fontAlgn="auto" hangingPunct="1">
              <a:spcAft>
                <a:spcPts val="0"/>
              </a:spcAft>
              <a:defRPr/>
            </a:pPr>
            <a:r>
              <a:rPr lang="en-US" sz="2200" dirty="0" smtClean="0"/>
              <a:t>Location, Position, dates</a:t>
            </a:r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endParaRPr lang="en-US" sz="2600" dirty="0" smtClean="0"/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en-US" sz="2600" dirty="0" smtClean="0"/>
              <a:t>Dissertations or theses, including the date it was (will be) finished.</a:t>
            </a:r>
          </a:p>
          <a:p>
            <a:pPr lvl="1" indent="-274320" eaLnBrk="1" fontAlgn="auto" hangingPunct="1">
              <a:spcAft>
                <a:spcPts val="0"/>
              </a:spcAft>
              <a:defRPr/>
            </a:pPr>
            <a:r>
              <a:rPr lang="en-US" sz="2200" dirty="0" smtClean="0"/>
              <a:t>Provide titles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pPr eaLnBrk="1" hangingPunct="1"/>
            <a:r>
              <a:rPr lang="en-US" altLang="en-US" smtClean="0"/>
              <a:t>Key Elements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1295400" y="1660525"/>
            <a:ext cx="7620000" cy="5181600"/>
          </a:xfrm>
        </p:spPr>
        <p:txBody>
          <a:bodyPr rtlCol="0">
            <a:normAutofit fontScale="92500" lnSpcReduction="10000"/>
          </a:bodyPr>
          <a:lstStyle/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2600" dirty="0" smtClean="0"/>
              <a:t>Progress (if you are a Ph.D. student)</a:t>
            </a:r>
          </a:p>
          <a:p>
            <a:pPr lvl="1" indent="-274320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2200" dirty="0" smtClean="0"/>
              <a:t>Completed coursework, June 2000</a:t>
            </a:r>
          </a:p>
          <a:p>
            <a:pPr lvl="1" indent="-274320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2200" dirty="0" smtClean="0"/>
              <a:t>Passed qualifying exam, March 2000 </a:t>
            </a:r>
          </a:p>
          <a:p>
            <a:pPr marL="342900" lvl="1" indent="-34290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hlink"/>
              </a:buClr>
              <a:buFontTx/>
              <a:buBlip>
                <a:blip r:embed="rId3"/>
              </a:buBlip>
              <a:defRPr/>
            </a:pPr>
            <a:endParaRPr lang="en-US" sz="2600" dirty="0" smtClean="0"/>
          </a:p>
          <a:p>
            <a:pPr marL="457200" lvl="1" indent="-45720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en-US" sz="2600" dirty="0" smtClean="0"/>
              <a:t>Research Interests</a:t>
            </a:r>
          </a:p>
          <a:p>
            <a:pPr marL="0" lvl="1" indent="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hlink"/>
              </a:buClr>
              <a:buFontTx/>
              <a:buNone/>
              <a:defRPr/>
            </a:pPr>
            <a:endParaRPr lang="en-US" sz="2600" dirty="0" smtClean="0"/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2600" dirty="0" smtClean="0"/>
              <a:t>Research Experience:</a:t>
            </a:r>
          </a:p>
          <a:p>
            <a:pPr lvl="1" indent="-274320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2200" dirty="0" smtClean="0"/>
              <a:t>Brief description, conclusions, advisors, committees</a:t>
            </a:r>
          </a:p>
          <a:p>
            <a:pPr lvl="1" indent="-274320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2200" dirty="0" smtClean="0"/>
              <a:t>Postdoctoral</a:t>
            </a:r>
          </a:p>
          <a:p>
            <a:pPr lvl="1" indent="-274320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2200" dirty="0" smtClean="0"/>
              <a:t>Graduate</a:t>
            </a:r>
          </a:p>
          <a:p>
            <a:pPr lvl="1" indent="-274320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2200" dirty="0" smtClean="0"/>
              <a:t>Undergraduate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endParaRPr lang="en-US" sz="2600" dirty="0" smtClean="0"/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2600" dirty="0" smtClean="0"/>
              <a:t>Honors and Awards </a:t>
            </a:r>
            <a:r>
              <a:rPr lang="en-US" sz="2200" dirty="0" smtClean="0"/>
              <a:t>(e.g., National Science Foundation Fellowship, IBM Dissertation Fellowship</a:t>
            </a:r>
            <a:r>
              <a:rPr lang="en-US" sz="2200" dirty="0"/>
              <a:t>)</a:t>
            </a:r>
            <a:endParaRPr lang="en-US" sz="2200" dirty="0" smtClean="0"/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endParaRPr lang="en-US" sz="2800" dirty="0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762000"/>
          </a:xfrm>
        </p:spPr>
        <p:txBody>
          <a:bodyPr/>
          <a:lstStyle/>
          <a:p>
            <a:pPr eaLnBrk="1" hangingPunct="1"/>
            <a:r>
              <a:rPr lang="en-US" altLang="en-US" smtClean="0"/>
              <a:t>Key Elements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1219200" y="1676400"/>
            <a:ext cx="7467600" cy="5410200"/>
          </a:xfrm>
        </p:spPr>
        <p:txBody>
          <a:bodyPr rtlCol="0">
            <a:normAutofit fontScale="925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en-US" sz="2800" dirty="0" smtClean="0"/>
              <a:t>Experience:</a:t>
            </a:r>
          </a:p>
          <a:p>
            <a:pPr lvl="1" indent="-274320" eaLnBrk="1" fontAlgn="auto" hangingPunct="1">
              <a:spcAft>
                <a:spcPts val="0"/>
              </a:spcAft>
              <a:defRPr/>
            </a:pPr>
            <a:r>
              <a:rPr lang="en-US" sz="2400" dirty="0" smtClean="0"/>
              <a:t>Include your job title	</a:t>
            </a:r>
          </a:p>
          <a:p>
            <a:pPr lvl="1" indent="-274320" eaLnBrk="1" fontAlgn="auto" hangingPunct="1">
              <a:spcAft>
                <a:spcPts val="0"/>
              </a:spcAft>
              <a:defRPr/>
            </a:pPr>
            <a:r>
              <a:rPr lang="en-US" sz="2400" dirty="0" smtClean="0"/>
              <a:t>Name of the employer or institution</a:t>
            </a:r>
          </a:p>
          <a:p>
            <a:pPr lvl="1" indent="-274320" eaLnBrk="1" fontAlgn="auto" hangingPunct="1">
              <a:spcAft>
                <a:spcPts val="0"/>
              </a:spcAft>
              <a:defRPr/>
            </a:pPr>
            <a:r>
              <a:rPr lang="en-US" sz="2400" dirty="0" smtClean="0"/>
              <a:t>Dates</a:t>
            </a:r>
          </a:p>
          <a:p>
            <a:pPr lvl="1" indent="-274320" eaLnBrk="1" fontAlgn="auto" hangingPunct="1">
              <a:spcAft>
                <a:spcPts val="0"/>
              </a:spcAft>
              <a:defRPr/>
            </a:pPr>
            <a:r>
              <a:rPr lang="en-US" sz="2400" dirty="0" smtClean="0"/>
              <a:t>Your responsibilities</a:t>
            </a:r>
          </a:p>
          <a:p>
            <a:pPr lvl="1" indent="-274320" eaLnBrk="1" fontAlgn="auto" hangingPunct="1">
              <a:spcAft>
                <a:spcPts val="0"/>
              </a:spcAft>
              <a:defRPr/>
            </a:pPr>
            <a:r>
              <a:rPr lang="en-US" sz="2400" dirty="0" smtClean="0"/>
              <a:t>Your accomplishments</a:t>
            </a:r>
          </a:p>
          <a:p>
            <a:pPr marL="457200" lvl="1" indent="0" eaLnBrk="1" fontAlgn="auto" hangingPunct="1">
              <a:spcAft>
                <a:spcPts val="0"/>
              </a:spcAft>
              <a:buFontTx/>
              <a:buNone/>
              <a:defRPr/>
            </a:pPr>
            <a:endParaRPr lang="en-US" sz="2400" dirty="0" smtClean="0"/>
          </a:p>
          <a:p>
            <a:pPr marL="457200" lvl="1" indent="0" eaLnBrk="1" fontAlgn="auto" hangingPunct="1">
              <a:spcAft>
                <a:spcPts val="0"/>
              </a:spcAft>
              <a:buFontTx/>
              <a:buNone/>
              <a:defRPr/>
            </a:pPr>
            <a:endParaRPr lang="en-US" sz="2400" dirty="0" smtClean="0"/>
          </a:p>
          <a:p>
            <a:pPr lvl="1" indent="-274320" eaLnBrk="1" fontAlgn="auto" hangingPunct="1">
              <a:spcAft>
                <a:spcPts val="0"/>
              </a:spcAft>
              <a:defRPr/>
            </a:pPr>
            <a:r>
              <a:rPr lang="en-US" sz="2400" dirty="0" smtClean="0"/>
              <a:t>Use “active” verbs to highlight:</a:t>
            </a:r>
          </a:p>
          <a:p>
            <a:pPr lvl="2" indent="-274320" eaLnBrk="1" fontAlgn="auto" hangingPunct="1">
              <a:spcAft>
                <a:spcPts val="0"/>
              </a:spcAft>
              <a:defRPr/>
            </a:pPr>
            <a:r>
              <a:rPr lang="en-US" sz="2000" dirty="0" smtClean="0"/>
              <a:t>Delivered eight class lectures on composite materials</a:t>
            </a:r>
          </a:p>
          <a:p>
            <a:pPr lvl="2" indent="-274320" eaLnBrk="1" fontAlgn="auto" hangingPunct="1">
              <a:spcAft>
                <a:spcPts val="0"/>
              </a:spcAft>
              <a:defRPr/>
            </a:pPr>
            <a:r>
              <a:rPr lang="en-US" sz="2000" dirty="0" smtClean="0"/>
              <a:t>Developed five supporting problem sets and a midterm examination</a:t>
            </a:r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endParaRPr lang="en-US" sz="2800" dirty="0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908050"/>
          </a:xfrm>
        </p:spPr>
        <p:txBody>
          <a:bodyPr/>
          <a:lstStyle/>
          <a:p>
            <a:pPr eaLnBrk="1" hangingPunct="1"/>
            <a:r>
              <a:rPr lang="en-US" altLang="en-US" smtClean="0"/>
              <a:t>Key Elements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1219200" y="1676400"/>
            <a:ext cx="7467600" cy="5029200"/>
          </a:xfrm>
        </p:spPr>
        <p:txBody>
          <a:bodyPr rtlCol="0">
            <a:normAutofit fontScale="92500" lnSpcReduction="10000"/>
          </a:bodyPr>
          <a:lstStyle/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2600" dirty="0" smtClean="0"/>
              <a:t>Patents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endParaRPr lang="en-US" dirty="0" smtClean="0"/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2600" dirty="0" smtClean="0"/>
              <a:t>Publications</a:t>
            </a:r>
          </a:p>
          <a:p>
            <a:pPr lvl="1" indent="-274320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2200" dirty="0" smtClean="0"/>
              <a:t>Put these last if more than four or five entries. </a:t>
            </a:r>
          </a:p>
          <a:p>
            <a:pPr lvl="1" indent="-274320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2200" dirty="0" smtClean="0"/>
              <a:t>Classify by type</a:t>
            </a:r>
          </a:p>
          <a:p>
            <a:pPr lvl="2" indent="-274320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2000" dirty="0" smtClean="0"/>
              <a:t>Refereed Papers</a:t>
            </a:r>
          </a:p>
          <a:p>
            <a:pPr lvl="2" indent="-274320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2000" dirty="0" smtClean="0"/>
              <a:t>Abstracts</a:t>
            </a:r>
          </a:p>
          <a:p>
            <a:pPr lvl="1" indent="-274320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2200" dirty="0" smtClean="0"/>
              <a:t>List items in standard bibliographic form</a:t>
            </a:r>
          </a:p>
          <a:p>
            <a:pPr lvl="1" indent="-274320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2200" dirty="0" smtClean="0"/>
              <a:t>Beware of "in preparation”</a:t>
            </a:r>
          </a:p>
          <a:p>
            <a:pPr marL="457200" lvl="1" indent="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en-US" dirty="0" smtClean="0"/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2600" dirty="0" smtClean="0"/>
              <a:t>Current and past grants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endParaRPr lang="en-US" dirty="0" smtClean="0"/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2600" dirty="0" smtClean="0"/>
              <a:t>Poster and Oral Presentations</a:t>
            </a:r>
          </a:p>
          <a:p>
            <a:pPr lvl="1" indent="-274320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2200" dirty="0" smtClean="0"/>
              <a:t>List title, meeting/school, city, state, dates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908050"/>
          </a:xfrm>
        </p:spPr>
        <p:txBody>
          <a:bodyPr/>
          <a:lstStyle/>
          <a:p>
            <a:pPr eaLnBrk="1" hangingPunct="1"/>
            <a:r>
              <a:rPr lang="en-US" altLang="en-US" smtClean="0"/>
              <a:t>Key Elements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1143000" y="1752600"/>
            <a:ext cx="6859588" cy="4267200"/>
          </a:xfrm>
        </p:spPr>
        <p:txBody>
          <a:bodyPr rtlCol="0">
            <a:normAutofit fontScale="92500" lnSpcReduction="10000"/>
          </a:bodyPr>
          <a:lstStyle/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2600" dirty="0" smtClean="0"/>
              <a:t>Other possible categories: </a:t>
            </a:r>
          </a:p>
          <a:p>
            <a:pPr lvl="1" indent="-274320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2200" dirty="0"/>
              <a:t>Academic (department, College, University) Service</a:t>
            </a:r>
          </a:p>
          <a:p>
            <a:pPr lvl="1" indent="-274320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2200" dirty="0"/>
              <a:t>Teaching Competencies</a:t>
            </a:r>
          </a:p>
          <a:p>
            <a:pPr lvl="1" indent="-274320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2200" dirty="0"/>
              <a:t>Students Mentored</a:t>
            </a:r>
          </a:p>
          <a:p>
            <a:pPr lvl="1" indent="-274320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2200" dirty="0"/>
              <a:t>Community Service</a:t>
            </a:r>
          </a:p>
          <a:p>
            <a:pPr lvl="1" indent="-274320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2200" dirty="0"/>
              <a:t>Professional Associations</a:t>
            </a:r>
          </a:p>
          <a:p>
            <a:pPr lvl="1" indent="-274320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2200" dirty="0"/>
              <a:t>Foreign Study</a:t>
            </a:r>
          </a:p>
          <a:p>
            <a:pPr lvl="1" indent="-274320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2200" dirty="0"/>
              <a:t>Patents</a:t>
            </a:r>
          </a:p>
          <a:p>
            <a:pPr lvl="1" indent="-274320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2200" dirty="0" smtClean="0"/>
              <a:t>Licensure</a:t>
            </a:r>
          </a:p>
          <a:p>
            <a:pPr marL="457200" lvl="1" indent="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en-US" sz="2200" dirty="0"/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2600" b="1" dirty="0" smtClean="0"/>
              <a:t>TIP:</a:t>
            </a:r>
            <a:r>
              <a:rPr lang="en-US" sz="2600" dirty="0" smtClean="0"/>
              <a:t> Look at CVs of employees/faculty of where you’re applying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endParaRPr lang="en-US" dirty="0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760</TotalTime>
  <Words>557</Words>
  <Application>Microsoft Office PowerPoint</Application>
  <PresentationFormat>On-screen Show (4:3)</PresentationFormat>
  <Paragraphs>181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Verdana</vt:lpstr>
      <vt:lpstr>Arial</vt:lpstr>
      <vt:lpstr>Consolas</vt:lpstr>
      <vt:lpstr>Corbel</vt:lpstr>
      <vt:lpstr>Wingdings</vt:lpstr>
      <vt:lpstr>Ion</vt:lpstr>
      <vt:lpstr>Making an Effective  Curriculum Vitae</vt:lpstr>
      <vt:lpstr>What is a CV?</vt:lpstr>
      <vt:lpstr>Why do I need a CV?</vt:lpstr>
      <vt:lpstr>CV v. Résumé</vt:lpstr>
      <vt:lpstr>Key Elements</vt:lpstr>
      <vt:lpstr>Key Elements</vt:lpstr>
      <vt:lpstr>Key Elements</vt:lpstr>
      <vt:lpstr>Key Elements</vt:lpstr>
      <vt:lpstr>Key Elements</vt:lpstr>
      <vt:lpstr>Focusing a CV</vt:lpstr>
      <vt:lpstr>Additional Elements for Students</vt:lpstr>
      <vt:lpstr>Appearance</vt:lpstr>
      <vt:lpstr>Questions to Ask Yourself</vt:lpstr>
      <vt:lpstr>What NOT to do:</vt:lpstr>
      <vt:lpstr>Useful websites</vt:lpstr>
    </vt:vector>
  </TitlesOfParts>
  <Company>The University of Texas at San Antonio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Making a CV</dc:title>
  <dc:creator>gail.taylor</dc:creator>
  <cp:lastModifiedBy>Gail Taylor</cp:lastModifiedBy>
  <cp:revision>74</cp:revision>
  <dcterms:created xsi:type="dcterms:W3CDTF">2006-11-16T21:21:15Z</dcterms:created>
  <dcterms:modified xsi:type="dcterms:W3CDTF">2016-06-08T16:54:16Z</dcterms:modified>
</cp:coreProperties>
</file>