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7.xml" ContentType="application/vnd.openxmlformats-officedocument.presentationml.tags+xml"/>
  <Override PartName="/ppt/tags/tag8.xml" ContentType="application/vnd.openxmlformats-officedocument.presentationml.tags+xml"/>
  <Override PartName="/ppt/notesSlides/notesSlide1.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notesSlides/notesSlide2.xml" ContentType="application/vnd.openxmlformats-officedocument.presentationml.notesSlide+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84" r:id="rId4"/>
    <p:sldMasterId id="2147483671" r:id="rId5"/>
  </p:sldMasterIdLst>
  <p:notesMasterIdLst>
    <p:notesMasterId r:id="rId28"/>
  </p:notesMasterIdLst>
  <p:handoutMasterIdLst>
    <p:handoutMasterId r:id="rId29"/>
  </p:handoutMasterIdLst>
  <p:sldIdLst>
    <p:sldId id="338" r:id="rId6"/>
    <p:sldId id="264" r:id="rId7"/>
    <p:sldId id="293" r:id="rId8"/>
    <p:sldId id="289" r:id="rId9"/>
    <p:sldId id="326" r:id="rId10"/>
    <p:sldId id="327" r:id="rId11"/>
    <p:sldId id="334" r:id="rId12"/>
    <p:sldId id="296" r:id="rId13"/>
    <p:sldId id="328" r:id="rId14"/>
    <p:sldId id="329" r:id="rId15"/>
    <p:sldId id="335" r:id="rId16"/>
    <p:sldId id="297" r:id="rId17"/>
    <p:sldId id="298" r:id="rId18"/>
    <p:sldId id="330" r:id="rId19"/>
    <p:sldId id="331" r:id="rId20"/>
    <p:sldId id="336" r:id="rId21"/>
    <p:sldId id="299" r:id="rId22"/>
    <p:sldId id="332" r:id="rId23"/>
    <p:sldId id="333" r:id="rId24"/>
    <p:sldId id="337" r:id="rId25"/>
    <p:sldId id="319" r:id="rId26"/>
    <p:sldId id="294" r:id="rId27"/>
  </p:sldIdLst>
  <p:sldSz cx="9144000" cy="6858000" type="screen4x3"/>
  <p:notesSz cx="6858000" cy="9144000"/>
  <p:custDataLst>
    <p:tags r:id="rId3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x6yJAKvmftKovAaqkg/omw==" hashData="RLYelc6nrgJcW6oHeqd8HRMfqQRykad096HEg32CVocJWGSbpfA/PqOETw5tFiKw4kzjNSSewMnYJVaELmVKcQ=="/>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ilian Man" initials="LM" lastIdx="10" clrIdx="0">
    <p:extLst>
      <p:ext uri="{19B8F6BF-5375-455C-9EA6-DF929625EA0E}">
        <p15:presenceInfo xmlns:p15="http://schemas.microsoft.com/office/powerpoint/2012/main" userId="S-1-5-21-1922958001-1748050809-1695950106-1113120" providerId="AD"/>
      </p:ext>
    </p:extLst>
  </p:cmAuthor>
  <p:cmAuthor id="2" name="Raina Perez" initials="RP" lastIdx="3" clrIdx="1">
    <p:extLst>
      <p:ext uri="{19B8F6BF-5375-455C-9EA6-DF929625EA0E}">
        <p15:presenceInfo xmlns:p15="http://schemas.microsoft.com/office/powerpoint/2012/main" userId="S::raina.perez@utsa.edu::b34261a2-0dcf-4ef8-9bec-a7e31cb3f585" providerId="AD"/>
      </p:ext>
    </p:extLst>
  </p:cmAuthor>
  <p:cmAuthor id="3" name="Lilian Man" initials="LM [2]" lastIdx="1" clrIdx="2">
    <p:extLst>
      <p:ext uri="{19B8F6BF-5375-455C-9EA6-DF929625EA0E}">
        <p15:presenceInfo xmlns:p15="http://schemas.microsoft.com/office/powerpoint/2012/main" userId="S::lilian.man@utsa.edu::54ce8ced-1fa4-4797-b9d5-b210cdd1ea22" providerId="AD"/>
      </p:ext>
    </p:extLst>
  </p:cmAuthor>
  <p:cmAuthor id="4" name="Katalina Munoz" initials="KM" lastIdx="1" clrIdx="3">
    <p:extLst>
      <p:ext uri="{19B8F6BF-5375-455C-9EA6-DF929625EA0E}">
        <p15:presenceInfo xmlns:p15="http://schemas.microsoft.com/office/powerpoint/2012/main" userId="S::katalina.munoz@utsa.edu::a659106d-e294-4ddf-9518-c7eca49f559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5A22"/>
    <a:srgbClr val="0C234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69" autoAdjust="0"/>
    <p:restoredTop sz="86423"/>
  </p:normalViewPr>
  <p:slideViewPr>
    <p:cSldViewPr snapToGrid="0" snapToObjects="1">
      <p:cViewPr varScale="1">
        <p:scale>
          <a:sx n="98" d="100"/>
          <a:sy n="98" d="100"/>
        </p:scale>
        <p:origin x="1980" y="7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notesViewPr>
    <p:cSldViewPr snapToGrid="0" snapToObjects="1">
      <p:cViewPr varScale="1">
        <p:scale>
          <a:sx n="97" d="100"/>
          <a:sy n="97" d="100"/>
        </p:scale>
        <p:origin x="4328" y="20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tags" Target="tags/tag1.xml"/><Relationship Id="rId35" Type="http://schemas.openxmlformats.org/officeDocument/2006/relationships/tableStyles" Target="tableStyles.xml"/><Relationship Id="rId8" Type="http://schemas.openxmlformats.org/officeDocument/2006/relationships/slide" Target="slides/slide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D23C432-4827-E359-81F5-68A79BFE613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2F423B7D-9DC8-BFEE-DC74-93B68330D84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3C7921A-87BC-1441-AE21-75D65484AF61}" type="datetimeFigureOut">
              <a:rPr lang="en-US" smtClean="0"/>
              <a:t>7/9/2024</a:t>
            </a:fld>
            <a:endParaRPr lang="en-US"/>
          </a:p>
        </p:txBody>
      </p:sp>
      <p:sp>
        <p:nvSpPr>
          <p:cNvPr id="4" name="Footer Placeholder 3">
            <a:extLst>
              <a:ext uri="{FF2B5EF4-FFF2-40B4-BE49-F238E27FC236}">
                <a16:creationId xmlns:a16="http://schemas.microsoft.com/office/drawing/2014/main" id="{ABFBF3A1-385E-B591-30E6-D0A825283B8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35AE92E2-726B-06E0-B599-9375E0DABBC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CCEDFA6-7D13-4749-9E11-DF2B97E2AD93}" type="slidenum">
              <a:rPr lang="en-US" smtClean="0"/>
              <a:t>‹#›</a:t>
            </a:fld>
            <a:endParaRPr lang="en-US"/>
          </a:p>
        </p:txBody>
      </p:sp>
    </p:spTree>
    <p:extLst>
      <p:ext uri="{BB962C8B-B14F-4D97-AF65-F5344CB8AC3E}">
        <p14:creationId xmlns:p14="http://schemas.microsoft.com/office/powerpoint/2010/main" val="6850235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96171C-6C02-41F2-841A-16E3B7C9FAF6}" type="datetimeFigureOut">
              <a:rPr lang="en-US" smtClean="0"/>
              <a:t>7/9/2024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808A04-4F30-4D14-A4A3-903948F17865}" type="slidenum">
              <a:rPr lang="en-US" smtClean="0"/>
              <a:t>‹#›</a:t>
            </a:fld>
            <a:endParaRPr lang="en-US"/>
          </a:p>
        </p:txBody>
      </p:sp>
    </p:spTree>
    <p:extLst>
      <p:ext uri="{BB962C8B-B14F-4D97-AF65-F5344CB8AC3E}">
        <p14:creationId xmlns:p14="http://schemas.microsoft.com/office/powerpoint/2010/main" val="38413245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9808A04-4F30-4D14-A4A3-903948F17865}" type="slidenum">
              <a:rPr lang="en-US" smtClean="0"/>
              <a:t>2</a:t>
            </a:fld>
            <a:endParaRPr lang="en-US"/>
          </a:p>
        </p:txBody>
      </p:sp>
    </p:spTree>
    <p:extLst>
      <p:ext uri="{BB962C8B-B14F-4D97-AF65-F5344CB8AC3E}">
        <p14:creationId xmlns:p14="http://schemas.microsoft.com/office/powerpoint/2010/main" val="26636663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9808A04-4F30-4D14-A4A3-903948F17865}" type="slidenum">
              <a:rPr lang="en-US" smtClean="0"/>
              <a:t>13</a:t>
            </a:fld>
            <a:endParaRPr lang="en-US"/>
          </a:p>
        </p:txBody>
      </p:sp>
    </p:spTree>
    <p:extLst>
      <p:ext uri="{BB962C8B-B14F-4D97-AF65-F5344CB8AC3E}">
        <p14:creationId xmlns:p14="http://schemas.microsoft.com/office/powerpoint/2010/main" val="30582912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9808A04-4F30-4D14-A4A3-903948F17865}" type="slidenum">
              <a:rPr lang="en-US" smtClean="0"/>
              <a:t>22</a:t>
            </a:fld>
            <a:endParaRPr lang="en-US"/>
          </a:p>
        </p:txBody>
      </p:sp>
    </p:spTree>
    <p:extLst>
      <p:ext uri="{BB962C8B-B14F-4D97-AF65-F5344CB8AC3E}">
        <p14:creationId xmlns:p14="http://schemas.microsoft.com/office/powerpoint/2010/main" val="164398649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6.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97B6922-DA20-46AA-A0DA-C59E14B160E8}"/>
              </a:ext>
            </a:extLst>
          </p:cNvPr>
          <p:cNvSpPr>
            <a:spLocks noGrp="1"/>
          </p:cNvSpPr>
          <p:nvPr>
            <p:ph type="title"/>
          </p:nvPr>
        </p:nvSpPr>
        <p:spPr>
          <a:xfrm>
            <a:off x="0" y="1216152"/>
            <a:ext cx="9144000" cy="1325563"/>
          </a:xfrm>
          <a:prstGeom prst="rect">
            <a:avLst/>
          </a:prstGeom>
        </p:spPr>
        <p:txBody>
          <a:bodyPr/>
          <a:lstStyle>
            <a:lvl1pPr algn="ctr">
              <a:defRPr sz="4000">
                <a:solidFill>
                  <a:srgbClr val="0C2340"/>
                </a:solidFill>
              </a:defRPr>
            </a:lvl1pPr>
          </a:lstStyle>
          <a:p>
            <a:r>
              <a:rPr lang="en-US"/>
              <a:t>Click to edit Master title style</a:t>
            </a:r>
          </a:p>
        </p:txBody>
      </p:sp>
    </p:spTree>
    <p:custDataLst>
      <p:tags r:id="rId1"/>
    </p:custDataLst>
    <p:extLst>
      <p:ext uri="{BB962C8B-B14F-4D97-AF65-F5344CB8AC3E}">
        <p14:creationId xmlns:p14="http://schemas.microsoft.com/office/powerpoint/2010/main" val="40293105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FBB81-A081-4840-9EA6-E4B3594DEC30}"/>
              </a:ext>
            </a:extLst>
          </p:cNvPr>
          <p:cNvSpPr>
            <a:spLocks noGrp="1"/>
          </p:cNvSpPr>
          <p:nvPr>
            <p:ph type="title"/>
          </p:nvPr>
        </p:nvSpPr>
        <p:spPr>
          <a:xfrm>
            <a:off x="466344" y="338328"/>
            <a:ext cx="8677656" cy="1060704"/>
          </a:xfrm>
          <a:prstGeom prst="rect">
            <a:avLst/>
          </a:prstGeom>
        </p:spPr>
        <p:txBody>
          <a:bodyPr/>
          <a:lstStyle>
            <a:lvl1pPr>
              <a:defRPr sz="4000">
                <a:solidFill>
                  <a:srgbClr val="0C2340"/>
                </a:solidFill>
              </a:defRPr>
            </a:lvl1pPr>
          </a:lstStyle>
          <a:p>
            <a:r>
              <a:rPr lang="en-US"/>
              <a:t>Click to edit Master title style</a:t>
            </a:r>
          </a:p>
        </p:txBody>
      </p:sp>
    </p:spTree>
    <p:custDataLst>
      <p:tags r:id="rId1"/>
    </p:custDataLst>
    <p:extLst>
      <p:ext uri="{BB962C8B-B14F-4D97-AF65-F5344CB8AC3E}">
        <p14:creationId xmlns:p14="http://schemas.microsoft.com/office/powerpoint/2010/main" val="2740827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cov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F053CF-D45F-479B-8F0D-5858610CB857}"/>
              </a:ext>
            </a:extLst>
          </p:cNvPr>
          <p:cNvSpPr>
            <a:spLocks noGrp="1"/>
          </p:cNvSpPr>
          <p:nvPr>
            <p:ph type="title"/>
          </p:nvPr>
        </p:nvSpPr>
        <p:spPr>
          <a:xfrm>
            <a:off x="628650" y="905256"/>
            <a:ext cx="3644616" cy="1545336"/>
          </a:xfrm>
          <a:prstGeom prst="rect">
            <a:avLst/>
          </a:prstGeom>
        </p:spPr>
        <p:txBody>
          <a:bodyPr/>
          <a:lstStyle>
            <a:lvl1pPr>
              <a:defRPr sz="4000">
                <a:solidFill>
                  <a:srgbClr val="0C2340"/>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315654803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ags" Target="../tags/tag2.xml"/><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ags" Target="../tags/tag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6426926"/>
            <a:ext cx="9144000" cy="431074"/>
          </a:xfrm>
          <a:prstGeom prst="rect">
            <a:avLst/>
          </a:prstGeom>
          <a:solidFill>
            <a:srgbClr val="0C234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p:nvSpPr>
        <p:spPr>
          <a:xfrm>
            <a:off x="0" y="0"/>
            <a:ext cx="9144000" cy="633549"/>
          </a:xfrm>
          <a:prstGeom prst="rect">
            <a:avLst/>
          </a:prstGeom>
          <a:solidFill>
            <a:srgbClr val="0C234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8" name="Straight Connector 7"/>
          <p:cNvCxnSpPr/>
          <p:nvPr/>
        </p:nvCxnSpPr>
        <p:spPr>
          <a:xfrm>
            <a:off x="0" y="638592"/>
            <a:ext cx="9144000" cy="0"/>
          </a:xfrm>
          <a:prstGeom prst="line">
            <a:avLst/>
          </a:prstGeom>
          <a:ln w="25400">
            <a:solidFill>
              <a:srgbClr val="F15A22"/>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a:off x="0" y="6420395"/>
            <a:ext cx="9144000" cy="0"/>
          </a:xfrm>
          <a:prstGeom prst="line">
            <a:avLst/>
          </a:prstGeom>
          <a:ln w="25400">
            <a:solidFill>
              <a:srgbClr val="F15A22"/>
            </a:solidFill>
          </a:ln>
          <a:effectLst/>
        </p:spPr>
        <p:style>
          <a:lnRef idx="2">
            <a:schemeClr val="accent1"/>
          </a:lnRef>
          <a:fillRef idx="0">
            <a:schemeClr val="accent1"/>
          </a:fillRef>
          <a:effectRef idx="1">
            <a:schemeClr val="accent1"/>
          </a:effectRef>
          <a:fontRef idx="minor">
            <a:schemeClr val="tx1"/>
          </a:fontRef>
        </p:style>
      </p:cxnSp>
      <p:pic>
        <p:nvPicPr>
          <p:cNvPr id="12" name="Picture 11"/>
          <p:cNvPicPr>
            <a:picLocks noChangeAspect="1"/>
          </p:cNvPicPr>
          <p:nvPr/>
        </p:nvPicPr>
        <p:blipFill>
          <a:blip r:embed="rId4"/>
          <a:srcRect/>
          <a:stretch/>
        </p:blipFill>
        <p:spPr>
          <a:xfrm>
            <a:off x="247656" y="173479"/>
            <a:ext cx="2232095" cy="286590"/>
          </a:xfrm>
          <a:prstGeom prst="rect">
            <a:avLst/>
          </a:prstGeom>
        </p:spPr>
      </p:pic>
      <p:sp>
        <p:nvSpPr>
          <p:cNvPr id="2" name="Rectangle 1">
            <a:extLst>
              <a:ext uri="{FF2B5EF4-FFF2-40B4-BE49-F238E27FC236}">
                <a16:creationId xmlns:a16="http://schemas.microsoft.com/office/drawing/2014/main" id="{A39B91E6-360D-0BB6-A734-1B68D050DCC9}"/>
              </a:ext>
            </a:extLst>
          </p:cNvPr>
          <p:cNvSpPr/>
          <p:nvPr userDrawn="1"/>
        </p:nvSpPr>
        <p:spPr>
          <a:xfrm>
            <a:off x="0" y="6426926"/>
            <a:ext cx="9144000" cy="431074"/>
          </a:xfrm>
          <a:prstGeom prst="rect">
            <a:avLst/>
          </a:prstGeom>
          <a:solidFill>
            <a:srgbClr val="0C234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7134F6B1-2D1B-3B97-B493-8436D96EFA0E}"/>
              </a:ext>
            </a:extLst>
          </p:cNvPr>
          <p:cNvSpPr/>
          <p:nvPr userDrawn="1"/>
        </p:nvSpPr>
        <p:spPr>
          <a:xfrm>
            <a:off x="0" y="0"/>
            <a:ext cx="9144000" cy="633549"/>
          </a:xfrm>
          <a:prstGeom prst="rect">
            <a:avLst/>
          </a:prstGeom>
          <a:solidFill>
            <a:srgbClr val="0C234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 name="Straight Connector 4">
            <a:extLst>
              <a:ext uri="{FF2B5EF4-FFF2-40B4-BE49-F238E27FC236}">
                <a16:creationId xmlns:a16="http://schemas.microsoft.com/office/drawing/2014/main" id="{412B026B-EB00-8C3E-3E1B-E737A7DA1A43}"/>
              </a:ext>
            </a:extLst>
          </p:cNvPr>
          <p:cNvCxnSpPr/>
          <p:nvPr userDrawn="1"/>
        </p:nvCxnSpPr>
        <p:spPr>
          <a:xfrm>
            <a:off x="0" y="638592"/>
            <a:ext cx="9144000" cy="0"/>
          </a:xfrm>
          <a:prstGeom prst="line">
            <a:avLst/>
          </a:prstGeom>
          <a:ln w="25400">
            <a:solidFill>
              <a:srgbClr val="F15A22"/>
            </a:solidFill>
          </a:ln>
          <a:effectLst/>
        </p:spPr>
        <p:style>
          <a:lnRef idx="2">
            <a:schemeClr val="accent1"/>
          </a:lnRef>
          <a:fillRef idx="0">
            <a:schemeClr val="accent1"/>
          </a:fillRef>
          <a:effectRef idx="1">
            <a:schemeClr val="accent1"/>
          </a:effectRef>
          <a:fontRef idx="minor">
            <a:schemeClr val="tx1"/>
          </a:fontRef>
        </p:style>
      </p:cxnSp>
      <p:cxnSp>
        <p:nvCxnSpPr>
          <p:cNvPr id="6" name="Straight Connector 5">
            <a:extLst>
              <a:ext uri="{FF2B5EF4-FFF2-40B4-BE49-F238E27FC236}">
                <a16:creationId xmlns:a16="http://schemas.microsoft.com/office/drawing/2014/main" id="{012743E2-B29E-362A-98A7-F207EB6825E6}"/>
              </a:ext>
            </a:extLst>
          </p:cNvPr>
          <p:cNvCxnSpPr/>
          <p:nvPr userDrawn="1"/>
        </p:nvCxnSpPr>
        <p:spPr>
          <a:xfrm>
            <a:off x="0" y="6420395"/>
            <a:ext cx="9144000" cy="0"/>
          </a:xfrm>
          <a:prstGeom prst="line">
            <a:avLst/>
          </a:prstGeom>
          <a:ln w="25400">
            <a:solidFill>
              <a:srgbClr val="F15A22"/>
            </a:solidFill>
          </a:ln>
          <a:effectLst/>
        </p:spPr>
        <p:style>
          <a:lnRef idx="2">
            <a:schemeClr val="accent1"/>
          </a:lnRef>
          <a:fillRef idx="0">
            <a:schemeClr val="accent1"/>
          </a:fillRef>
          <a:effectRef idx="1">
            <a:schemeClr val="accent1"/>
          </a:effectRef>
          <a:fontRef idx="minor">
            <a:schemeClr val="tx1"/>
          </a:fontRef>
        </p:style>
      </p:cxnSp>
      <p:pic>
        <p:nvPicPr>
          <p:cNvPr id="11" name="Picture 10">
            <a:extLst>
              <a:ext uri="{FF2B5EF4-FFF2-40B4-BE49-F238E27FC236}">
                <a16:creationId xmlns:a16="http://schemas.microsoft.com/office/drawing/2014/main" id="{DCFB2C1B-D12E-CECB-0EAA-8986ED614F93}"/>
              </a:ext>
            </a:extLst>
          </p:cNvPr>
          <p:cNvPicPr>
            <a:picLocks noChangeAspect="1"/>
          </p:cNvPicPr>
          <p:nvPr userDrawn="1"/>
        </p:nvPicPr>
        <p:blipFill>
          <a:blip r:embed="rId4"/>
          <a:srcRect/>
          <a:stretch/>
        </p:blipFill>
        <p:spPr>
          <a:xfrm>
            <a:off x="247656" y="173479"/>
            <a:ext cx="2232095" cy="286590"/>
          </a:xfrm>
          <a:prstGeom prst="rect">
            <a:avLst/>
          </a:prstGeom>
        </p:spPr>
      </p:pic>
    </p:spTree>
    <p:custDataLst>
      <p:tags r:id="rId3"/>
    </p:custDataLst>
    <p:extLst>
      <p:ext uri="{BB962C8B-B14F-4D97-AF65-F5344CB8AC3E}">
        <p14:creationId xmlns:p14="http://schemas.microsoft.com/office/powerpoint/2010/main" val="1096835889"/>
      </p:ext>
    </p:extLst>
  </p:cSld>
  <p:clrMap bg1="lt1" tx1="dk1" bg2="lt2" tx2="dk2" accent1="accent1" accent2="accent2" accent3="accent3" accent4="accent4" accent5="accent5" accent6="accent6" hlink="hlink" folHlink="folHlink"/>
  <p:sldLayoutIdLst>
    <p:sldLayoutId id="2147483687" r:id="rId1"/>
  </p:sldLayoutIdLst>
  <p:hf sldNum="0"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10" name="Straight Connector 9"/>
          <p:cNvCxnSpPr>
            <a:cxnSpLocks/>
          </p:cNvCxnSpPr>
          <p:nvPr userDrawn="1"/>
        </p:nvCxnSpPr>
        <p:spPr>
          <a:xfrm>
            <a:off x="1320800" y="6420395"/>
            <a:ext cx="7823200" cy="0"/>
          </a:xfrm>
          <a:prstGeom prst="line">
            <a:avLst/>
          </a:prstGeom>
          <a:ln w="12700">
            <a:solidFill>
              <a:srgbClr val="F15A22"/>
            </a:solidFill>
          </a:ln>
          <a:effectLst/>
        </p:spPr>
        <p:style>
          <a:lnRef idx="2">
            <a:schemeClr val="accent1"/>
          </a:lnRef>
          <a:fillRef idx="0">
            <a:schemeClr val="accent1"/>
          </a:fillRef>
          <a:effectRef idx="1">
            <a:schemeClr val="accent1"/>
          </a:effectRef>
          <a:fontRef idx="minor">
            <a:schemeClr val="tx1"/>
          </a:fontRef>
        </p:style>
      </p:cxnSp>
      <p:pic>
        <p:nvPicPr>
          <p:cNvPr id="12" name="Picture 11"/>
          <p:cNvPicPr>
            <a:picLocks noChangeAspect="1"/>
          </p:cNvPicPr>
          <p:nvPr userDrawn="1"/>
        </p:nvPicPr>
        <p:blipFill>
          <a:blip r:embed="rId5"/>
          <a:srcRect/>
          <a:stretch/>
        </p:blipFill>
        <p:spPr>
          <a:xfrm>
            <a:off x="214568" y="5429973"/>
            <a:ext cx="1106232" cy="1106232"/>
          </a:xfrm>
          <a:prstGeom prst="rect">
            <a:avLst/>
          </a:prstGeom>
        </p:spPr>
      </p:pic>
    </p:spTree>
    <p:custDataLst>
      <p:tags r:id="rId4"/>
    </p:custDataLst>
    <p:extLst>
      <p:ext uri="{BB962C8B-B14F-4D97-AF65-F5344CB8AC3E}">
        <p14:creationId xmlns:p14="http://schemas.microsoft.com/office/powerpoint/2010/main" val="3546341195"/>
      </p:ext>
    </p:extLst>
  </p:cSld>
  <p:clrMap bg1="lt1" tx1="dk1" bg2="lt2" tx2="dk2" accent1="accent1" accent2="accent2" accent3="accent3" accent4="accent4" accent5="accent5" accent6="accent6" hlink="hlink" folHlink="folHlink"/>
  <p:sldLayoutIdLst>
    <p:sldLayoutId id="2147483688" r:id="rId1"/>
    <p:sldLayoutId id="2147483689" r:id="rId2"/>
  </p:sldLayoutIdLst>
  <p:hf sldNum="0"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7.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Layout" Target="../slideLayouts/slideLayout2.xml"/><Relationship Id="rId1" Type="http://schemas.openxmlformats.org/officeDocument/2006/relationships/tags" Target="../tags/tag17.xml"/><Relationship Id="rId5" Type="http://schemas.openxmlformats.org/officeDocument/2006/relationships/image" Target="../media/image9.png"/><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9.xml"/><Relationship Id="rId4" Type="http://schemas.openxmlformats.org/officeDocument/2006/relationships/image" Target="../media/image11.png"/></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0.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1.xml"/></Relationships>
</file>

<file path=ppt/slides/_rels/slide1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slideLayout" Target="../slideLayouts/slideLayout2.xml"/><Relationship Id="rId1" Type="http://schemas.openxmlformats.org/officeDocument/2006/relationships/tags" Target="../tags/tag22.xml"/></Relationships>
</file>

<file path=ppt/slides/_rels/slide1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slideLayout" Target="../slideLayouts/slideLayout2.xml"/><Relationship Id="rId1" Type="http://schemas.openxmlformats.org/officeDocument/2006/relationships/tags" Target="../tags/tag23.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4.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5.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2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slideLayout" Target="../slideLayouts/slideLayout2.xml"/><Relationship Id="rId1" Type="http://schemas.openxmlformats.org/officeDocument/2006/relationships/tags" Target="../tags/tag26.xml"/></Relationships>
</file>

<file path=ppt/slides/_rels/slide21.xml.rels><?xml version="1.0" encoding="UTF-8" standalone="yes"?>
<Relationships xmlns="http://schemas.openxmlformats.org/package/2006/relationships"><Relationship Id="rId3" Type="http://schemas.openxmlformats.org/officeDocument/2006/relationships/hyperlink" Target="https://www.utsa.edu/financialaffairs/services/disbursements-travel/index.html" TargetMode="External"/><Relationship Id="rId2" Type="http://schemas.openxmlformats.org/officeDocument/2006/relationships/slideLayout" Target="../slideLayouts/slideLayout2.xml"/><Relationship Id="rId1" Type="http://schemas.openxmlformats.org/officeDocument/2006/relationships/tags" Target="../tags/tag27.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xml"/><Relationship Id="rId1" Type="http://schemas.openxmlformats.org/officeDocument/2006/relationships/tags" Target="../tags/tag28.xml"/><Relationship Id="rId5" Type="http://schemas.openxmlformats.org/officeDocument/2006/relationships/image" Target="../media/image15.png"/><Relationship Id="rId4" Type="http://schemas.openxmlformats.org/officeDocument/2006/relationships/hyperlink" Target="https://www.utsa.edu/financialaffairs/" TargetMode="Externa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9.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tags" Target="../tags/tag13.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B3C3A-0EDF-49E9-99B5-91A3DA0E24B2}"/>
              </a:ext>
            </a:extLst>
          </p:cNvPr>
          <p:cNvSpPr>
            <a:spLocks noGrp="1"/>
          </p:cNvSpPr>
          <p:nvPr>
            <p:ph type="title"/>
          </p:nvPr>
        </p:nvSpPr>
        <p:spPr/>
        <p:txBody>
          <a:bodyPr/>
          <a:lstStyle/>
          <a:p>
            <a:r>
              <a:rPr lang="en-US" dirty="0"/>
              <a:t>Download Details to Excel</a:t>
            </a:r>
          </a:p>
        </p:txBody>
      </p:sp>
      <p:sp>
        <p:nvSpPr>
          <p:cNvPr id="3" name="TextBox 2">
            <a:extLst>
              <a:ext uri="{FF2B5EF4-FFF2-40B4-BE49-F238E27FC236}">
                <a16:creationId xmlns:a16="http://schemas.microsoft.com/office/drawing/2014/main" id="{359CF931-8722-42F5-AA85-3BD1DD768901}"/>
              </a:ext>
            </a:extLst>
          </p:cNvPr>
          <p:cNvSpPr txBox="1"/>
          <p:nvPr/>
        </p:nvSpPr>
        <p:spPr>
          <a:xfrm>
            <a:off x="37086" y="6448927"/>
            <a:ext cx="3798934" cy="369332"/>
          </a:xfrm>
          <a:prstGeom prst="rect">
            <a:avLst/>
          </a:prstGeom>
          <a:noFill/>
        </p:spPr>
        <p:txBody>
          <a:bodyPr wrap="square" rtlCol="0">
            <a:spAutoFit/>
          </a:bodyPr>
          <a:lstStyle/>
          <a:p>
            <a:r>
              <a:rPr lang="en-US" b="1" dirty="0">
                <a:solidFill>
                  <a:schemeClr val="bg1"/>
                </a:solidFill>
              </a:rPr>
              <a:t>Disbursements &amp; Travel Services</a:t>
            </a:r>
          </a:p>
        </p:txBody>
      </p:sp>
      <p:sp>
        <p:nvSpPr>
          <p:cNvPr id="6" name="TextBox 3">
            <a:extLst>
              <a:ext uri="{FF2B5EF4-FFF2-40B4-BE49-F238E27FC236}">
                <a16:creationId xmlns:a16="http://schemas.microsoft.com/office/drawing/2014/main" id="{6E6D931F-E475-43D8-B886-7569708D6CB0}"/>
              </a:ext>
            </a:extLst>
          </p:cNvPr>
          <p:cNvSpPr txBox="1"/>
          <p:nvPr/>
        </p:nvSpPr>
        <p:spPr>
          <a:xfrm>
            <a:off x="6150543" y="6448927"/>
            <a:ext cx="2956371" cy="369332"/>
          </a:xfrm>
          <a:prstGeom prst="rect">
            <a:avLst/>
          </a:prstGeom>
          <a:noFill/>
        </p:spPr>
        <p:txBody>
          <a:bodyPr wrap="square" rtlCol="0">
            <a:spAutoFit/>
          </a:bodyPr>
          <a:lstStyle/>
          <a:p>
            <a:pPr algn="r"/>
            <a:r>
              <a:rPr lang="en-US" dirty="0">
                <a:solidFill>
                  <a:schemeClr val="bg1"/>
                </a:solidFill>
              </a:rPr>
              <a:t>Revised July 8, 2024</a:t>
            </a:r>
          </a:p>
        </p:txBody>
      </p:sp>
    </p:spTree>
    <p:custDataLst>
      <p:tags r:id="rId1"/>
    </p:custDataLst>
    <p:extLst>
      <p:ext uri="{BB962C8B-B14F-4D97-AF65-F5344CB8AC3E}">
        <p14:creationId xmlns:p14="http://schemas.microsoft.com/office/powerpoint/2010/main" val="33895030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8FCBFD6-27B8-4239-AC32-7E4AC3EAC008}"/>
              </a:ext>
            </a:extLst>
          </p:cNvPr>
          <p:cNvSpPr>
            <a:spLocks noGrp="1"/>
          </p:cNvSpPr>
          <p:nvPr>
            <p:ph type="title"/>
          </p:nvPr>
        </p:nvSpPr>
        <p:spPr/>
        <p:txBody>
          <a:bodyPr/>
          <a:lstStyle/>
          <a:p>
            <a:r>
              <a:rPr lang="en-US" dirty="0"/>
              <a:t>Travel Authorization Download Details Include (2)</a:t>
            </a:r>
            <a:br>
              <a:rPr lang="en-US" dirty="0"/>
            </a:br>
            <a:endParaRPr lang="en-US" dirty="0"/>
          </a:p>
        </p:txBody>
      </p:sp>
      <p:sp>
        <p:nvSpPr>
          <p:cNvPr id="5" name="TextBox 4">
            <a:extLst>
              <a:ext uri="{FF2B5EF4-FFF2-40B4-BE49-F238E27FC236}">
                <a16:creationId xmlns:a16="http://schemas.microsoft.com/office/drawing/2014/main" id="{23FC56A7-3BA0-4009-B6DD-0F26879C5544}"/>
              </a:ext>
            </a:extLst>
          </p:cNvPr>
          <p:cNvSpPr txBox="1"/>
          <p:nvPr/>
        </p:nvSpPr>
        <p:spPr>
          <a:xfrm>
            <a:off x="466344" y="1539789"/>
            <a:ext cx="8211312" cy="4334256"/>
          </a:xfrm>
          <a:prstGeom prst="rect">
            <a:avLst/>
          </a:prstGeom>
          <a:noFill/>
        </p:spPr>
        <p:txBody>
          <a:bodyPr wrap="square" numCol="2" rtlCol="0">
            <a:noAutofit/>
          </a:bodyPr>
          <a:lstStyle/>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Billing Type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GL Unit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Account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Fund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Dept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Cost Center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Function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Program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PC Bus Unit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Project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Activity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Affiliate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Fund </a:t>
            </a:r>
            <a:r>
              <a:rPr lang="en-US" dirty="0" err="1">
                <a:solidFill>
                  <a:srgbClr val="0C2340"/>
                </a:solidFill>
              </a:rPr>
              <a:t>Affil</a:t>
            </a:r>
            <a:r>
              <a:rPr lang="en-US" dirty="0">
                <a:solidFill>
                  <a:srgbClr val="0C2340"/>
                </a:solidFill>
              </a:rPr>
              <a:t>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Budget Status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Distribution Line Amount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Currency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Total Line Amount</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Currency</a:t>
            </a:r>
          </a:p>
        </p:txBody>
      </p:sp>
    </p:spTree>
    <p:custDataLst>
      <p:tags r:id="rId1"/>
    </p:custDataLst>
    <p:extLst>
      <p:ext uri="{BB962C8B-B14F-4D97-AF65-F5344CB8AC3E}">
        <p14:creationId xmlns:p14="http://schemas.microsoft.com/office/powerpoint/2010/main" val="17290858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8FCBFD6-27B8-4239-AC32-7E4AC3EAC008}"/>
              </a:ext>
            </a:extLst>
          </p:cNvPr>
          <p:cNvSpPr>
            <a:spLocks noGrp="1"/>
          </p:cNvSpPr>
          <p:nvPr>
            <p:ph type="title"/>
          </p:nvPr>
        </p:nvSpPr>
        <p:spPr/>
        <p:txBody>
          <a:bodyPr/>
          <a:lstStyle/>
          <a:p>
            <a:r>
              <a:rPr lang="en-US" dirty="0"/>
              <a:t>Travel Authorization Download Details Example</a:t>
            </a:r>
            <a:br>
              <a:rPr lang="en-US" dirty="0"/>
            </a:br>
            <a:endParaRPr lang="en-US" dirty="0"/>
          </a:p>
        </p:txBody>
      </p:sp>
      <p:pic>
        <p:nvPicPr>
          <p:cNvPr id="4" name="Picture 3" descr="Screenshot of example Travel Authorization Download Details showing the columns Travel Auth, Employee ID, Employee Name, Location, Location Descr, Line, Distribution Line, Transaction Date, Expense Type, Expense Type (second column), Line Comment, Line Location, Line Location (second column), Distance Traveled, Dist Type, Distance Rate, Payment Type, Payment Type (second column), Billing Type, GL Unit, Accoun, Fun, Dept, Cost Center, Function, Program, PC Bus Unit, Project, Activity, Affiliate, Fund Affil, Budget Status, Distribution Line, Currency, Total Line, Currency (second column)">
            <a:extLst>
              <a:ext uri="{FF2B5EF4-FFF2-40B4-BE49-F238E27FC236}">
                <a16:creationId xmlns:a16="http://schemas.microsoft.com/office/drawing/2014/main" id="{2C7E5E23-B309-912E-0717-2BC12FC056CD}"/>
              </a:ext>
            </a:extLst>
          </p:cNvPr>
          <p:cNvPicPr>
            <a:picLocks noChangeAspect="1"/>
          </p:cNvPicPr>
          <p:nvPr/>
        </p:nvPicPr>
        <p:blipFill>
          <a:blip r:embed="rId3"/>
          <a:stretch>
            <a:fillRect/>
          </a:stretch>
        </p:blipFill>
        <p:spPr>
          <a:xfrm>
            <a:off x="123092" y="1824606"/>
            <a:ext cx="8862646" cy="1577863"/>
          </a:xfrm>
          <a:prstGeom prst="rect">
            <a:avLst/>
          </a:prstGeom>
        </p:spPr>
      </p:pic>
      <p:pic>
        <p:nvPicPr>
          <p:cNvPr id="7" name="Picture 6">
            <a:extLst>
              <a:ext uri="{FF2B5EF4-FFF2-40B4-BE49-F238E27FC236}">
                <a16:creationId xmlns:a16="http://schemas.microsoft.com/office/drawing/2014/main" id="{8FCD06F3-1C17-CB5D-37E5-F16B0B9DCE49}"/>
              </a:ext>
              <a:ext uri="{C183D7F6-B498-43B3-948B-1728B52AA6E4}">
                <adec:decorative xmlns:adec="http://schemas.microsoft.com/office/drawing/2017/decorative" val="1"/>
              </a:ext>
            </a:extLst>
          </p:cNvPr>
          <p:cNvPicPr>
            <a:picLocks noChangeAspect="1"/>
          </p:cNvPicPr>
          <p:nvPr/>
        </p:nvPicPr>
        <p:blipFill rotWithShape="1">
          <a:blip r:embed="rId4"/>
          <a:srcRect t="16124"/>
          <a:stretch/>
        </p:blipFill>
        <p:spPr>
          <a:xfrm>
            <a:off x="123092" y="3596059"/>
            <a:ext cx="8862646" cy="1263417"/>
          </a:xfrm>
          <a:prstGeom prst="rect">
            <a:avLst/>
          </a:prstGeom>
        </p:spPr>
      </p:pic>
      <p:pic>
        <p:nvPicPr>
          <p:cNvPr id="9" name="Picture 8">
            <a:extLst>
              <a:ext uri="{FF2B5EF4-FFF2-40B4-BE49-F238E27FC236}">
                <a16:creationId xmlns:a16="http://schemas.microsoft.com/office/drawing/2014/main" id="{7AE28DC8-FEFF-1EBF-8B81-C00AB70BFE96}"/>
              </a:ext>
              <a:ext uri="{C183D7F6-B498-43B3-948B-1728B52AA6E4}">
                <adec:decorative xmlns:adec="http://schemas.microsoft.com/office/drawing/2017/decorative" val="1"/>
              </a:ext>
            </a:extLst>
          </p:cNvPr>
          <p:cNvPicPr>
            <a:picLocks noChangeAspect="1"/>
          </p:cNvPicPr>
          <p:nvPr/>
        </p:nvPicPr>
        <p:blipFill rotWithShape="1">
          <a:blip r:embed="rId5"/>
          <a:srcRect l="68417" t="15772" r="-1"/>
          <a:stretch/>
        </p:blipFill>
        <p:spPr>
          <a:xfrm>
            <a:off x="3298031" y="5001975"/>
            <a:ext cx="2888023" cy="1303526"/>
          </a:xfrm>
          <a:prstGeom prst="rect">
            <a:avLst/>
          </a:prstGeom>
        </p:spPr>
      </p:pic>
    </p:spTree>
    <p:custDataLst>
      <p:tags r:id="rId1"/>
    </p:custDataLst>
    <p:extLst>
      <p:ext uri="{BB962C8B-B14F-4D97-AF65-F5344CB8AC3E}">
        <p14:creationId xmlns:p14="http://schemas.microsoft.com/office/powerpoint/2010/main" val="19471556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8FCBFD6-27B8-4239-AC32-7E4AC3EAC008}"/>
              </a:ext>
            </a:extLst>
          </p:cNvPr>
          <p:cNvSpPr>
            <a:spLocks noGrp="1"/>
          </p:cNvSpPr>
          <p:nvPr>
            <p:ph type="title"/>
          </p:nvPr>
        </p:nvSpPr>
        <p:spPr/>
        <p:txBody>
          <a:bodyPr/>
          <a:lstStyle/>
          <a:p>
            <a:r>
              <a:rPr lang="en-US" dirty="0"/>
              <a:t>Cash Advance View Page</a:t>
            </a:r>
          </a:p>
        </p:txBody>
      </p:sp>
      <p:sp>
        <p:nvSpPr>
          <p:cNvPr id="5" name="TextBox 4">
            <a:extLst>
              <a:ext uri="{FF2B5EF4-FFF2-40B4-BE49-F238E27FC236}">
                <a16:creationId xmlns:a16="http://schemas.microsoft.com/office/drawing/2014/main" id="{23FC56A7-3BA0-4009-B6DD-0F26879C5544}"/>
              </a:ext>
            </a:extLst>
          </p:cNvPr>
          <p:cNvSpPr txBox="1"/>
          <p:nvPr/>
        </p:nvSpPr>
        <p:spPr>
          <a:xfrm>
            <a:off x="466344" y="1408176"/>
            <a:ext cx="8211312" cy="4334256"/>
          </a:xfrm>
          <a:prstGeom prst="rect">
            <a:avLst/>
          </a:prstGeom>
          <a:noFill/>
        </p:spPr>
        <p:txBody>
          <a:bodyPr wrap="square" rtlCol="0">
            <a:noAutofit/>
          </a:bodyPr>
          <a:lstStyle/>
          <a:p>
            <a:pPr>
              <a:lnSpc>
                <a:spcPct val="90000"/>
              </a:lnSpc>
              <a:spcBef>
                <a:spcPts val="500"/>
              </a:spcBef>
              <a:spcAft>
                <a:spcPts val="1200"/>
              </a:spcAft>
            </a:pPr>
            <a:r>
              <a:rPr lang="en-US" b="1" dirty="0">
                <a:solidFill>
                  <a:srgbClr val="0C2340"/>
                </a:solidFill>
              </a:rPr>
              <a:t>Navigation: Menu &gt; Financials &gt; Travel and Expenses &gt; Cash Advance &gt; View &gt;</a:t>
            </a:r>
          </a:p>
          <a:p>
            <a:pPr>
              <a:lnSpc>
                <a:spcPct val="90000"/>
              </a:lnSpc>
              <a:spcBef>
                <a:spcPts val="500"/>
              </a:spcBef>
              <a:spcAft>
                <a:spcPts val="1200"/>
              </a:spcAft>
            </a:pPr>
            <a:r>
              <a:rPr lang="en-US" dirty="0">
                <a:solidFill>
                  <a:srgbClr val="0C2340"/>
                </a:solidFill>
              </a:rPr>
              <a:t>Select the “Download Details to Excel” hyperlink located under the Last Updated date field</a:t>
            </a:r>
          </a:p>
        </p:txBody>
      </p:sp>
      <p:pic>
        <p:nvPicPr>
          <p:cNvPr id="6" name="Picture 5">
            <a:extLst>
              <a:ext uri="{FF2B5EF4-FFF2-40B4-BE49-F238E27FC236}">
                <a16:creationId xmlns:a16="http://schemas.microsoft.com/office/drawing/2014/main" id="{0680886D-F41A-1762-43E5-15A5301139A6}"/>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0" y="2880712"/>
            <a:ext cx="9144000" cy="2468175"/>
          </a:xfrm>
          <a:prstGeom prst="rect">
            <a:avLst/>
          </a:prstGeom>
        </p:spPr>
      </p:pic>
      <p:sp>
        <p:nvSpPr>
          <p:cNvPr id="7" name="Rectangle 6">
            <a:extLst>
              <a:ext uri="{FF2B5EF4-FFF2-40B4-BE49-F238E27FC236}">
                <a16:creationId xmlns:a16="http://schemas.microsoft.com/office/drawing/2014/main" id="{CB0139F8-11FE-555D-2DA8-4FD158D824A3}"/>
              </a:ext>
              <a:ext uri="{C183D7F6-B498-43B3-948B-1728B52AA6E4}">
                <adec:decorative xmlns:adec="http://schemas.microsoft.com/office/drawing/2017/decorative" val="1"/>
              </a:ext>
            </a:extLst>
          </p:cNvPr>
          <p:cNvSpPr/>
          <p:nvPr/>
        </p:nvSpPr>
        <p:spPr>
          <a:xfrm>
            <a:off x="5883527" y="4441351"/>
            <a:ext cx="1597928" cy="255339"/>
          </a:xfrm>
          <a:prstGeom prst="rect">
            <a:avLst/>
          </a:prstGeom>
          <a:noFill/>
          <a:ln w="57150">
            <a:solidFill>
              <a:srgbClr val="F15A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ustDataLst>
      <p:tags r:id="rId1"/>
    </p:custDataLst>
    <p:extLst>
      <p:ext uri="{BB962C8B-B14F-4D97-AF65-F5344CB8AC3E}">
        <p14:creationId xmlns:p14="http://schemas.microsoft.com/office/powerpoint/2010/main" val="14863513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8FCBFD6-27B8-4239-AC32-7E4AC3EAC008}"/>
              </a:ext>
            </a:extLst>
          </p:cNvPr>
          <p:cNvSpPr>
            <a:spLocks noGrp="1"/>
          </p:cNvSpPr>
          <p:nvPr>
            <p:ph type="title"/>
          </p:nvPr>
        </p:nvSpPr>
        <p:spPr/>
        <p:txBody>
          <a:bodyPr/>
          <a:lstStyle/>
          <a:p>
            <a:r>
              <a:rPr lang="en-US" dirty="0"/>
              <a:t>Cash Advance Certification Page</a:t>
            </a:r>
          </a:p>
        </p:txBody>
      </p:sp>
      <p:sp>
        <p:nvSpPr>
          <p:cNvPr id="5" name="TextBox 4">
            <a:extLst>
              <a:ext uri="{FF2B5EF4-FFF2-40B4-BE49-F238E27FC236}">
                <a16:creationId xmlns:a16="http://schemas.microsoft.com/office/drawing/2014/main" id="{23FC56A7-3BA0-4009-B6DD-0F26879C5544}"/>
              </a:ext>
            </a:extLst>
          </p:cNvPr>
          <p:cNvSpPr txBox="1"/>
          <p:nvPr/>
        </p:nvSpPr>
        <p:spPr>
          <a:xfrm>
            <a:off x="466344" y="1408176"/>
            <a:ext cx="8211312" cy="4334256"/>
          </a:xfrm>
          <a:prstGeom prst="rect">
            <a:avLst/>
          </a:prstGeom>
          <a:noFill/>
        </p:spPr>
        <p:txBody>
          <a:bodyPr wrap="square" rtlCol="0">
            <a:noAutofit/>
          </a:bodyPr>
          <a:lstStyle/>
          <a:p>
            <a:pPr>
              <a:lnSpc>
                <a:spcPct val="90000"/>
              </a:lnSpc>
              <a:spcBef>
                <a:spcPts val="500"/>
              </a:spcBef>
              <a:spcAft>
                <a:spcPts val="1200"/>
              </a:spcAft>
            </a:pPr>
            <a:r>
              <a:rPr lang="en-US" b="1" dirty="0">
                <a:solidFill>
                  <a:srgbClr val="0C2340"/>
                </a:solidFill>
              </a:rPr>
              <a:t>Navigation:</a:t>
            </a:r>
            <a:r>
              <a:rPr lang="en-US" dirty="0">
                <a:solidFill>
                  <a:srgbClr val="0C2340"/>
                </a:solidFill>
              </a:rPr>
              <a:t> The Classic Certification Approval page for Expense Reports will need to be accessed via the Fluid Approval page after the cash advance (CA) is created and routed for Employee Certification.</a:t>
            </a:r>
          </a:p>
          <a:p>
            <a:pPr>
              <a:lnSpc>
                <a:spcPct val="90000"/>
              </a:lnSpc>
              <a:spcBef>
                <a:spcPts val="500"/>
              </a:spcBef>
              <a:spcAft>
                <a:spcPts val="1200"/>
              </a:spcAft>
            </a:pPr>
            <a:r>
              <a:rPr lang="en-US" dirty="0">
                <a:solidFill>
                  <a:srgbClr val="0C2340"/>
                </a:solidFill>
              </a:rPr>
              <a:t>Select the “Download Details to Excel” hyperlink located under the Last Updated date field:</a:t>
            </a:r>
          </a:p>
        </p:txBody>
      </p:sp>
      <p:pic>
        <p:nvPicPr>
          <p:cNvPr id="4" name="Picture 3">
            <a:extLst>
              <a:ext uri="{FF2B5EF4-FFF2-40B4-BE49-F238E27FC236}">
                <a16:creationId xmlns:a16="http://schemas.microsoft.com/office/drawing/2014/main" id="{051A0ED0-B813-EF65-6DE0-21AC59BBFD4A}"/>
              </a:ext>
              <a:ext uri="{C183D7F6-B498-43B3-948B-1728B52AA6E4}">
                <adec:decorative xmlns:adec="http://schemas.microsoft.com/office/drawing/2017/decorative" val="1"/>
              </a:ext>
            </a:extLst>
          </p:cNvPr>
          <p:cNvPicPr>
            <a:picLocks noChangeAspect="1"/>
          </p:cNvPicPr>
          <p:nvPr/>
        </p:nvPicPr>
        <p:blipFill rotWithShape="1">
          <a:blip r:embed="rId4"/>
          <a:srcRect b="14455"/>
          <a:stretch/>
        </p:blipFill>
        <p:spPr>
          <a:xfrm>
            <a:off x="2871549" y="2900317"/>
            <a:ext cx="4764559" cy="3152572"/>
          </a:xfrm>
          <a:prstGeom prst="rect">
            <a:avLst/>
          </a:prstGeom>
        </p:spPr>
      </p:pic>
      <p:sp>
        <p:nvSpPr>
          <p:cNvPr id="6" name="Rectangle 5">
            <a:extLst>
              <a:ext uri="{FF2B5EF4-FFF2-40B4-BE49-F238E27FC236}">
                <a16:creationId xmlns:a16="http://schemas.microsoft.com/office/drawing/2014/main" id="{3F2252A6-C86B-38B1-C3F9-FB9F11F51252}"/>
              </a:ext>
              <a:ext uri="{C183D7F6-B498-43B3-948B-1728B52AA6E4}">
                <adec:decorative xmlns:adec="http://schemas.microsoft.com/office/drawing/2017/decorative" val="1"/>
              </a:ext>
            </a:extLst>
          </p:cNvPr>
          <p:cNvSpPr/>
          <p:nvPr/>
        </p:nvSpPr>
        <p:spPr>
          <a:xfrm>
            <a:off x="5788399" y="3591108"/>
            <a:ext cx="1129147" cy="140482"/>
          </a:xfrm>
          <a:prstGeom prst="rect">
            <a:avLst/>
          </a:prstGeom>
          <a:noFill/>
          <a:ln w="57150">
            <a:solidFill>
              <a:srgbClr val="F15A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ustDataLst>
      <p:tags r:id="rId1"/>
    </p:custDataLst>
    <p:extLst>
      <p:ext uri="{BB962C8B-B14F-4D97-AF65-F5344CB8AC3E}">
        <p14:creationId xmlns:p14="http://schemas.microsoft.com/office/powerpoint/2010/main" val="29361267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8FCBFD6-27B8-4239-AC32-7E4AC3EAC008}"/>
              </a:ext>
            </a:extLst>
          </p:cNvPr>
          <p:cNvSpPr>
            <a:spLocks noGrp="1"/>
          </p:cNvSpPr>
          <p:nvPr>
            <p:ph type="title"/>
          </p:nvPr>
        </p:nvSpPr>
        <p:spPr/>
        <p:txBody>
          <a:bodyPr/>
          <a:lstStyle/>
          <a:p>
            <a:r>
              <a:rPr lang="en-US" dirty="0"/>
              <a:t>Cash Advance Download Details Include (1)</a:t>
            </a:r>
            <a:br>
              <a:rPr lang="en-US" dirty="0"/>
            </a:br>
            <a:endParaRPr lang="en-US" dirty="0"/>
          </a:p>
        </p:txBody>
      </p:sp>
      <p:sp>
        <p:nvSpPr>
          <p:cNvPr id="5" name="TextBox 4">
            <a:extLst>
              <a:ext uri="{FF2B5EF4-FFF2-40B4-BE49-F238E27FC236}">
                <a16:creationId xmlns:a16="http://schemas.microsoft.com/office/drawing/2014/main" id="{23FC56A7-3BA0-4009-B6DD-0F26879C5544}"/>
              </a:ext>
            </a:extLst>
          </p:cNvPr>
          <p:cNvSpPr txBox="1"/>
          <p:nvPr/>
        </p:nvSpPr>
        <p:spPr>
          <a:xfrm>
            <a:off x="466344" y="1539789"/>
            <a:ext cx="8211312" cy="4334256"/>
          </a:xfrm>
          <a:prstGeom prst="rect">
            <a:avLst/>
          </a:prstGeom>
          <a:noFill/>
        </p:spPr>
        <p:txBody>
          <a:bodyPr wrap="square" numCol="2" rtlCol="0">
            <a:noAutofit/>
          </a:bodyPr>
          <a:lstStyle/>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Advance Id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Employee ID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Employee Name</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Business Purpose</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Business Purpose Description</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Reference</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Report ID</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Source</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Source Description</a:t>
            </a:r>
          </a:p>
          <a:p>
            <a:pPr>
              <a:lnSpc>
                <a:spcPct val="90000"/>
              </a:lnSpc>
              <a:spcBef>
                <a:spcPts val="500"/>
              </a:spcBef>
              <a:spcAft>
                <a:spcPts val="1200"/>
              </a:spcAft>
            </a:pPr>
            <a:endParaRPr lang="en-US" dirty="0">
              <a:solidFill>
                <a:srgbClr val="0C2340"/>
              </a:solidFill>
            </a:endParaRP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Line Description</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Line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Distribution Line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GL Unit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Account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Fund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Department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Cost Center</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Function</a:t>
            </a:r>
          </a:p>
        </p:txBody>
      </p:sp>
    </p:spTree>
    <p:custDataLst>
      <p:tags r:id="rId1"/>
    </p:custDataLst>
    <p:extLst>
      <p:ext uri="{BB962C8B-B14F-4D97-AF65-F5344CB8AC3E}">
        <p14:creationId xmlns:p14="http://schemas.microsoft.com/office/powerpoint/2010/main" val="22401506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8FCBFD6-27B8-4239-AC32-7E4AC3EAC008}"/>
              </a:ext>
            </a:extLst>
          </p:cNvPr>
          <p:cNvSpPr>
            <a:spLocks noGrp="1"/>
          </p:cNvSpPr>
          <p:nvPr>
            <p:ph type="title"/>
          </p:nvPr>
        </p:nvSpPr>
        <p:spPr/>
        <p:txBody>
          <a:bodyPr/>
          <a:lstStyle/>
          <a:p>
            <a:r>
              <a:rPr lang="en-US" dirty="0"/>
              <a:t>Cash Advance Download Details Include (2)</a:t>
            </a:r>
            <a:br>
              <a:rPr lang="en-US" dirty="0"/>
            </a:br>
            <a:endParaRPr lang="en-US" dirty="0"/>
          </a:p>
        </p:txBody>
      </p:sp>
      <p:sp>
        <p:nvSpPr>
          <p:cNvPr id="5" name="TextBox 4">
            <a:extLst>
              <a:ext uri="{FF2B5EF4-FFF2-40B4-BE49-F238E27FC236}">
                <a16:creationId xmlns:a16="http://schemas.microsoft.com/office/drawing/2014/main" id="{23FC56A7-3BA0-4009-B6DD-0F26879C5544}"/>
              </a:ext>
            </a:extLst>
          </p:cNvPr>
          <p:cNvSpPr txBox="1"/>
          <p:nvPr/>
        </p:nvSpPr>
        <p:spPr>
          <a:xfrm>
            <a:off x="466344" y="1539789"/>
            <a:ext cx="8211312" cy="4334256"/>
          </a:xfrm>
          <a:prstGeom prst="rect">
            <a:avLst/>
          </a:prstGeom>
          <a:noFill/>
        </p:spPr>
        <p:txBody>
          <a:bodyPr wrap="square" numCol="2" rtlCol="0">
            <a:noAutofit/>
          </a:bodyPr>
          <a:lstStyle/>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Project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Affiliate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Fund Affiliate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Program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Accounting Date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Distribution Line Amount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Currency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Line Amount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Currency</a:t>
            </a:r>
          </a:p>
        </p:txBody>
      </p:sp>
    </p:spTree>
    <p:custDataLst>
      <p:tags r:id="rId1"/>
    </p:custDataLst>
    <p:extLst>
      <p:ext uri="{BB962C8B-B14F-4D97-AF65-F5344CB8AC3E}">
        <p14:creationId xmlns:p14="http://schemas.microsoft.com/office/powerpoint/2010/main" val="34598005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8FCBFD6-27B8-4239-AC32-7E4AC3EAC008}"/>
              </a:ext>
            </a:extLst>
          </p:cNvPr>
          <p:cNvSpPr>
            <a:spLocks noGrp="1"/>
          </p:cNvSpPr>
          <p:nvPr>
            <p:ph type="title"/>
          </p:nvPr>
        </p:nvSpPr>
        <p:spPr/>
        <p:txBody>
          <a:bodyPr/>
          <a:lstStyle/>
          <a:p>
            <a:r>
              <a:rPr lang="en-US" dirty="0"/>
              <a:t>Cash Advance Download Details Example</a:t>
            </a:r>
            <a:br>
              <a:rPr lang="en-US" dirty="0"/>
            </a:br>
            <a:endParaRPr lang="en-US" dirty="0"/>
          </a:p>
        </p:txBody>
      </p:sp>
      <p:pic>
        <p:nvPicPr>
          <p:cNvPr id="4" name="Picture 3" descr="Screenshot of example Cash Advance Download Details showing the columns Advance Id, Employee ID, Employee Name, Business Purpose, Business Purpose (second column), Reference, Report ID, Source, Source Description, Line Description, Line, Distribution Line, GL Unit, Account, Fund, Department, Cost Center, Function, Project, Affiliate, Fund Affiliate, Program, Accounting, Distribution Line (second column), Currency, Line Amount, Currency  (second column)">
            <a:extLst>
              <a:ext uri="{FF2B5EF4-FFF2-40B4-BE49-F238E27FC236}">
                <a16:creationId xmlns:a16="http://schemas.microsoft.com/office/drawing/2014/main" id="{309A9744-2BDA-A0BF-AED4-FEA9263D6CE0}"/>
              </a:ext>
            </a:extLst>
          </p:cNvPr>
          <p:cNvPicPr>
            <a:picLocks noChangeAspect="1"/>
          </p:cNvPicPr>
          <p:nvPr/>
        </p:nvPicPr>
        <p:blipFill>
          <a:blip r:embed="rId3"/>
          <a:stretch>
            <a:fillRect/>
          </a:stretch>
        </p:blipFill>
        <p:spPr>
          <a:xfrm>
            <a:off x="228600" y="2092154"/>
            <a:ext cx="8853854" cy="1801387"/>
          </a:xfrm>
          <a:prstGeom prst="rect">
            <a:avLst/>
          </a:prstGeom>
        </p:spPr>
      </p:pic>
    </p:spTree>
    <p:custDataLst>
      <p:tags r:id="rId1"/>
    </p:custDataLst>
    <p:extLst>
      <p:ext uri="{BB962C8B-B14F-4D97-AF65-F5344CB8AC3E}">
        <p14:creationId xmlns:p14="http://schemas.microsoft.com/office/powerpoint/2010/main" val="24715409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8FCBFD6-27B8-4239-AC32-7E4AC3EAC008}"/>
              </a:ext>
            </a:extLst>
          </p:cNvPr>
          <p:cNvSpPr>
            <a:spLocks noGrp="1"/>
          </p:cNvSpPr>
          <p:nvPr>
            <p:ph type="title"/>
          </p:nvPr>
        </p:nvSpPr>
        <p:spPr/>
        <p:txBody>
          <a:bodyPr/>
          <a:lstStyle/>
          <a:p>
            <a:r>
              <a:rPr lang="en-US" dirty="0"/>
              <a:t>Expense Report View Page</a:t>
            </a:r>
          </a:p>
        </p:txBody>
      </p:sp>
      <p:sp>
        <p:nvSpPr>
          <p:cNvPr id="5" name="TextBox 4">
            <a:extLst>
              <a:ext uri="{FF2B5EF4-FFF2-40B4-BE49-F238E27FC236}">
                <a16:creationId xmlns:a16="http://schemas.microsoft.com/office/drawing/2014/main" id="{23FC56A7-3BA0-4009-B6DD-0F26879C5544}"/>
              </a:ext>
            </a:extLst>
          </p:cNvPr>
          <p:cNvSpPr txBox="1"/>
          <p:nvPr/>
        </p:nvSpPr>
        <p:spPr>
          <a:xfrm>
            <a:off x="466344" y="1408176"/>
            <a:ext cx="8211312" cy="4334256"/>
          </a:xfrm>
          <a:prstGeom prst="rect">
            <a:avLst/>
          </a:prstGeom>
          <a:noFill/>
        </p:spPr>
        <p:txBody>
          <a:bodyPr wrap="square" rtlCol="0">
            <a:noAutofit/>
          </a:bodyPr>
          <a:lstStyle/>
          <a:p>
            <a:pPr>
              <a:lnSpc>
                <a:spcPct val="90000"/>
              </a:lnSpc>
              <a:spcBef>
                <a:spcPts val="500"/>
              </a:spcBef>
              <a:spcAft>
                <a:spcPts val="1200"/>
              </a:spcAft>
            </a:pPr>
            <a:r>
              <a:rPr lang="en-US" b="1" dirty="0">
                <a:solidFill>
                  <a:srgbClr val="0C2340"/>
                </a:solidFill>
              </a:rPr>
              <a:t>Navigation: Menu &gt; Financials &gt; Travel and Expenses &gt; Expense Report &gt; View &gt;</a:t>
            </a:r>
          </a:p>
          <a:p>
            <a:pPr>
              <a:lnSpc>
                <a:spcPct val="90000"/>
              </a:lnSpc>
              <a:spcBef>
                <a:spcPts val="500"/>
              </a:spcBef>
              <a:spcAft>
                <a:spcPts val="1200"/>
              </a:spcAft>
            </a:pPr>
            <a:r>
              <a:rPr lang="en-US" dirty="0">
                <a:solidFill>
                  <a:srgbClr val="0C2340"/>
                </a:solidFill>
              </a:rPr>
              <a:t>Select the “Download Details to Excel” hyperlink located on the upper right corner under the Actions drop-down menu:</a:t>
            </a:r>
          </a:p>
        </p:txBody>
      </p:sp>
      <p:pic>
        <p:nvPicPr>
          <p:cNvPr id="4" name="Picture 3">
            <a:extLst>
              <a:ext uri="{FF2B5EF4-FFF2-40B4-BE49-F238E27FC236}">
                <a16:creationId xmlns:a16="http://schemas.microsoft.com/office/drawing/2014/main" id="{1CF0BE1F-F31C-45D9-9E80-834065C6F589}"/>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0" y="2729098"/>
            <a:ext cx="9144000" cy="2771402"/>
          </a:xfrm>
          <a:prstGeom prst="rect">
            <a:avLst/>
          </a:prstGeom>
        </p:spPr>
      </p:pic>
      <p:sp>
        <p:nvSpPr>
          <p:cNvPr id="7" name="Rectangle 6">
            <a:extLst>
              <a:ext uri="{FF2B5EF4-FFF2-40B4-BE49-F238E27FC236}">
                <a16:creationId xmlns:a16="http://schemas.microsoft.com/office/drawing/2014/main" id="{F3695E72-21DC-9683-5813-502FA014B23B}"/>
              </a:ext>
              <a:ext uri="{C183D7F6-B498-43B3-948B-1728B52AA6E4}">
                <adec:decorative xmlns:adec="http://schemas.microsoft.com/office/drawing/2017/decorative" val="1"/>
              </a:ext>
            </a:extLst>
          </p:cNvPr>
          <p:cNvSpPr/>
          <p:nvPr/>
        </p:nvSpPr>
        <p:spPr>
          <a:xfrm>
            <a:off x="6984964" y="3719947"/>
            <a:ext cx="1237712" cy="205880"/>
          </a:xfrm>
          <a:prstGeom prst="rect">
            <a:avLst/>
          </a:prstGeom>
          <a:noFill/>
          <a:ln w="57150">
            <a:solidFill>
              <a:srgbClr val="F15A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ustDataLst>
      <p:tags r:id="rId1"/>
    </p:custDataLst>
    <p:extLst>
      <p:ext uri="{BB962C8B-B14F-4D97-AF65-F5344CB8AC3E}">
        <p14:creationId xmlns:p14="http://schemas.microsoft.com/office/powerpoint/2010/main" val="20125581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8FCBFD6-27B8-4239-AC32-7E4AC3EAC008}"/>
              </a:ext>
            </a:extLst>
          </p:cNvPr>
          <p:cNvSpPr>
            <a:spLocks noGrp="1"/>
          </p:cNvSpPr>
          <p:nvPr>
            <p:ph type="title"/>
          </p:nvPr>
        </p:nvSpPr>
        <p:spPr/>
        <p:txBody>
          <a:bodyPr/>
          <a:lstStyle/>
          <a:p>
            <a:r>
              <a:rPr lang="en-US" dirty="0"/>
              <a:t>Expense Report Download Details Include (1)</a:t>
            </a:r>
            <a:br>
              <a:rPr lang="en-US" dirty="0"/>
            </a:br>
            <a:endParaRPr lang="en-US" dirty="0"/>
          </a:p>
        </p:txBody>
      </p:sp>
      <p:sp>
        <p:nvSpPr>
          <p:cNvPr id="5" name="TextBox 4">
            <a:extLst>
              <a:ext uri="{FF2B5EF4-FFF2-40B4-BE49-F238E27FC236}">
                <a16:creationId xmlns:a16="http://schemas.microsoft.com/office/drawing/2014/main" id="{23FC56A7-3BA0-4009-B6DD-0F26879C5544}"/>
              </a:ext>
            </a:extLst>
          </p:cNvPr>
          <p:cNvSpPr txBox="1"/>
          <p:nvPr/>
        </p:nvSpPr>
        <p:spPr>
          <a:xfrm>
            <a:off x="466344" y="1539789"/>
            <a:ext cx="8211312" cy="4334256"/>
          </a:xfrm>
          <a:prstGeom prst="rect">
            <a:avLst/>
          </a:prstGeom>
          <a:noFill/>
        </p:spPr>
        <p:txBody>
          <a:bodyPr wrap="square" numCol="2" rtlCol="0">
            <a:noAutofit/>
          </a:bodyPr>
          <a:lstStyle/>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Report ID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Employee ID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Employee Name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Trans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Expense Type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Expense Type Description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Line Comments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Location  Description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Distance 	</a:t>
            </a:r>
          </a:p>
          <a:p>
            <a:pPr>
              <a:lnSpc>
                <a:spcPct val="90000"/>
              </a:lnSpc>
              <a:spcBef>
                <a:spcPts val="500"/>
              </a:spcBef>
              <a:spcAft>
                <a:spcPts val="1200"/>
              </a:spcAft>
            </a:pPr>
            <a:endParaRPr lang="en-US" dirty="0">
              <a:solidFill>
                <a:srgbClr val="0C2340"/>
              </a:solidFill>
            </a:endParaRP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Distance Type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Mileage Distance Rate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Payment Type Description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Billing Type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Reimbursable?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No Receipt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Line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Distribution Line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GL Unit	</a:t>
            </a:r>
          </a:p>
        </p:txBody>
      </p:sp>
    </p:spTree>
    <p:custDataLst>
      <p:tags r:id="rId1"/>
    </p:custDataLst>
    <p:extLst>
      <p:ext uri="{BB962C8B-B14F-4D97-AF65-F5344CB8AC3E}">
        <p14:creationId xmlns:p14="http://schemas.microsoft.com/office/powerpoint/2010/main" val="34063390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8FCBFD6-27B8-4239-AC32-7E4AC3EAC008}"/>
              </a:ext>
            </a:extLst>
          </p:cNvPr>
          <p:cNvSpPr>
            <a:spLocks noGrp="1"/>
          </p:cNvSpPr>
          <p:nvPr>
            <p:ph type="title"/>
          </p:nvPr>
        </p:nvSpPr>
        <p:spPr/>
        <p:txBody>
          <a:bodyPr/>
          <a:lstStyle/>
          <a:p>
            <a:r>
              <a:rPr lang="en-US" dirty="0"/>
              <a:t>Expense Report Download Details Include (2)</a:t>
            </a:r>
            <a:br>
              <a:rPr lang="en-US" dirty="0"/>
            </a:br>
            <a:endParaRPr lang="en-US" dirty="0"/>
          </a:p>
        </p:txBody>
      </p:sp>
      <p:sp>
        <p:nvSpPr>
          <p:cNvPr id="5" name="TextBox 4">
            <a:extLst>
              <a:ext uri="{FF2B5EF4-FFF2-40B4-BE49-F238E27FC236}">
                <a16:creationId xmlns:a16="http://schemas.microsoft.com/office/drawing/2014/main" id="{23FC56A7-3BA0-4009-B6DD-0F26879C5544}"/>
              </a:ext>
            </a:extLst>
          </p:cNvPr>
          <p:cNvSpPr txBox="1"/>
          <p:nvPr/>
        </p:nvSpPr>
        <p:spPr>
          <a:xfrm>
            <a:off x="466344" y="1539789"/>
            <a:ext cx="8211312" cy="4334256"/>
          </a:xfrm>
          <a:prstGeom prst="rect">
            <a:avLst/>
          </a:prstGeom>
          <a:noFill/>
        </p:spPr>
        <p:txBody>
          <a:bodyPr wrap="square" numCol="2" rtlCol="0">
            <a:noAutofit/>
          </a:bodyPr>
          <a:lstStyle/>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Account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Fund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Dept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Cost Center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Function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Program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PC Bus Unit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Project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Activity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Affiliate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Fund Affiliate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Budget Status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Distribution Line Amt</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Currency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Total Line Amount</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Currency</a:t>
            </a:r>
          </a:p>
          <a:p>
            <a:pPr marL="285750" indent="-285750">
              <a:lnSpc>
                <a:spcPct val="90000"/>
              </a:lnSpc>
              <a:spcBef>
                <a:spcPts val="500"/>
              </a:spcBef>
              <a:spcAft>
                <a:spcPts val="1200"/>
              </a:spcAft>
              <a:buFont typeface="Arial" panose="020B0604020202020204" pitchFamily="34" charset="0"/>
              <a:buChar char="•"/>
            </a:pPr>
            <a:endParaRPr lang="en-US" dirty="0">
              <a:solidFill>
                <a:srgbClr val="0C2340"/>
              </a:solidFill>
            </a:endParaRPr>
          </a:p>
        </p:txBody>
      </p:sp>
    </p:spTree>
    <p:custDataLst>
      <p:tags r:id="rId1"/>
    </p:custDataLst>
    <p:extLst>
      <p:ext uri="{BB962C8B-B14F-4D97-AF65-F5344CB8AC3E}">
        <p14:creationId xmlns:p14="http://schemas.microsoft.com/office/powerpoint/2010/main" val="8251698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4D3E32A1-C9D7-198D-3D23-2A6815E4C298}"/>
              </a:ext>
            </a:extLst>
          </p:cNvPr>
          <p:cNvSpPr>
            <a:spLocks noGrp="1"/>
          </p:cNvSpPr>
          <p:nvPr>
            <p:ph type="title"/>
          </p:nvPr>
        </p:nvSpPr>
        <p:spPr>
          <a:prstGeom prst="rect">
            <a:avLst/>
          </a:prstGeom>
          <a:ln>
            <a:noFill/>
          </a:ln>
        </p:spPr>
        <p:txBody>
          <a:bodyPr/>
          <a:lstStyle/>
          <a:p>
            <a:r>
              <a:rPr lang="en-US" sz="4000" dirty="0">
                <a:solidFill>
                  <a:srgbClr val="0C2340"/>
                </a:solidFill>
              </a:rPr>
              <a:t>Important note</a:t>
            </a:r>
          </a:p>
        </p:txBody>
      </p:sp>
      <p:sp>
        <p:nvSpPr>
          <p:cNvPr id="7" name="Subtitle 2">
            <a:extLst>
              <a:ext uri="{FF2B5EF4-FFF2-40B4-BE49-F238E27FC236}">
                <a16:creationId xmlns:a16="http://schemas.microsoft.com/office/drawing/2014/main" id="{8E83CFF6-E22E-074A-2664-1EC3301D9FDE}"/>
              </a:ext>
            </a:extLst>
          </p:cNvPr>
          <p:cNvSpPr txBox="1">
            <a:spLocks/>
          </p:cNvSpPr>
          <p:nvPr/>
        </p:nvSpPr>
        <p:spPr>
          <a:xfrm>
            <a:off x="466344" y="1399031"/>
            <a:ext cx="8211312" cy="3914113"/>
          </a:xfrm>
          <a:prstGeom prst="rect">
            <a:avLst/>
          </a:prstGeom>
          <a:ln>
            <a:noFill/>
          </a:ln>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500"/>
              </a:spcBef>
              <a:spcAft>
                <a:spcPts val="1200"/>
              </a:spcAft>
              <a:buFont typeface="Arial" panose="020B0604020202020204" pitchFamily="34" charset="0"/>
              <a:buNone/>
            </a:pPr>
            <a:r>
              <a:rPr lang="en-US" sz="1800" dirty="0">
                <a:solidFill>
                  <a:srgbClr val="0C2340"/>
                </a:solidFill>
              </a:rPr>
              <a:t>This PowerPoint file is optimized for assistive technology.</a:t>
            </a:r>
          </a:p>
          <a:p>
            <a:pPr marL="0" indent="0">
              <a:spcBef>
                <a:spcPts val="500"/>
              </a:spcBef>
              <a:spcAft>
                <a:spcPts val="1200"/>
              </a:spcAft>
              <a:buFont typeface="Arial" panose="020B0604020202020204" pitchFamily="34" charset="0"/>
              <a:buNone/>
            </a:pPr>
            <a:r>
              <a:rPr lang="en-US" sz="1800" dirty="0">
                <a:solidFill>
                  <a:srgbClr val="0C2340"/>
                </a:solidFill>
              </a:rPr>
              <a:t>Please use the PDF instead if you:</a:t>
            </a:r>
          </a:p>
          <a:p>
            <a:pPr marL="365760" indent="-182880">
              <a:spcBef>
                <a:spcPts val="500"/>
              </a:spcBef>
              <a:spcAft>
                <a:spcPts val="1200"/>
              </a:spcAft>
            </a:pPr>
            <a:r>
              <a:rPr lang="en-US" sz="1800" dirty="0">
                <a:solidFill>
                  <a:srgbClr val="0C2340"/>
                </a:solidFill>
              </a:rPr>
              <a:t>Don’t use a screen reader</a:t>
            </a:r>
          </a:p>
          <a:p>
            <a:pPr marL="365760" indent="-182880">
              <a:spcBef>
                <a:spcPts val="500"/>
              </a:spcBef>
              <a:spcAft>
                <a:spcPts val="1200"/>
              </a:spcAft>
            </a:pPr>
            <a:r>
              <a:rPr lang="en-US" sz="1800" dirty="0">
                <a:solidFill>
                  <a:srgbClr val="0C2340"/>
                </a:solidFill>
              </a:rPr>
              <a:t>Aren’t sure if you use a screen reader</a:t>
            </a:r>
          </a:p>
          <a:p>
            <a:pPr marL="0" indent="0">
              <a:spcBef>
                <a:spcPts val="500"/>
              </a:spcBef>
              <a:spcAft>
                <a:spcPts val="1200"/>
              </a:spcAft>
              <a:buFont typeface="Arial" panose="020B0604020202020204" pitchFamily="34" charset="0"/>
              <a:buNone/>
            </a:pPr>
            <a:r>
              <a:rPr lang="en-US" sz="1800" dirty="0">
                <a:solidFill>
                  <a:srgbClr val="0C2340"/>
                </a:solidFill>
              </a:rPr>
              <a:t>To ensure you have the most current information, please get this job aid from the website rather than referring to a locally-saved version.</a:t>
            </a:r>
          </a:p>
          <a:p>
            <a:pPr marL="0" indent="0">
              <a:spcBef>
                <a:spcPts val="500"/>
              </a:spcBef>
              <a:spcAft>
                <a:spcPts val="1200"/>
              </a:spcAft>
              <a:buFont typeface="Arial" panose="020B0604020202020204" pitchFamily="34" charset="0"/>
              <a:buNone/>
            </a:pPr>
            <a:endParaRPr lang="en-US" sz="1800" dirty="0">
              <a:solidFill>
                <a:srgbClr val="0C2340"/>
              </a:solidFill>
              <a:latin typeface="MetaPro-Norm" panose="020B0504030101020102" pitchFamily="34" charset="0"/>
            </a:endParaRPr>
          </a:p>
        </p:txBody>
      </p:sp>
    </p:spTree>
    <p:custDataLst>
      <p:tags r:id="rId1"/>
    </p:custDataLst>
    <p:extLst>
      <p:ext uri="{BB962C8B-B14F-4D97-AF65-F5344CB8AC3E}">
        <p14:creationId xmlns:p14="http://schemas.microsoft.com/office/powerpoint/2010/main" val="33644494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8FCBFD6-27B8-4239-AC32-7E4AC3EAC008}"/>
              </a:ext>
            </a:extLst>
          </p:cNvPr>
          <p:cNvSpPr>
            <a:spLocks noGrp="1"/>
          </p:cNvSpPr>
          <p:nvPr>
            <p:ph type="title"/>
          </p:nvPr>
        </p:nvSpPr>
        <p:spPr/>
        <p:txBody>
          <a:bodyPr/>
          <a:lstStyle/>
          <a:p>
            <a:r>
              <a:rPr lang="en-US" dirty="0"/>
              <a:t>Expense Report Download Details Example</a:t>
            </a:r>
            <a:br>
              <a:rPr lang="en-US" dirty="0"/>
            </a:br>
            <a:endParaRPr lang="en-US" dirty="0"/>
          </a:p>
        </p:txBody>
      </p:sp>
      <p:pic>
        <p:nvPicPr>
          <p:cNvPr id="4" name="Picture 3" descr="Screenshot of example Expense Report Download Details showing the columns Report ID, Employee ID, Employee Name, Trans Date, Expense Type, Expense Type Description, Line Comments, Location Description, Distance, Dist Type, Mileage Distance Rate, Payment Type Description, Billing Type, Reimbursable?, No Receipt, Line, Distribution Line, GL Unit, Account, Fund, Dept, Cost Center, Function, Program, PC Bus Unit, Project, Acti, Affiliate, Fund  (second column), Budg, Distribution, Curren, Total Line Amount, Currency">
            <a:extLst>
              <a:ext uri="{FF2B5EF4-FFF2-40B4-BE49-F238E27FC236}">
                <a16:creationId xmlns:a16="http://schemas.microsoft.com/office/drawing/2014/main" id="{B251D028-40CE-F44B-B65B-3346A1B212AA}"/>
              </a:ext>
            </a:extLst>
          </p:cNvPr>
          <p:cNvPicPr>
            <a:picLocks noChangeAspect="1"/>
          </p:cNvPicPr>
          <p:nvPr/>
        </p:nvPicPr>
        <p:blipFill>
          <a:blip r:embed="rId3"/>
          <a:stretch>
            <a:fillRect/>
          </a:stretch>
        </p:blipFill>
        <p:spPr>
          <a:xfrm>
            <a:off x="57150" y="1924246"/>
            <a:ext cx="9029700" cy="1963847"/>
          </a:xfrm>
          <a:prstGeom prst="rect">
            <a:avLst/>
          </a:prstGeom>
        </p:spPr>
      </p:pic>
    </p:spTree>
    <p:custDataLst>
      <p:tags r:id="rId1"/>
    </p:custDataLst>
    <p:extLst>
      <p:ext uri="{BB962C8B-B14F-4D97-AF65-F5344CB8AC3E}">
        <p14:creationId xmlns:p14="http://schemas.microsoft.com/office/powerpoint/2010/main" val="23283623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6BF8ED-C649-41CC-AD1C-7388CB106DEF}"/>
              </a:ext>
            </a:extLst>
          </p:cNvPr>
          <p:cNvSpPr>
            <a:spLocks noGrp="1"/>
          </p:cNvSpPr>
          <p:nvPr>
            <p:ph type="title"/>
          </p:nvPr>
        </p:nvSpPr>
        <p:spPr/>
        <p:txBody>
          <a:bodyPr/>
          <a:lstStyle/>
          <a:p>
            <a:r>
              <a:rPr lang="en-US" dirty="0"/>
              <a:t>Contact Us</a:t>
            </a:r>
          </a:p>
        </p:txBody>
      </p:sp>
      <p:sp>
        <p:nvSpPr>
          <p:cNvPr id="4" name="TextBox 3">
            <a:extLst>
              <a:ext uri="{FF2B5EF4-FFF2-40B4-BE49-F238E27FC236}">
                <a16:creationId xmlns:a16="http://schemas.microsoft.com/office/drawing/2014/main" id="{0892CC63-907D-45BC-85C2-4155149D8497}"/>
              </a:ext>
            </a:extLst>
          </p:cNvPr>
          <p:cNvSpPr txBox="1"/>
          <p:nvPr/>
        </p:nvSpPr>
        <p:spPr>
          <a:xfrm>
            <a:off x="466344" y="1408176"/>
            <a:ext cx="8211312" cy="4334256"/>
          </a:xfrm>
          <a:prstGeom prst="rect">
            <a:avLst/>
          </a:prstGeom>
          <a:noFill/>
        </p:spPr>
        <p:txBody>
          <a:bodyPr wrap="square" rtlCol="0">
            <a:noAutofit/>
          </a:bodyPr>
          <a:lstStyle/>
          <a:p>
            <a:pPr>
              <a:lnSpc>
                <a:spcPct val="90000"/>
              </a:lnSpc>
              <a:spcBef>
                <a:spcPts val="500"/>
              </a:spcBef>
              <a:spcAft>
                <a:spcPts val="1200"/>
              </a:spcAft>
            </a:pPr>
            <a:r>
              <a:rPr lang="en-US" dirty="0">
                <a:solidFill>
                  <a:srgbClr val="0C2340"/>
                </a:solidFill>
              </a:rPr>
              <a:t>If you have questions about this job aid, you can contact us at</a:t>
            </a:r>
          </a:p>
          <a:p>
            <a:pPr>
              <a:lnSpc>
                <a:spcPct val="90000"/>
              </a:lnSpc>
              <a:spcBef>
                <a:spcPts val="500"/>
              </a:spcBef>
              <a:spcAft>
                <a:spcPts val="1200"/>
              </a:spcAft>
            </a:pPr>
            <a:endParaRPr lang="en-US" dirty="0">
              <a:solidFill>
                <a:srgbClr val="0C2340"/>
              </a:solidFill>
            </a:endParaRPr>
          </a:p>
          <a:p>
            <a:pPr>
              <a:lnSpc>
                <a:spcPct val="90000"/>
              </a:lnSpc>
              <a:spcBef>
                <a:spcPts val="500"/>
              </a:spcBef>
              <a:spcAft>
                <a:spcPts val="1200"/>
              </a:spcAft>
            </a:pPr>
            <a:r>
              <a:rPr lang="en-US" b="1" dirty="0">
                <a:solidFill>
                  <a:srgbClr val="0C2340"/>
                </a:solidFill>
              </a:rPr>
              <a:t>Disbursements &amp; Travel Services</a:t>
            </a:r>
          </a:p>
          <a:p>
            <a:pPr>
              <a:lnSpc>
                <a:spcPct val="90000"/>
              </a:lnSpc>
              <a:spcBef>
                <a:spcPts val="500"/>
              </a:spcBef>
              <a:spcAft>
                <a:spcPts val="1200"/>
              </a:spcAft>
            </a:pPr>
            <a:r>
              <a:rPr lang="en-US" dirty="0">
                <a:solidFill>
                  <a:srgbClr val="0C2340"/>
                </a:solidFill>
              </a:rPr>
              <a:t>Website: </a:t>
            </a:r>
            <a:r>
              <a:rPr lang="en-US" dirty="0">
                <a:solidFill>
                  <a:srgbClr val="0C2340"/>
                </a:solidFill>
                <a:hlinkClick r:id="rId3"/>
              </a:rPr>
              <a:t>Disbursements &amp; Travel Services </a:t>
            </a:r>
            <a:endParaRPr lang="en-US" dirty="0">
              <a:solidFill>
                <a:srgbClr val="0C2340"/>
              </a:solidFill>
            </a:endParaRPr>
          </a:p>
          <a:p>
            <a:pPr>
              <a:lnSpc>
                <a:spcPct val="90000"/>
              </a:lnSpc>
              <a:spcBef>
                <a:spcPts val="500"/>
              </a:spcBef>
              <a:spcAft>
                <a:spcPts val="1200"/>
              </a:spcAft>
            </a:pPr>
            <a:r>
              <a:rPr lang="en-US" dirty="0">
                <a:solidFill>
                  <a:srgbClr val="0C2340"/>
                </a:solidFill>
              </a:rPr>
              <a:t>Email: disbursements.travel@utsa.edu </a:t>
            </a:r>
          </a:p>
          <a:p>
            <a:pPr>
              <a:lnSpc>
                <a:spcPct val="90000"/>
              </a:lnSpc>
              <a:spcBef>
                <a:spcPts val="500"/>
              </a:spcBef>
              <a:spcAft>
                <a:spcPts val="1200"/>
              </a:spcAft>
            </a:pPr>
            <a:r>
              <a:rPr lang="en-US" dirty="0">
                <a:solidFill>
                  <a:srgbClr val="0C2340"/>
                </a:solidFill>
              </a:rPr>
              <a:t>Phone: (210) 458-4213</a:t>
            </a:r>
          </a:p>
        </p:txBody>
      </p:sp>
    </p:spTree>
    <p:custDataLst>
      <p:tags r:id="rId1"/>
    </p:custDataLst>
    <p:extLst>
      <p:ext uri="{BB962C8B-B14F-4D97-AF65-F5344CB8AC3E}">
        <p14:creationId xmlns:p14="http://schemas.microsoft.com/office/powerpoint/2010/main" val="14356639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42E27DF-1FA9-4B37-A3C2-5C7C79FDCA79}"/>
              </a:ext>
            </a:extLst>
          </p:cNvPr>
          <p:cNvSpPr>
            <a:spLocks noGrp="1"/>
          </p:cNvSpPr>
          <p:nvPr>
            <p:ph type="title"/>
          </p:nvPr>
        </p:nvSpPr>
        <p:spPr/>
        <p:txBody>
          <a:bodyPr/>
          <a:lstStyle/>
          <a:p>
            <a:r>
              <a:rPr lang="en-US" dirty="0"/>
              <a:t>Thank you</a:t>
            </a:r>
          </a:p>
        </p:txBody>
      </p:sp>
      <p:sp>
        <p:nvSpPr>
          <p:cNvPr id="4" name="utsa.edu/financialaffairs">
            <a:extLst>
              <a:ext uri="{FF2B5EF4-FFF2-40B4-BE49-F238E27FC236}">
                <a16:creationId xmlns:a16="http://schemas.microsoft.com/office/drawing/2014/main" id="{18D42C02-CD83-4940-BF9B-D0AA3AA16754}"/>
              </a:ext>
            </a:extLst>
          </p:cNvPr>
          <p:cNvSpPr txBox="1">
            <a:spLocks/>
          </p:cNvSpPr>
          <p:nvPr/>
        </p:nvSpPr>
        <p:spPr>
          <a:xfrm>
            <a:off x="1143000" y="4851698"/>
            <a:ext cx="6858000" cy="40610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2000" dirty="0">
                <a:solidFill>
                  <a:srgbClr val="0C2340"/>
                </a:solidFill>
              </a:rPr>
              <a:t>utsa.edu/</a:t>
            </a:r>
            <a:r>
              <a:rPr lang="en-US" sz="2000" dirty="0" err="1">
                <a:solidFill>
                  <a:srgbClr val="0C2340"/>
                </a:solidFill>
              </a:rPr>
              <a:t>financialaffairs</a:t>
            </a:r>
            <a:endParaRPr lang="en-US" sz="2000" dirty="0">
              <a:solidFill>
                <a:srgbClr val="0C2340"/>
              </a:solidFill>
              <a:hlinkClick r:id="rId4">
                <a:extLst>
                  <a:ext uri="{A12FA001-AC4F-418D-AE19-62706E023703}">
                    <ahyp:hlinkClr xmlns:ahyp="http://schemas.microsoft.com/office/drawing/2018/hyperlinkcolor" val="tx"/>
                  </a:ext>
                </a:extLst>
              </a:hlinkClick>
            </a:endParaRPr>
          </a:p>
        </p:txBody>
      </p:sp>
      <p:pic>
        <p:nvPicPr>
          <p:cNvPr id="5" name="UTSA Financial Affairs Logo">
            <a:extLst>
              <a:ext uri="{FF2B5EF4-FFF2-40B4-BE49-F238E27FC236}">
                <a16:creationId xmlns:a16="http://schemas.microsoft.com/office/drawing/2014/main" id="{B1605727-5385-4FB8-95EC-9466543B3E55}"/>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1487244" y="2627484"/>
            <a:ext cx="6169511" cy="800740"/>
          </a:xfrm>
          <a:prstGeom prst="rect">
            <a:avLst/>
          </a:prstGeom>
        </p:spPr>
      </p:pic>
    </p:spTree>
    <p:custDataLst>
      <p:tags r:id="rId1"/>
    </p:custDataLst>
    <p:extLst>
      <p:ext uri="{BB962C8B-B14F-4D97-AF65-F5344CB8AC3E}">
        <p14:creationId xmlns:p14="http://schemas.microsoft.com/office/powerpoint/2010/main" val="9963205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C4DE4F8-460C-474F-B29B-82D750D7A83C}"/>
              </a:ext>
            </a:extLst>
          </p:cNvPr>
          <p:cNvSpPr>
            <a:spLocks noGrp="1"/>
          </p:cNvSpPr>
          <p:nvPr>
            <p:ph type="title"/>
          </p:nvPr>
        </p:nvSpPr>
        <p:spPr>
          <a:xfrm>
            <a:off x="628650" y="905256"/>
            <a:ext cx="4335236" cy="596973"/>
          </a:xfrm>
        </p:spPr>
        <p:txBody>
          <a:bodyPr/>
          <a:lstStyle/>
          <a:p>
            <a:r>
              <a:rPr lang="en-US" sz="3000" b="1" dirty="0">
                <a:solidFill>
                  <a:srgbClr val="F15A22"/>
                </a:solidFill>
              </a:rPr>
              <a:t>Summary</a:t>
            </a:r>
          </a:p>
        </p:txBody>
      </p:sp>
      <p:sp>
        <p:nvSpPr>
          <p:cNvPr id="4" name="TextBox 3">
            <a:extLst>
              <a:ext uri="{FF2B5EF4-FFF2-40B4-BE49-F238E27FC236}">
                <a16:creationId xmlns:a16="http://schemas.microsoft.com/office/drawing/2014/main" id="{2BD86979-34A1-48AF-8F1F-351A4C8BA643}"/>
              </a:ext>
            </a:extLst>
          </p:cNvPr>
          <p:cNvSpPr txBox="1"/>
          <p:nvPr/>
        </p:nvSpPr>
        <p:spPr>
          <a:xfrm>
            <a:off x="628650" y="1701839"/>
            <a:ext cx="8231332" cy="3216683"/>
          </a:xfrm>
          <a:prstGeom prst="rect">
            <a:avLst/>
          </a:prstGeom>
          <a:noFill/>
          <a:ln>
            <a:noFill/>
          </a:ln>
        </p:spPr>
        <p:txBody>
          <a:bodyPr wrap="square" rtlCol="0">
            <a:noAutofit/>
          </a:bodyPr>
          <a:lstStyle/>
          <a:p>
            <a:pPr>
              <a:lnSpc>
                <a:spcPct val="90000"/>
              </a:lnSpc>
              <a:spcBef>
                <a:spcPts val="500"/>
              </a:spcBef>
              <a:spcAft>
                <a:spcPts val="1200"/>
              </a:spcAft>
            </a:pPr>
            <a:r>
              <a:rPr lang="en-US" dirty="0">
                <a:solidFill>
                  <a:srgbClr val="0C2340"/>
                </a:solidFill>
              </a:rPr>
              <a:t>PeopleSoft’s “Download Details to Excel” has improved functionality. The feature is available in Classic View and Certification pages for the following sections: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Vouchers</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Travel Authorizations</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Cash Advances</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Expense Reports</a:t>
            </a:r>
          </a:p>
        </p:txBody>
      </p:sp>
    </p:spTree>
    <p:custDataLst>
      <p:tags r:id="rId1"/>
    </p:custDataLst>
    <p:extLst>
      <p:ext uri="{BB962C8B-B14F-4D97-AF65-F5344CB8AC3E}">
        <p14:creationId xmlns:p14="http://schemas.microsoft.com/office/powerpoint/2010/main" val="24095169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8FCBFD6-27B8-4239-AC32-7E4AC3EAC008}"/>
              </a:ext>
            </a:extLst>
          </p:cNvPr>
          <p:cNvSpPr>
            <a:spLocks noGrp="1"/>
          </p:cNvSpPr>
          <p:nvPr>
            <p:ph type="title"/>
          </p:nvPr>
        </p:nvSpPr>
        <p:spPr/>
        <p:txBody>
          <a:bodyPr/>
          <a:lstStyle/>
          <a:p>
            <a:r>
              <a:rPr lang="en-US" dirty="0"/>
              <a:t>Voucher Search Page</a:t>
            </a:r>
          </a:p>
        </p:txBody>
      </p:sp>
      <p:sp>
        <p:nvSpPr>
          <p:cNvPr id="5" name="TextBox 4">
            <a:extLst>
              <a:ext uri="{FF2B5EF4-FFF2-40B4-BE49-F238E27FC236}">
                <a16:creationId xmlns:a16="http://schemas.microsoft.com/office/drawing/2014/main" id="{23FC56A7-3BA0-4009-B6DD-0F26879C5544}"/>
              </a:ext>
            </a:extLst>
          </p:cNvPr>
          <p:cNvSpPr txBox="1"/>
          <p:nvPr/>
        </p:nvSpPr>
        <p:spPr>
          <a:xfrm>
            <a:off x="466344" y="1408176"/>
            <a:ext cx="8211312" cy="4334256"/>
          </a:xfrm>
          <a:prstGeom prst="rect">
            <a:avLst/>
          </a:prstGeom>
          <a:noFill/>
        </p:spPr>
        <p:txBody>
          <a:bodyPr wrap="square" rtlCol="0">
            <a:noAutofit/>
          </a:bodyPr>
          <a:lstStyle/>
          <a:p>
            <a:pPr>
              <a:lnSpc>
                <a:spcPct val="90000"/>
              </a:lnSpc>
              <a:spcBef>
                <a:spcPts val="500"/>
              </a:spcBef>
              <a:spcAft>
                <a:spcPts val="1200"/>
              </a:spcAft>
            </a:pPr>
            <a:r>
              <a:rPr lang="en-US" b="1" dirty="0">
                <a:solidFill>
                  <a:srgbClr val="0C2340"/>
                </a:solidFill>
              </a:rPr>
              <a:t>Navigation: Menu &gt; Financials &gt; Vouchers &gt; Accounts Payable &gt; Add/Update &gt; Voucher Search &gt;</a:t>
            </a:r>
          </a:p>
          <a:p>
            <a:pPr>
              <a:lnSpc>
                <a:spcPct val="90000"/>
              </a:lnSpc>
              <a:spcBef>
                <a:spcPts val="500"/>
              </a:spcBef>
              <a:spcAft>
                <a:spcPts val="1200"/>
              </a:spcAft>
            </a:pPr>
            <a:r>
              <a:rPr lang="en-US" dirty="0">
                <a:solidFill>
                  <a:srgbClr val="0C2340"/>
                </a:solidFill>
              </a:rPr>
              <a:t>Enter a voucher and select search. </a:t>
            </a:r>
          </a:p>
          <a:p>
            <a:pPr>
              <a:lnSpc>
                <a:spcPct val="90000"/>
              </a:lnSpc>
              <a:spcBef>
                <a:spcPts val="500"/>
              </a:spcBef>
              <a:spcAft>
                <a:spcPts val="1200"/>
              </a:spcAft>
            </a:pPr>
            <a:r>
              <a:rPr lang="en-US" dirty="0">
                <a:solidFill>
                  <a:srgbClr val="0C2340"/>
                </a:solidFill>
              </a:rPr>
              <a:t>Navigate to the Invoice Information tab and select “Download Details to Excel” under the Address field.</a:t>
            </a:r>
          </a:p>
          <a:p>
            <a:pPr>
              <a:lnSpc>
                <a:spcPct val="90000"/>
              </a:lnSpc>
              <a:spcBef>
                <a:spcPts val="500"/>
              </a:spcBef>
              <a:spcAft>
                <a:spcPts val="1200"/>
              </a:spcAft>
            </a:pPr>
            <a:endParaRPr lang="en-US" dirty="0">
              <a:solidFill>
                <a:srgbClr val="0C2340"/>
              </a:solidFill>
            </a:endParaRPr>
          </a:p>
        </p:txBody>
      </p:sp>
      <p:pic>
        <p:nvPicPr>
          <p:cNvPr id="4" name="Picture 3">
            <a:extLst>
              <a:ext uri="{FF2B5EF4-FFF2-40B4-BE49-F238E27FC236}">
                <a16:creationId xmlns:a16="http://schemas.microsoft.com/office/drawing/2014/main" id="{9AE9281F-0EDA-08DE-95DF-E07E4AEB67BD}"/>
              </a:ext>
              <a:ext uri="{C183D7F6-B498-43B3-948B-1728B52AA6E4}">
                <adec:decorative xmlns:adec="http://schemas.microsoft.com/office/drawing/2017/decorative" val="1"/>
              </a:ext>
            </a:extLst>
          </p:cNvPr>
          <p:cNvPicPr>
            <a:picLocks noChangeAspect="1"/>
          </p:cNvPicPr>
          <p:nvPr/>
        </p:nvPicPr>
        <p:blipFill rotWithShape="1">
          <a:blip r:embed="rId3"/>
          <a:srcRect b="14711"/>
          <a:stretch/>
        </p:blipFill>
        <p:spPr>
          <a:xfrm>
            <a:off x="0" y="3297007"/>
            <a:ext cx="9144000" cy="2289009"/>
          </a:xfrm>
          <a:prstGeom prst="rect">
            <a:avLst/>
          </a:prstGeom>
        </p:spPr>
      </p:pic>
      <p:sp>
        <p:nvSpPr>
          <p:cNvPr id="6" name="Rectangle 5">
            <a:extLst>
              <a:ext uri="{FF2B5EF4-FFF2-40B4-BE49-F238E27FC236}">
                <a16:creationId xmlns:a16="http://schemas.microsoft.com/office/drawing/2014/main" id="{6E39B08A-D376-F75E-C240-5EED002AFB52}"/>
              </a:ext>
              <a:ext uri="{C183D7F6-B498-43B3-948B-1728B52AA6E4}">
                <adec:decorative xmlns:adec="http://schemas.microsoft.com/office/drawing/2017/decorative" val="1"/>
              </a:ext>
            </a:extLst>
          </p:cNvPr>
          <p:cNvSpPr/>
          <p:nvPr/>
        </p:nvSpPr>
        <p:spPr>
          <a:xfrm>
            <a:off x="708853" y="5310866"/>
            <a:ext cx="1237712" cy="205880"/>
          </a:xfrm>
          <a:prstGeom prst="rect">
            <a:avLst/>
          </a:prstGeom>
          <a:noFill/>
          <a:ln w="57150">
            <a:solidFill>
              <a:srgbClr val="F15A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0335D373-F4D8-49DF-8825-63B768D03FC3}"/>
              </a:ext>
              <a:ext uri="{C183D7F6-B498-43B3-948B-1728B52AA6E4}">
                <adec:decorative xmlns:adec="http://schemas.microsoft.com/office/drawing/2017/decorative" val="1"/>
              </a:ext>
            </a:extLst>
          </p:cNvPr>
          <p:cNvSpPr/>
          <p:nvPr/>
        </p:nvSpPr>
        <p:spPr>
          <a:xfrm>
            <a:off x="1555161" y="3267965"/>
            <a:ext cx="1188720" cy="274320"/>
          </a:xfrm>
          <a:prstGeom prst="rect">
            <a:avLst/>
          </a:prstGeom>
          <a:noFill/>
          <a:ln w="57150">
            <a:solidFill>
              <a:srgbClr val="F15A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ustDataLst>
      <p:tags r:id="rId1"/>
    </p:custDataLst>
    <p:extLst>
      <p:ext uri="{BB962C8B-B14F-4D97-AF65-F5344CB8AC3E}">
        <p14:creationId xmlns:p14="http://schemas.microsoft.com/office/powerpoint/2010/main" val="32559036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8FCBFD6-27B8-4239-AC32-7E4AC3EAC008}"/>
              </a:ext>
            </a:extLst>
          </p:cNvPr>
          <p:cNvSpPr>
            <a:spLocks noGrp="1"/>
          </p:cNvSpPr>
          <p:nvPr>
            <p:ph type="title"/>
          </p:nvPr>
        </p:nvSpPr>
        <p:spPr/>
        <p:txBody>
          <a:bodyPr/>
          <a:lstStyle/>
          <a:p>
            <a:r>
              <a:rPr lang="en-US" dirty="0"/>
              <a:t>Voucher Download Details Include (1)</a:t>
            </a:r>
            <a:br>
              <a:rPr lang="en-US" dirty="0"/>
            </a:br>
            <a:endParaRPr lang="en-US" dirty="0"/>
          </a:p>
        </p:txBody>
      </p:sp>
      <p:sp>
        <p:nvSpPr>
          <p:cNvPr id="5" name="TextBox 4">
            <a:extLst>
              <a:ext uri="{FF2B5EF4-FFF2-40B4-BE49-F238E27FC236}">
                <a16:creationId xmlns:a16="http://schemas.microsoft.com/office/drawing/2014/main" id="{23FC56A7-3BA0-4009-B6DD-0F26879C5544}"/>
              </a:ext>
            </a:extLst>
          </p:cNvPr>
          <p:cNvSpPr txBox="1"/>
          <p:nvPr/>
        </p:nvSpPr>
        <p:spPr>
          <a:xfrm>
            <a:off x="466344" y="1539789"/>
            <a:ext cx="8211312" cy="4334256"/>
          </a:xfrm>
          <a:prstGeom prst="rect">
            <a:avLst/>
          </a:prstGeom>
          <a:noFill/>
        </p:spPr>
        <p:txBody>
          <a:bodyPr wrap="square" numCol="2" rtlCol="0">
            <a:noAutofit/>
          </a:bodyPr>
          <a:lstStyle/>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Business Unit</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Supplier Number</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Supplier Name</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Voucher Number</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Line</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Distribution Line</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Description</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Start Date</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End Date</a:t>
            </a:r>
          </a:p>
          <a:p>
            <a:pPr marL="285750" indent="-285750">
              <a:lnSpc>
                <a:spcPct val="90000"/>
              </a:lnSpc>
              <a:spcBef>
                <a:spcPts val="500"/>
              </a:spcBef>
              <a:spcAft>
                <a:spcPts val="1200"/>
              </a:spcAft>
              <a:buFont typeface="Arial" panose="020B0604020202020204" pitchFamily="34" charset="0"/>
              <a:buChar char="•"/>
            </a:pPr>
            <a:endParaRPr lang="en-US" dirty="0">
              <a:solidFill>
                <a:srgbClr val="0C2340"/>
              </a:solidFill>
            </a:endParaRP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Merchandise Distribution Amount</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Merchandise Line Amount</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Quantity</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GL Business Unit</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Account</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Fund</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Department</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Cost Center</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Function</a:t>
            </a:r>
          </a:p>
        </p:txBody>
      </p:sp>
    </p:spTree>
    <p:custDataLst>
      <p:tags r:id="rId1"/>
    </p:custDataLst>
    <p:extLst>
      <p:ext uri="{BB962C8B-B14F-4D97-AF65-F5344CB8AC3E}">
        <p14:creationId xmlns:p14="http://schemas.microsoft.com/office/powerpoint/2010/main" val="12945690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8FCBFD6-27B8-4239-AC32-7E4AC3EAC008}"/>
              </a:ext>
            </a:extLst>
          </p:cNvPr>
          <p:cNvSpPr>
            <a:spLocks noGrp="1"/>
          </p:cNvSpPr>
          <p:nvPr>
            <p:ph type="title"/>
          </p:nvPr>
        </p:nvSpPr>
        <p:spPr/>
        <p:txBody>
          <a:bodyPr/>
          <a:lstStyle/>
          <a:p>
            <a:r>
              <a:rPr lang="en-US" dirty="0"/>
              <a:t>Voucher Download Details Include (2)</a:t>
            </a:r>
            <a:br>
              <a:rPr lang="en-US" dirty="0"/>
            </a:br>
            <a:endParaRPr lang="en-US" dirty="0"/>
          </a:p>
        </p:txBody>
      </p:sp>
      <p:sp>
        <p:nvSpPr>
          <p:cNvPr id="5" name="TextBox 4">
            <a:extLst>
              <a:ext uri="{FF2B5EF4-FFF2-40B4-BE49-F238E27FC236}">
                <a16:creationId xmlns:a16="http://schemas.microsoft.com/office/drawing/2014/main" id="{23FC56A7-3BA0-4009-B6DD-0F26879C5544}"/>
              </a:ext>
            </a:extLst>
          </p:cNvPr>
          <p:cNvSpPr txBox="1"/>
          <p:nvPr/>
        </p:nvSpPr>
        <p:spPr>
          <a:xfrm>
            <a:off x="466344" y="1539789"/>
            <a:ext cx="8211312" cy="4334256"/>
          </a:xfrm>
          <a:prstGeom prst="rect">
            <a:avLst/>
          </a:prstGeom>
          <a:noFill/>
        </p:spPr>
        <p:txBody>
          <a:bodyPr wrap="square" numCol="2" rtlCol="0">
            <a:noAutofit/>
          </a:bodyPr>
          <a:lstStyle/>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Department</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Cost Center</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Function</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Program</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PC Business Unit</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Project</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Activity</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Affiliate</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Fund Affiliate</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Budget Date</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Budget Status</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Accounting Date</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PO Business Unit PO Number</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PO Line</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Schedule Number</a:t>
            </a:r>
          </a:p>
        </p:txBody>
      </p:sp>
    </p:spTree>
    <p:custDataLst>
      <p:tags r:id="rId1"/>
    </p:custDataLst>
    <p:extLst>
      <p:ext uri="{BB962C8B-B14F-4D97-AF65-F5344CB8AC3E}">
        <p14:creationId xmlns:p14="http://schemas.microsoft.com/office/powerpoint/2010/main" val="38748992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8FCBFD6-27B8-4239-AC32-7E4AC3EAC008}"/>
              </a:ext>
            </a:extLst>
          </p:cNvPr>
          <p:cNvSpPr>
            <a:spLocks noGrp="1"/>
          </p:cNvSpPr>
          <p:nvPr>
            <p:ph type="title"/>
          </p:nvPr>
        </p:nvSpPr>
        <p:spPr/>
        <p:txBody>
          <a:bodyPr/>
          <a:lstStyle/>
          <a:p>
            <a:r>
              <a:rPr lang="en-US" dirty="0"/>
              <a:t>Voucher Download Details Example</a:t>
            </a:r>
            <a:br>
              <a:rPr lang="en-US" dirty="0"/>
            </a:br>
            <a:endParaRPr lang="en-US" dirty="0"/>
          </a:p>
        </p:txBody>
      </p:sp>
      <p:pic>
        <p:nvPicPr>
          <p:cNvPr id="9" name="Picture 8" descr="Screenshot of example Voucher Download Details showing the columns Business Unit, Supplie, Supplier Name, Vouche, Line, Distribution Line, Descr, Start Date, End Date, Merchandise, Merchandise Line, Quantity, GL Business Unit, Accoun, Fun, Dept, Cost Center, Function, Program, PC Business Unit, Project, Activity, Affiliate, Fund Affiliate, Budget Date, Budget Status, Accounting Date, PO Business Unit, Po, Line, Sched">
            <a:extLst>
              <a:ext uri="{FF2B5EF4-FFF2-40B4-BE49-F238E27FC236}">
                <a16:creationId xmlns:a16="http://schemas.microsoft.com/office/drawing/2014/main" id="{234F81FB-A061-27BA-E53F-2EABB11317C4}"/>
              </a:ext>
            </a:extLst>
          </p:cNvPr>
          <p:cNvPicPr>
            <a:picLocks noChangeAspect="1"/>
          </p:cNvPicPr>
          <p:nvPr/>
        </p:nvPicPr>
        <p:blipFill>
          <a:blip r:embed="rId3"/>
          <a:stretch>
            <a:fillRect/>
          </a:stretch>
        </p:blipFill>
        <p:spPr>
          <a:xfrm>
            <a:off x="171449" y="1611329"/>
            <a:ext cx="8801101" cy="1485433"/>
          </a:xfrm>
          <a:prstGeom prst="rect">
            <a:avLst/>
          </a:prstGeom>
        </p:spPr>
      </p:pic>
      <p:pic>
        <p:nvPicPr>
          <p:cNvPr id="11" name="Picture 10">
            <a:extLst>
              <a:ext uri="{FF2B5EF4-FFF2-40B4-BE49-F238E27FC236}">
                <a16:creationId xmlns:a16="http://schemas.microsoft.com/office/drawing/2014/main" id="{FBC20EC9-690F-210A-1FC5-8DC7C9BDB9CC}"/>
              </a:ext>
              <a:ext uri="{C183D7F6-B498-43B3-948B-1728B52AA6E4}">
                <adec:decorative xmlns:adec="http://schemas.microsoft.com/office/drawing/2017/decorative" val="1"/>
              </a:ext>
            </a:extLst>
          </p:cNvPr>
          <p:cNvPicPr>
            <a:picLocks noChangeAspect="1"/>
          </p:cNvPicPr>
          <p:nvPr/>
        </p:nvPicPr>
        <p:blipFill rotWithShape="1">
          <a:blip r:embed="rId4"/>
          <a:srcRect t="15331"/>
          <a:stretch/>
        </p:blipFill>
        <p:spPr>
          <a:xfrm>
            <a:off x="906135" y="3326120"/>
            <a:ext cx="7216002" cy="1280367"/>
          </a:xfrm>
          <a:prstGeom prst="rect">
            <a:avLst/>
          </a:prstGeom>
        </p:spPr>
      </p:pic>
    </p:spTree>
    <p:custDataLst>
      <p:tags r:id="rId1"/>
    </p:custDataLst>
    <p:extLst>
      <p:ext uri="{BB962C8B-B14F-4D97-AF65-F5344CB8AC3E}">
        <p14:creationId xmlns:p14="http://schemas.microsoft.com/office/powerpoint/2010/main" val="16544916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8FCBFD6-27B8-4239-AC32-7E4AC3EAC008}"/>
              </a:ext>
            </a:extLst>
          </p:cNvPr>
          <p:cNvSpPr>
            <a:spLocks noGrp="1"/>
          </p:cNvSpPr>
          <p:nvPr>
            <p:ph type="title"/>
          </p:nvPr>
        </p:nvSpPr>
        <p:spPr/>
        <p:txBody>
          <a:bodyPr/>
          <a:lstStyle/>
          <a:p>
            <a:r>
              <a:rPr lang="en-US" dirty="0"/>
              <a:t>Travel Authorization View Page</a:t>
            </a:r>
          </a:p>
        </p:txBody>
      </p:sp>
      <p:sp>
        <p:nvSpPr>
          <p:cNvPr id="5" name="TextBox 4">
            <a:extLst>
              <a:ext uri="{FF2B5EF4-FFF2-40B4-BE49-F238E27FC236}">
                <a16:creationId xmlns:a16="http://schemas.microsoft.com/office/drawing/2014/main" id="{23FC56A7-3BA0-4009-B6DD-0F26879C5544}"/>
              </a:ext>
            </a:extLst>
          </p:cNvPr>
          <p:cNvSpPr txBox="1"/>
          <p:nvPr/>
        </p:nvSpPr>
        <p:spPr>
          <a:xfrm>
            <a:off x="466344" y="1408176"/>
            <a:ext cx="8211312" cy="4334256"/>
          </a:xfrm>
          <a:prstGeom prst="rect">
            <a:avLst/>
          </a:prstGeom>
          <a:noFill/>
        </p:spPr>
        <p:txBody>
          <a:bodyPr wrap="square" rtlCol="0">
            <a:noAutofit/>
          </a:bodyPr>
          <a:lstStyle/>
          <a:p>
            <a:pPr>
              <a:lnSpc>
                <a:spcPct val="90000"/>
              </a:lnSpc>
              <a:spcBef>
                <a:spcPts val="500"/>
              </a:spcBef>
              <a:spcAft>
                <a:spcPts val="1200"/>
              </a:spcAft>
            </a:pPr>
            <a:r>
              <a:rPr lang="en-US" b="1" dirty="0">
                <a:solidFill>
                  <a:srgbClr val="0C2340"/>
                </a:solidFill>
              </a:rPr>
              <a:t>Navigation: Menu &gt; Financials &gt; Travel and Expenses &gt; Travel Authorization &gt; View &gt;</a:t>
            </a:r>
          </a:p>
          <a:p>
            <a:pPr>
              <a:lnSpc>
                <a:spcPct val="90000"/>
              </a:lnSpc>
              <a:spcBef>
                <a:spcPts val="500"/>
              </a:spcBef>
              <a:spcAft>
                <a:spcPts val="1200"/>
              </a:spcAft>
            </a:pPr>
            <a:r>
              <a:rPr lang="en-US" dirty="0">
                <a:solidFill>
                  <a:srgbClr val="0C2340"/>
                </a:solidFill>
              </a:rPr>
              <a:t>Select the “Download Details to Excel” hyperlink located in the middle in between the View Printable Version and Notes hyperlinks:</a:t>
            </a:r>
          </a:p>
        </p:txBody>
      </p:sp>
      <p:pic>
        <p:nvPicPr>
          <p:cNvPr id="4" name="Picture 3">
            <a:extLst>
              <a:ext uri="{FF2B5EF4-FFF2-40B4-BE49-F238E27FC236}">
                <a16:creationId xmlns:a16="http://schemas.microsoft.com/office/drawing/2014/main" id="{18BB0EDA-6EC1-EF6D-1C7C-BEE7518D1492}"/>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0" y="2894374"/>
            <a:ext cx="9144000" cy="2496269"/>
          </a:xfrm>
          <a:prstGeom prst="rect">
            <a:avLst/>
          </a:prstGeom>
        </p:spPr>
      </p:pic>
      <p:sp>
        <p:nvSpPr>
          <p:cNvPr id="6" name="Rectangle 5">
            <a:extLst>
              <a:ext uri="{FF2B5EF4-FFF2-40B4-BE49-F238E27FC236}">
                <a16:creationId xmlns:a16="http://schemas.microsoft.com/office/drawing/2014/main" id="{FCE3FEBF-A0E3-E42C-8E47-3E39799AFFB8}"/>
              </a:ext>
              <a:ext uri="{C183D7F6-B498-43B3-948B-1728B52AA6E4}">
                <adec:decorative xmlns:adec="http://schemas.microsoft.com/office/drawing/2017/decorative" val="1"/>
              </a:ext>
            </a:extLst>
          </p:cNvPr>
          <p:cNvSpPr/>
          <p:nvPr/>
        </p:nvSpPr>
        <p:spPr>
          <a:xfrm>
            <a:off x="2773183" y="4572001"/>
            <a:ext cx="1237712" cy="205880"/>
          </a:xfrm>
          <a:prstGeom prst="rect">
            <a:avLst/>
          </a:prstGeom>
          <a:noFill/>
          <a:ln w="57150">
            <a:solidFill>
              <a:srgbClr val="F15A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ustDataLst>
      <p:tags r:id="rId1"/>
    </p:custDataLst>
    <p:extLst>
      <p:ext uri="{BB962C8B-B14F-4D97-AF65-F5344CB8AC3E}">
        <p14:creationId xmlns:p14="http://schemas.microsoft.com/office/powerpoint/2010/main" val="40076250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8FCBFD6-27B8-4239-AC32-7E4AC3EAC008}"/>
              </a:ext>
            </a:extLst>
          </p:cNvPr>
          <p:cNvSpPr>
            <a:spLocks noGrp="1"/>
          </p:cNvSpPr>
          <p:nvPr>
            <p:ph type="title"/>
          </p:nvPr>
        </p:nvSpPr>
        <p:spPr/>
        <p:txBody>
          <a:bodyPr/>
          <a:lstStyle/>
          <a:p>
            <a:r>
              <a:rPr lang="en-US" dirty="0"/>
              <a:t>Travel Authorization Download Details Include (1)</a:t>
            </a:r>
            <a:br>
              <a:rPr lang="en-US" dirty="0"/>
            </a:br>
            <a:endParaRPr lang="en-US" dirty="0"/>
          </a:p>
        </p:txBody>
      </p:sp>
      <p:sp>
        <p:nvSpPr>
          <p:cNvPr id="5" name="TextBox 4">
            <a:extLst>
              <a:ext uri="{FF2B5EF4-FFF2-40B4-BE49-F238E27FC236}">
                <a16:creationId xmlns:a16="http://schemas.microsoft.com/office/drawing/2014/main" id="{23FC56A7-3BA0-4009-B6DD-0F26879C5544}"/>
              </a:ext>
            </a:extLst>
          </p:cNvPr>
          <p:cNvSpPr txBox="1"/>
          <p:nvPr/>
        </p:nvSpPr>
        <p:spPr>
          <a:xfrm>
            <a:off x="466344" y="1539789"/>
            <a:ext cx="8211312" cy="4334256"/>
          </a:xfrm>
          <a:prstGeom prst="rect">
            <a:avLst/>
          </a:prstGeom>
          <a:noFill/>
        </p:spPr>
        <p:txBody>
          <a:bodyPr wrap="square" numCol="2" rtlCol="0">
            <a:noAutofit/>
          </a:bodyPr>
          <a:lstStyle/>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Travel Auth ID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Employee ID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Employee Name</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Location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Location </a:t>
            </a:r>
            <a:r>
              <a:rPr lang="en-US" dirty="0" err="1">
                <a:solidFill>
                  <a:srgbClr val="0C2340"/>
                </a:solidFill>
              </a:rPr>
              <a:t>Descr</a:t>
            </a:r>
            <a:r>
              <a:rPr lang="en-US" dirty="0">
                <a:solidFill>
                  <a:srgbClr val="0C2340"/>
                </a:solidFill>
              </a:rPr>
              <a:t>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Line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Distribution Line</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Transaction Date</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Expense Type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Expense Type Description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Line Comment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Line Location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Line Location Desc</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Distance Traveled</a:t>
            </a:r>
          </a:p>
          <a:p>
            <a:pPr marL="285750" indent="-285750">
              <a:lnSpc>
                <a:spcPct val="90000"/>
              </a:lnSpc>
              <a:spcBef>
                <a:spcPts val="500"/>
              </a:spcBef>
              <a:spcAft>
                <a:spcPts val="1200"/>
              </a:spcAft>
              <a:buFont typeface="Arial" panose="020B0604020202020204" pitchFamily="34" charset="0"/>
              <a:buChar char="•"/>
            </a:pPr>
            <a:r>
              <a:rPr lang="en-US" dirty="0" err="1">
                <a:solidFill>
                  <a:srgbClr val="0C2340"/>
                </a:solidFill>
              </a:rPr>
              <a:t>Dist</a:t>
            </a:r>
            <a:r>
              <a:rPr lang="en-US" dirty="0">
                <a:solidFill>
                  <a:srgbClr val="0C2340"/>
                </a:solidFill>
              </a:rPr>
              <a:t> Type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Distance Rate	</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Payment Type</a:t>
            </a:r>
          </a:p>
          <a:p>
            <a:pPr marL="285750" indent="-285750">
              <a:lnSpc>
                <a:spcPct val="90000"/>
              </a:lnSpc>
              <a:spcBef>
                <a:spcPts val="500"/>
              </a:spcBef>
              <a:spcAft>
                <a:spcPts val="1200"/>
              </a:spcAft>
              <a:buFont typeface="Arial" panose="020B0604020202020204" pitchFamily="34" charset="0"/>
              <a:buChar char="•"/>
            </a:pPr>
            <a:r>
              <a:rPr lang="en-US" dirty="0">
                <a:solidFill>
                  <a:srgbClr val="0C2340"/>
                </a:solidFill>
              </a:rPr>
              <a:t>Payment Type Description</a:t>
            </a:r>
          </a:p>
        </p:txBody>
      </p:sp>
    </p:spTree>
    <p:custDataLst>
      <p:tags r:id="rId1"/>
    </p:custDataLst>
    <p:extLst>
      <p:ext uri="{BB962C8B-B14F-4D97-AF65-F5344CB8AC3E}">
        <p14:creationId xmlns:p14="http://schemas.microsoft.com/office/powerpoint/2010/main" val="422201030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DESIGN_ID_1_OFFICE THEME" val="OYvchuAD"/>
  <p:tag name="ARTICULATE_DESIGN_ID_UTSA FINANCIAL AFFAIRS" val="NuKOzqX4"/>
  <p:tag name="ARTICULATE_SLIDE_THUMBNAIL_REFRESH" val="1"/>
  <p:tag name="ARTICULATE_SLIDE_COUNT" val="9"/>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UTSA Financial Affairs">
  <a:themeElements>
    <a:clrScheme name="Custom 2">
      <a:dk1>
        <a:srgbClr val="000000"/>
      </a:dk1>
      <a:lt1>
        <a:srgbClr val="FFFFFF"/>
      </a:lt1>
      <a:dk2>
        <a:srgbClr val="44546A"/>
      </a:dk2>
      <a:lt2>
        <a:srgbClr val="E7E6E6"/>
      </a:lt2>
      <a:accent1>
        <a:srgbClr val="0C2340"/>
      </a:accent1>
      <a:accent2>
        <a:srgbClr val="ED7D31"/>
      </a:accent2>
      <a:accent3>
        <a:srgbClr val="DBDEE3"/>
      </a:accent3>
      <a:accent4>
        <a:srgbClr val="495970"/>
      </a:accent4>
      <a:accent5>
        <a:srgbClr val="D3430D"/>
      </a:accent5>
      <a:accent6>
        <a:srgbClr val="70ADC6"/>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TSA Financial Affairs" id="{A9460F9B-56FE-9844-9241-E04AB81C297D}" vid="{736B3360-3717-7742-ADD2-1004263183C0}"/>
    </a:ext>
  </a:extLst>
</a:theme>
</file>

<file path=ppt/theme/theme2.xml><?xml version="1.0" encoding="utf-8"?>
<a:theme xmlns:a="http://schemas.openxmlformats.org/drawingml/2006/main" name="1_Office Theme">
  <a:themeElements>
    <a:clrScheme name="UTSA Financial Affairs">
      <a:dk1>
        <a:srgbClr val="000000"/>
      </a:dk1>
      <a:lt1>
        <a:srgbClr val="FFFFFF"/>
      </a:lt1>
      <a:dk2>
        <a:srgbClr val="44546A"/>
      </a:dk2>
      <a:lt2>
        <a:srgbClr val="E7E6E6"/>
      </a:lt2>
      <a:accent1>
        <a:srgbClr val="0C2340"/>
      </a:accent1>
      <a:accent2>
        <a:srgbClr val="ED7D31"/>
      </a:accent2>
      <a:accent3>
        <a:srgbClr val="DBDEE3"/>
      </a:accent3>
      <a:accent4>
        <a:srgbClr val="495970"/>
      </a:accent4>
      <a:accent5>
        <a:srgbClr val="D3430D"/>
      </a:accent5>
      <a:accent6>
        <a:srgbClr val="70ADC6"/>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 Template WHITE BACKGROUND" id="{3B7CB4D1-D596-4D52-A98F-8F0EFDACFF36}" vid="{6AD70FCA-46FA-461D-B7DB-811143A69BD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6B8FB33A98EF041B521CFC963FBEC26" ma:contentTypeVersion="5" ma:contentTypeDescription="Create a new document." ma:contentTypeScope="" ma:versionID="cc63d8321fd97a3a74597d25a6ef3a7d">
  <xsd:schema xmlns:xsd="http://www.w3.org/2001/XMLSchema" xmlns:xs="http://www.w3.org/2001/XMLSchema" xmlns:p="http://schemas.microsoft.com/office/2006/metadata/properties" xmlns:ns2="64da0643-1f44-483d-9178-6d5286517809" xmlns:ns3="e169eced-ff45-4c8c-a4f1-3aa07b3def6b" targetNamespace="http://schemas.microsoft.com/office/2006/metadata/properties" ma:root="true" ma:fieldsID="a0021d9443d2d9594fe16e375f799f9f" ns2:_="" ns3:_="">
    <xsd:import namespace="64da0643-1f44-483d-9178-6d5286517809"/>
    <xsd:import namespace="e169eced-ff45-4c8c-a4f1-3aa07b3def6b"/>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4da0643-1f44-483d-9178-6d528651780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169eced-ff45-4c8c-a4f1-3aa07b3def6b"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09B1B57-8C5B-4C63-9792-80EE0AB7339A}">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4736AC4B-AFD5-4E0A-885B-CF6CB87DF94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4da0643-1f44-483d-9178-6d5286517809"/>
    <ds:schemaRef ds:uri="e169eced-ff45-4c8c-a4f1-3aa07b3def6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FD006E7-4479-4F70-8AAD-A3B3B083174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11187</TotalTime>
  <Words>774</Words>
  <Application>Microsoft Office PowerPoint</Application>
  <PresentationFormat>On-screen Show (4:3)</PresentationFormat>
  <Paragraphs>188</Paragraphs>
  <Slides>22</Slides>
  <Notes>3</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22</vt:i4>
      </vt:variant>
    </vt:vector>
  </HeadingPairs>
  <TitlesOfParts>
    <vt:vector size="27" baseType="lpstr">
      <vt:lpstr>Arial</vt:lpstr>
      <vt:lpstr>Calibri</vt:lpstr>
      <vt:lpstr>MetaPro-Norm</vt:lpstr>
      <vt:lpstr>UTSA Financial Affairs</vt:lpstr>
      <vt:lpstr>1_Office Theme</vt:lpstr>
      <vt:lpstr>Download Details to Excel</vt:lpstr>
      <vt:lpstr>Important note</vt:lpstr>
      <vt:lpstr>Summary</vt:lpstr>
      <vt:lpstr>Voucher Search Page</vt:lpstr>
      <vt:lpstr>Voucher Download Details Include (1) </vt:lpstr>
      <vt:lpstr>Voucher Download Details Include (2) </vt:lpstr>
      <vt:lpstr>Voucher Download Details Example </vt:lpstr>
      <vt:lpstr>Travel Authorization View Page</vt:lpstr>
      <vt:lpstr>Travel Authorization Download Details Include (1) </vt:lpstr>
      <vt:lpstr>Travel Authorization Download Details Include (2) </vt:lpstr>
      <vt:lpstr>Travel Authorization Download Details Example </vt:lpstr>
      <vt:lpstr>Cash Advance View Page</vt:lpstr>
      <vt:lpstr>Cash Advance Certification Page</vt:lpstr>
      <vt:lpstr>Cash Advance Download Details Include (1) </vt:lpstr>
      <vt:lpstr>Cash Advance Download Details Include (2) </vt:lpstr>
      <vt:lpstr>Cash Advance Download Details Example </vt:lpstr>
      <vt:lpstr>Expense Report View Page</vt:lpstr>
      <vt:lpstr>Expense Report Download Details Include (1) </vt:lpstr>
      <vt:lpstr>Expense Report Download Details Include (2) </vt:lpstr>
      <vt:lpstr>Expense Report Download Details Example </vt:lpstr>
      <vt:lpstr>Contact Us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Raina Perez</dc:creator>
  <cp:lastModifiedBy>Lilian Man</cp:lastModifiedBy>
  <cp:revision>173</cp:revision>
  <cp:lastPrinted>2023-01-13T17:24:40Z</cp:lastPrinted>
  <dcterms:created xsi:type="dcterms:W3CDTF">2023-01-12T18:12:27Z</dcterms:created>
  <dcterms:modified xsi:type="dcterms:W3CDTF">2024-07-09T17:55:08Z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31EC41A2-9BAD-4D4E-9877-357864651C1C</vt:lpwstr>
  </property>
  <property fmtid="{D5CDD505-2E9C-101B-9397-08002B2CF9AE}" pid="3" name="ArticulatePath">
    <vt:lpwstr>Financial Affairs Master V3</vt:lpwstr>
  </property>
  <property fmtid="{D5CDD505-2E9C-101B-9397-08002B2CF9AE}" pid="4" name="ContentTypeId">
    <vt:lpwstr>0x01010056B8FB33A98EF041B521CFC963FBEC26</vt:lpwstr>
  </property>
</Properties>
</file>