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4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  <p:sldMasterId id="2147483671" r:id="rId5"/>
  </p:sldMasterIdLst>
  <p:notesMasterIdLst>
    <p:notesMasterId r:id="rId73"/>
  </p:notesMasterIdLst>
  <p:handoutMasterIdLst>
    <p:handoutMasterId r:id="rId74"/>
  </p:handoutMasterIdLst>
  <p:sldIdLst>
    <p:sldId id="287" r:id="rId6"/>
    <p:sldId id="394" r:id="rId7"/>
    <p:sldId id="289" r:id="rId8"/>
    <p:sldId id="290" r:id="rId9"/>
    <p:sldId id="303" r:id="rId10"/>
    <p:sldId id="396" r:id="rId11"/>
    <p:sldId id="305" r:id="rId12"/>
    <p:sldId id="306" r:id="rId13"/>
    <p:sldId id="395" r:id="rId14"/>
    <p:sldId id="307" r:id="rId15"/>
    <p:sldId id="397" r:id="rId16"/>
    <p:sldId id="309" r:id="rId17"/>
    <p:sldId id="310" r:id="rId18"/>
    <p:sldId id="311" r:id="rId19"/>
    <p:sldId id="312" r:id="rId20"/>
    <p:sldId id="313" r:id="rId21"/>
    <p:sldId id="359" r:id="rId22"/>
    <p:sldId id="357" r:id="rId23"/>
    <p:sldId id="314" r:id="rId24"/>
    <p:sldId id="315" r:id="rId25"/>
    <p:sldId id="317" r:id="rId26"/>
    <p:sldId id="316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298" r:id="rId38"/>
    <p:sldId id="363" r:id="rId39"/>
    <p:sldId id="364" r:id="rId40"/>
    <p:sldId id="365" r:id="rId41"/>
    <p:sldId id="385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77" r:id="rId53"/>
    <p:sldId id="378" r:id="rId54"/>
    <p:sldId id="379" r:id="rId55"/>
    <p:sldId id="380" r:id="rId56"/>
    <p:sldId id="381" r:id="rId57"/>
    <p:sldId id="384" r:id="rId58"/>
    <p:sldId id="382" r:id="rId59"/>
    <p:sldId id="383" r:id="rId60"/>
    <p:sldId id="393" r:id="rId61"/>
    <p:sldId id="330" r:id="rId62"/>
    <p:sldId id="331" r:id="rId63"/>
    <p:sldId id="332" r:id="rId64"/>
    <p:sldId id="387" r:id="rId65"/>
    <p:sldId id="388" r:id="rId66"/>
    <p:sldId id="389" r:id="rId67"/>
    <p:sldId id="390" r:id="rId68"/>
    <p:sldId id="399" r:id="rId69"/>
    <p:sldId id="398" r:id="rId70"/>
    <p:sldId id="295" r:id="rId71"/>
    <p:sldId id="294" r:id="rId72"/>
  </p:sldIdLst>
  <p:sldSz cx="9144000" cy="6858000" type="screen4x3"/>
  <p:notesSz cx="6858000" cy="9144000"/>
  <p:custDataLst>
    <p:tags r:id="rId7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bA01XCXlrggDQ44iB3JTA==" hashData="CUXwHyu2eHuB3ZZXAdnPnXSVQa/yWiTy8JTQFoIF/8YjVoK8Kmr+oyYXFyG8lkPqY1FNHasDIQGFShmmoAuzCg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 Man" initials="LM" lastIdx="10" clrIdx="0">
    <p:extLst>
      <p:ext uri="{19B8F6BF-5375-455C-9EA6-DF929625EA0E}">
        <p15:presenceInfo xmlns:p15="http://schemas.microsoft.com/office/powerpoint/2012/main" userId="S-1-5-21-1922958001-1748050809-1695950106-1113120" providerId="AD"/>
      </p:ext>
    </p:extLst>
  </p:cmAuthor>
  <p:cmAuthor id="2" name="Raina Perez" initials="RP" lastIdx="3" clrIdx="1">
    <p:extLst>
      <p:ext uri="{19B8F6BF-5375-455C-9EA6-DF929625EA0E}">
        <p15:presenceInfo xmlns:p15="http://schemas.microsoft.com/office/powerpoint/2012/main" userId="S::raina.perez@utsa.edu::b34261a2-0dcf-4ef8-9bec-a7e31cb3f585" providerId="AD"/>
      </p:ext>
    </p:extLst>
  </p:cmAuthor>
  <p:cmAuthor id="4" name="Lilian Man" initials="LM [2]" lastIdx="55" clrIdx="3">
    <p:extLst>
      <p:ext uri="{19B8F6BF-5375-455C-9EA6-DF929625EA0E}">
        <p15:presenceInfo xmlns:p15="http://schemas.microsoft.com/office/powerpoint/2012/main" userId="S::lilian.man@utsa.edu::54ce8ced-1fa4-4797-b9d5-b210cdd1ea22" providerId="AD"/>
      </p:ext>
    </p:extLst>
  </p:cmAuthor>
  <p:cmAuthor id="5" name="Alyssa Favila" initials="AH" lastIdx="40" clrIdx="4">
    <p:extLst>
      <p:ext uri="{19B8F6BF-5375-455C-9EA6-DF929625EA0E}">
        <p15:presenceInfo xmlns:p15="http://schemas.microsoft.com/office/powerpoint/2012/main" userId="S::alyssa.favila@utsa.edu::9bda54bf-9936-40c1-8283-52d880164bdf" providerId="AD"/>
      </p:ext>
    </p:extLst>
  </p:cmAuthor>
  <p:cmAuthor id="6" name="Debra Villanueva" initials="DV" lastIdx="4" clrIdx="5">
    <p:extLst>
      <p:ext uri="{19B8F6BF-5375-455C-9EA6-DF929625EA0E}">
        <p15:presenceInfo xmlns:p15="http://schemas.microsoft.com/office/powerpoint/2012/main" userId="S::debra.villanueva@utsa.edu::dedd5e80-2fd7-49ff-81d9-a3d3114141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2"/>
    <a:srgbClr val="0C2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84885" autoAdjust="0"/>
  </p:normalViewPr>
  <p:slideViewPr>
    <p:cSldViewPr snapToGrid="0" snapToObjects="1">
      <p:cViewPr varScale="1">
        <p:scale>
          <a:sx n="94" d="100"/>
          <a:sy n="94" d="100"/>
        </p:scale>
        <p:origin x="222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handoutMaster" Target="handoutMasters/handoutMaster1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notesMaster" Target="notesMasters/notesMaster1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commentAuthors" Target="commentAuthor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23C432-4827-E359-81F5-68A79BFE61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23B7D-9DC8-BFEE-DC74-93B68330D8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7921A-87BC-1441-AE21-75D65484AF61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BF3A1-385E-B591-30E6-D0A825283B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E92E2-726B-06E0-B599-9375E0DABB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EDFA6-7D13-4749-9E11-DF2B97E2A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23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6171C-6C02-41F2-841A-16E3B7C9FAF6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08A04-4F30-4D14-A4A3-903948F17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2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08A04-4F30-4D14-A4A3-903948F178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6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08A04-4F30-4D14-A4A3-903948F178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72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08A04-4F30-4D14-A4A3-903948F1786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97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08A04-4F30-4D14-A4A3-903948F1786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5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08A04-4F30-4D14-A4A3-903948F1786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8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7B6922-DA20-46AA-A0DA-C59E14B16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6152"/>
            <a:ext cx="9144000" cy="1325563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0C23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931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FBB81-A081-4840-9EA6-E4B3594D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38328"/>
            <a:ext cx="8677656" cy="1060704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C23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8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053CF-D45F-479B-8F0D-5858610C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5256"/>
            <a:ext cx="3644616" cy="154533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C23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54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26926"/>
            <a:ext cx="9144000" cy="431074"/>
          </a:xfrm>
          <a:prstGeom prst="rect">
            <a:avLst/>
          </a:prstGeom>
          <a:solidFill>
            <a:srgbClr val="0C2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33549"/>
          </a:xfrm>
          <a:prstGeom prst="rect">
            <a:avLst/>
          </a:prstGeom>
          <a:solidFill>
            <a:srgbClr val="0C2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8592"/>
            <a:ext cx="9144000" cy="0"/>
          </a:xfrm>
          <a:prstGeom prst="line">
            <a:avLst/>
          </a:prstGeom>
          <a:ln w="25400">
            <a:solidFill>
              <a:srgbClr val="F15A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420395"/>
            <a:ext cx="9144000" cy="0"/>
          </a:xfrm>
          <a:prstGeom prst="line">
            <a:avLst/>
          </a:prstGeom>
          <a:ln w="25400">
            <a:solidFill>
              <a:srgbClr val="F15A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7656" y="173479"/>
            <a:ext cx="2232095" cy="2865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9B91E6-360D-0BB6-A734-1B68D050DCC9}"/>
              </a:ext>
            </a:extLst>
          </p:cNvPr>
          <p:cNvSpPr/>
          <p:nvPr userDrawn="1"/>
        </p:nvSpPr>
        <p:spPr>
          <a:xfrm>
            <a:off x="0" y="6426926"/>
            <a:ext cx="9144000" cy="431074"/>
          </a:xfrm>
          <a:prstGeom prst="rect">
            <a:avLst/>
          </a:prstGeom>
          <a:solidFill>
            <a:srgbClr val="0C2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34F6B1-2D1B-3B97-B493-8436D96EFA0E}"/>
              </a:ext>
            </a:extLst>
          </p:cNvPr>
          <p:cNvSpPr/>
          <p:nvPr userDrawn="1"/>
        </p:nvSpPr>
        <p:spPr>
          <a:xfrm>
            <a:off x="0" y="0"/>
            <a:ext cx="9144000" cy="633549"/>
          </a:xfrm>
          <a:prstGeom prst="rect">
            <a:avLst/>
          </a:prstGeom>
          <a:solidFill>
            <a:srgbClr val="0C2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B026B-EB00-8C3E-3E1B-E737A7DA1A43}"/>
              </a:ext>
            </a:extLst>
          </p:cNvPr>
          <p:cNvCxnSpPr/>
          <p:nvPr userDrawn="1"/>
        </p:nvCxnSpPr>
        <p:spPr>
          <a:xfrm>
            <a:off x="0" y="638592"/>
            <a:ext cx="9144000" cy="0"/>
          </a:xfrm>
          <a:prstGeom prst="line">
            <a:avLst/>
          </a:prstGeom>
          <a:ln w="25400">
            <a:solidFill>
              <a:srgbClr val="F15A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2743E2-B29E-362A-98A7-F207EB6825E6}"/>
              </a:ext>
            </a:extLst>
          </p:cNvPr>
          <p:cNvCxnSpPr/>
          <p:nvPr userDrawn="1"/>
        </p:nvCxnSpPr>
        <p:spPr>
          <a:xfrm>
            <a:off x="0" y="6420395"/>
            <a:ext cx="9144000" cy="0"/>
          </a:xfrm>
          <a:prstGeom prst="line">
            <a:avLst/>
          </a:prstGeom>
          <a:ln w="25400">
            <a:solidFill>
              <a:srgbClr val="F15A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CFB2C1B-D12E-CECB-0EAA-8986ED614F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47656" y="173479"/>
            <a:ext cx="2232095" cy="286590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109683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1320800" y="6420395"/>
            <a:ext cx="7823200" cy="0"/>
          </a:xfrm>
          <a:prstGeom prst="line">
            <a:avLst/>
          </a:prstGeom>
          <a:ln w="12700">
            <a:solidFill>
              <a:srgbClr val="F15A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14568" y="5429973"/>
            <a:ext cx="1106232" cy="1106232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354634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4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paymentworks.com/payees/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hyperlink" Target="mailto:disbursements.travel@utsa.edu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techcafe@utsa.ed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sa.edu/financialaffairs/training/disbursements-travel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5" Type="http://schemas.openxmlformats.org/officeDocument/2006/relationships/hyperlink" Target="https://www.utsa.edu/financialaffairs/training/docs/dts/paymentworks/paymentworks-vendor-role-job-aid.pdf" TargetMode="External"/><Relationship Id="rId4" Type="http://schemas.openxmlformats.org/officeDocument/2006/relationships/hyperlink" Target="https://www.utsa.edu/financialaffairs/training/docs/dts/paymentworks/paymentworks-initiator-role-job-aid.pdf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sa.edu/financialaffairs/services/disbursements-travel/inde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5" Type="http://schemas.openxmlformats.org/officeDocument/2006/relationships/image" Target="../media/image42.png"/><Relationship Id="rId4" Type="http://schemas.openxmlformats.org/officeDocument/2006/relationships/hyperlink" Target="https://www.utsa.edu/financialaffair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tsa.edu/financialaffairs/services/disbursements-travel/disbursements/supplier-setup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B3C3A-0EDF-49E9-99B5-91A3DA0E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PaymentWorks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Vendor Onboarding Process</a:t>
            </a:r>
            <a:br>
              <a:rPr lang="en-US" dirty="0"/>
            </a:br>
            <a:r>
              <a:rPr lang="en-US" dirty="0"/>
              <a:t>AM0591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5AA2049-A13C-4643-96EA-9F218F8EA687}"/>
              </a:ext>
            </a:extLst>
          </p:cNvPr>
          <p:cNvSpPr txBox="1">
            <a:spLocks/>
          </p:cNvSpPr>
          <p:nvPr/>
        </p:nvSpPr>
        <p:spPr>
          <a:xfrm>
            <a:off x="384048" y="3141128"/>
            <a:ext cx="7734300" cy="17761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F15A22"/>
                </a:solidFill>
                <a:latin typeface="+mj-lt"/>
              </a:rPr>
              <a:t>Disbursements and Travel Services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15A22"/>
                </a:solidFill>
                <a:latin typeface="+mj-lt"/>
              </a:rPr>
              <a:t>Presenters: DTS Coordinator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9CF931-8722-42F5-AA85-3BD1DD768901}"/>
              </a:ext>
            </a:extLst>
          </p:cNvPr>
          <p:cNvSpPr txBox="1"/>
          <p:nvPr/>
        </p:nvSpPr>
        <p:spPr>
          <a:xfrm>
            <a:off x="37086" y="6448927"/>
            <a:ext cx="547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Disbursements &amp; Travel Services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E6D931F-E475-43D8-B886-7569708D6CB0}"/>
              </a:ext>
            </a:extLst>
          </p:cNvPr>
          <p:cNvSpPr txBox="1"/>
          <p:nvPr/>
        </p:nvSpPr>
        <p:spPr>
          <a:xfrm>
            <a:off x="6150543" y="6448927"/>
            <a:ext cx="295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Revised 12/09/2024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02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Roles &amp; Responsibilities (3)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C71F34A-AD0D-4534-8787-8D18638D93FD}"/>
              </a:ext>
            </a:extLst>
          </p:cNvPr>
          <p:cNvSpPr txBox="1">
            <a:spLocks/>
          </p:cNvSpPr>
          <p:nvPr/>
        </p:nvSpPr>
        <p:spPr>
          <a:xfrm>
            <a:off x="466344" y="1399031"/>
            <a:ext cx="8211312" cy="3914113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 err="1">
                <a:solidFill>
                  <a:srgbClr val="0C2340"/>
                </a:solidFill>
              </a:rPr>
              <a:t>PaymentWorks</a:t>
            </a:r>
            <a:r>
              <a:rPr lang="en-US" sz="1800" b="1" dirty="0">
                <a:solidFill>
                  <a:srgbClr val="0C2340"/>
                </a:solidFill>
              </a:rPr>
              <a:t> </a:t>
            </a:r>
            <a:r>
              <a:rPr lang="en-US" sz="1800" dirty="0">
                <a:solidFill>
                  <a:srgbClr val="0C2340"/>
                </a:solidFill>
              </a:rPr>
              <a:t>role</a:t>
            </a:r>
          </a:p>
          <a:p>
            <a:pPr marL="365760" indent="-182880">
              <a:spcBef>
                <a:spcPts val="50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C2340"/>
                </a:solidFill>
              </a:rPr>
              <a:t>Verify Taxpayer Identification Numbers (TINs) and banking information</a:t>
            </a:r>
          </a:p>
          <a:p>
            <a:pPr marL="365760" indent="-182880">
              <a:spcBef>
                <a:spcPts val="50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C2340"/>
                </a:solidFill>
              </a:rPr>
              <a:t> Verification check of vendor financial sanctions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815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&amp; Responsibilities (4)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1408176"/>
            <a:ext cx="8211312" cy="4334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Office of Research Integrity (ORI)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Export Control role</a:t>
            </a:r>
          </a:p>
          <a:p>
            <a:pPr marL="365760" marR="0" lvl="0" indent="-18288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Screening and approval of foreign vendors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C23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Back Office (DTS)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365760" marR="0" lvl="0" indent="-18288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Screening and approval of foreign vendors</a:t>
            </a:r>
            <a:endParaRPr lang="en-US" dirty="0">
              <a:solidFill>
                <a:srgbClr val="0C2340"/>
              </a:solidFill>
              <a:latin typeface="Arial" panose="020B060402020202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Vendors are approved within 24-72 hours. However, this depends on expediency with which vendors complete registration and/or clearance of financial sanctions.</a:t>
            </a:r>
          </a:p>
          <a:p>
            <a:pPr marL="182880" marR="0" lvl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C23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1297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28600"/>
            <a:ext cx="8677656" cy="1060704"/>
          </a:xfrm>
          <a:ln>
            <a:noFill/>
          </a:ln>
        </p:spPr>
        <p:txBody>
          <a:bodyPr/>
          <a:lstStyle/>
          <a:p>
            <a:r>
              <a:rPr lang="en-US" dirty="0"/>
              <a:t>Roles &amp; Responsibilities (5)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7F3C4B1-047C-4D72-96B8-01E19FB15F4D}"/>
              </a:ext>
            </a:extLst>
          </p:cNvPr>
          <p:cNvSpPr txBox="1"/>
          <p:nvPr/>
        </p:nvSpPr>
        <p:spPr>
          <a:xfrm>
            <a:off x="466344" y="1399032"/>
            <a:ext cx="8211312" cy="869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Vendor Onboarding Process</a:t>
            </a:r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6DF69804-4F58-45FF-AD4D-AD4C037E3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36117" y="3399477"/>
            <a:ext cx="1012434" cy="1684668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6678E06-1196-49ED-81A4-26AF2DCF5BE1}"/>
              </a:ext>
            </a:extLst>
          </p:cNvPr>
          <p:cNvSpPr/>
          <p:nvPr/>
        </p:nvSpPr>
        <p:spPr>
          <a:xfrm>
            <a:off x="167117" y="3902830"/>
            <a:ext cx="1520928" cy="1333182"/>
          </a:xfrm>
          <a:custGeom>
            <a:avLst/>
            <a:gdLst>
              <a:gd name="connsiteX0" fmla="*/ 0 w 1520928"/>
              <a:gd name="connsiteY0" fmla="*/ 0 h 1333182"/>
              <a:gd name="connsiteX1" fmla="*/ 1520928 w 1520928"/>
              <a:gd name="connsiteY1" fmla="*/ 0 h 1333182"/>
              <a:gd name="connsiteX2" fmla="*/ 1520928 w 1520928"/>
              <a:gd name="connsiteY2" fmla="*/ 1333182 h 1333182"/>
              <a:gd name="connsiteX3" fmla="*/ 0 w 1520928"/>
              <a:gd name="connsiteY3" fmla="*/ 1333182 h 1333182"/>
              <a:gd name="connsiteX4" fmla="*/ 0 w 1520928"/>
              <a:gd name="connsiteY4" fmla="*/ 0 h 133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928" h="1333182">
                <a:moveTo>
                  <a:pt x="0" y="0"/>
                </a:moveTo>
                <a:lnTo>
                  <a:pt x="1520928" y="0"/>
                </a:lnTo>
                <a:lnTo>
                  <a:pt x="1520928" y="1333182"/>
                </a:lnTo>
                <a:lnTo>
                  <a:pt x="0" y="13331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t" anchorCtr="0">
            <a:noAutofit/>
          </a:bodyPr>
          <a:lstStyle/>
          <a:p>
            <a:pPr marL="0" lvl="0" indent="0" algn="l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Initiator</a:t>
            </a:r>
          </a:p>
          <a:p>
            <a:pPr marL="57150" lvl="1" indent="-57150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Invites Vendor </a:t>
            </a:r>
          </a:p>
          <a:p>
            <a:pPr marL="57150" lvl="1" indent="-57150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Monitors Invite Status 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3899D4F-066C-471C-9098-991A33278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1078" y="3275450"/>
            <a:ext cx="286967" cy="286967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2">
              <a:hueOff val="-2520398"/>
              <a:satOff val="1096"/>
              <a:lumOff val="319"/>
              <a:alphaOff val="0"/>
            </a:schemeClr>
          </a:lnRef>
          <a:fillRef idx="1">
            <a:schemeClr val="accent2">
              <a:hueOff val="-2520398"/>
              <a:satOff val="1096"/>
              <a:lumOff val="319"/>
              <a:alphaOff val="0"/>
            </a:schemeClr>
          </a:fillRef>
          <a:effectRef idx="0">
            <a:schemeClr val="accent2">
              <a:hueOff val="-2520398"/>
              <a:satOff val="1096"/>
              <a:lumOff val="31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30D8CAFF-0FA9-4387-949E-1157F9FFC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198031" y="2938745"/>
            <a:ext cx="1012434" cy="1684668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2">
              <a:hueOff val="-5040797"/>
              <a:satOff val="2192"/>
              <a:lumOff val="637"/>
              <a:alphaOff val="0"/>
            </a:schemeClr>
          </a:lnRef>
          <a:fillRef idx="1">
            <a:schemeClr val="accent2">
              <a:hueOff val="-5040797"/>
              <a:satOff val="2192"/>
              <a:lumOff val="637"/>
              <a:alphaOff val="0"/>
            </a:schemeClr>
          </a:fillRef>
          <a:effectRef idx="0">
            <a:schemeClr val="accent2">
              <a:hueOff val="-5040797"/>
              <a:satOff val="2192"/>
              <a:lumOff val="63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7F06D7-E437-41A5-A49D-1FB5B7F00504}"/>
              </a:ext>
            </a:extLst>
          </p:cNvPr>
          <p:cNvSpPr/>
          <p:nvPr/>
        </p:nvSpPr>
        <p:spPr>
          <a:xfrm>
            <a:off x="2029030" y="3442098"/>
            <a:ext cx="1520928" cy="1977968"/>
          </a:xfrm>
          <a:custGeom>
            <a:avLst/>
            <a:gdLst>
              <a:gd name="connsiteX0" fmla="*/ 0 w 1520928"/>
              <a:gd name="connsiteY0" fmla="*/ 0 h 1333182"/>
              <a:gd name="connsiteX1" fmla="*/ 1520928 w 1520928"/>
              <a:gd name="connsiteY1" fmla="*/ 0 h 1333182"/>
              <a:gd name="connsiteX2" fmla="*/ 1520928 w 1520928"/>
              <a:gd name="connsiteY2" fmla="*/ 1333182 h 1333182"/>
              <a:gd name="connsiteX3" fmla="*/ 0 w 1520928"/>
              <a:gd name="connsiteY3" fmla="*/ 1333182 h 1333182"/>
              <a:gd name="connsiteX4" fmla="*/ 0 w 1520928"/>
              <a:gd name="connsiteY4" fmla="*/ 0 h 133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928" h="1333182">
                <a:moveTo>
                  <a:pt x="0" y="0"/>
                </a:moveTo>
                <a:lnTo>
                  <a:pt x="1520928" y="0"/>
                </a:lnTo>
                <a:lnTo>
                  <a:pt x="1520928" y="1333182"/>
                </a:lnTo>
                <a:lnTo>
                  <a:pt x="0" y="13331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t" anchorCtr="0">
            <a:noAutofit/>
          </a:bodyPr>
          <a:lstStyle/>
          <a:p>
            <a:pPr marL="0" lvl="0" indent="0" algn="l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Vendor </a:t>
            </a:r>
          </a:p>
          <a:p>
            <a:pPr marL="57150" lvl="1" indent="-57150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Completes Registration</a:t>
            </a:r>
          </a:p>
          <a:p>
            <a:pPr marL="57150" lvl="1" indent="-57150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Sets Up User Account</a:t>
            </a:r>
          </a:p>
          <a:p>
            <a:pPr marL="57150" lvl="1" indent="-57150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Updates Company Information</a:t>
            </a:r>
          </a:p>
          <a:p>
            <a:pPr marL="57150" lvl="1" indent="-57150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Grants Access to Company Users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4623E361-91BA-4027-BDE3-835C1DD82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62991" y="2814718"/>
            <a:ext cx="286967" cy="286967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2">
              <a:hueOff val="-7561195"/>
              <a:satOff val="3288"/>
              <a:lumOff val="956"/>
              <a:alphaOff val="0"/>
            </a:schemeClr>
          </a:lnRef>
          <a:fillRef idx="1">
            <a:schemeClr val="accent2">
              <a:hueOff val="-7561195"/>
              <a:satOff val="3288"/>
              <a:lumOff val="956"/>
              <a:alphaOff val="0"/>
            </a:schemeClr>
          </a:fillRef>
          <a:effectRef idx="0">
            <a:schemeClr val="accent2">
              <a:hueOff val="-7561195"/>
              <a:satOff val="3288"/>
              <a:lumOff val="95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811347C9-F1E3-4E6B-91CA-B87F66353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059944" y="2478013"/>
            <a:ext cx="1012434" cy="1684668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2">
              <a:hueOff val="-10081593"/>
              <a:satOff val="4384"/>
              <a:lumOff val="1275"/>
              <a:alphaOff val="0"/>
            </a:schemeClr>
          </a:lnRef>
          <a:fillRef idx="1">
            <a:schemeClr val="accent2">
              <a:hueOff val="-10081593"/>
              <a:satOff val="4384"/>
              <a:lumOff val="1275"/>
              <a:alphaOff val="0"/>
            </a:schemeClr>
          </a:fillRef>
          <a:effectRef idx="0">
            <a:schemeClr val="accent2">
              <a:hueOff val="-10081593"/>
              <a:satOff val="4384"/>
              <a:lumOff val="127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C3F791E-E6FA-4C20-B88B-48825A0C6F10}"/>
              </a:ext>
            </a:extLst>
          </p:cNvPr>
          <p:cNvSpPr/>
          <p:nvPr/>
        </p:nvSpPr>
        <p:spPr>
          <a:xfrm>
            <a:off x="3890944" y="2981366"/>
            <a:ext cx="1520928" cy="1333182"/>
          </a:xfrm>
          <a:custGeom>
            <a:avLst/>
            <a:gdLst>
              <a:gd name="connsiteX0" fmla="*/ 0 w 1520928"/>
              <a:gd name="connsiteY0" fmla="*/ 0 h 1333182"/>
              <a:gd name="connsiteX1" fmla="*/ 1520928 w 1520928"/>
              <a:gd name="connsiteY1" fmla="*/ 0 h 1333182"/>
              <a:gd name="connsiteX2" fmla="*/ 1520928 w 1520928"/>
              <a:gd name="connsiteY2" fmla="*/ 1333182 h 1333182"/>
              <a:gd name="connsiteX3" fmla="*/ 0 w 1520928"/>
              <a:gd name="connsiteY3" fmla="*/ 1333182 h 1333182"/>
              <a:gd name="connsiteX4" fmla="*/ 0 w 1520928"/>
              <a:gd name="connsiteY4" fmla="*/ 0 h 133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928" h="1333182">
                <a:moveTo>
                  <a:pt x="0" y="0"/>
                </a:moveTo>
                <a:lnTo>
                  <a:pt x="1520928" y="0"/>
                </a:lnTo>
                <a:lnTo>
                  <a:pt x="1520928" y="1333182"/>
                </a:lnTo>
                <a:lnTo>
                  <a:pt x="0" y="13331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t" anchorCtr="0">
            <a:noAutofit/>
          </a:bodyPr>
          <a:lstStyle/>
          <a:p>
            <a:pPr marL="0" lvl="0" indent="0" algn="l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PaymentWorks</a:t>
            </a:r>
          </a:p>
          <a:p>
            <a:pPr marL="57150" lvl="1" indent="-57150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Verification of TINs</a:t>
            </a:r>
          </a:p>
          <a:p>
            <a:pPr marL="57150" lvl="1" indent="-57150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Verification of Banking Information</a:t>
            </a:r>
          </a:p>
          <a:p>
            <a:pPr marL="57150" lvl="1" indent="-57150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Checks for Financial Sanctions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A0FD6BC-46B0-4204-A59D-31298495A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24904" y="2353985"/>
            <a:ext cx="286967" cy="286967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2">
              <a:hueOff val="-12601991"/>
              <a:satOff val="5481"/>
              <a:lumOff val="1594"/>
              <a:alphaOff val="0"/>
            </a:schemeClr>
          </a:lnRef>
          <a:fillRef idx="1">
            <a:schemeClr val="accent2">
              <a:hueOff val="-12601991"/>
              <a:satOff val="5481"/>
              <a:lumOff val="1594"/>
              <a:alphaOff val="0"/>
            </a:schemeClr>
          </a:fillRef>
          <a:effectRef idx="0">
            <a:schemeClr val="accent2">
              <a:hueOff val="-12601991"/>
              <a:satOff val="5481"/>
              <a:lumOff val="159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-Shape 14">
            <a:extLst>
              <a:ext uri="{FF2B5EF4-FFF2-40B4-BE49-F238E27FC236}">
                <a16:creationId xmlns:a16="http://schemas.microsoft.com/office/drawing/2014/main" id="{04BF33B5-C9CF-460F-9183-89ED18339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921857" y="2017280"/>
            <a:ext cx="1012434" cy="1684668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2">
              <a:hueOff val="-15122390"/>
              <a:satOff val="6577"/>
              <a:lumOff val="1912"/>
              <a:alphaOff val="0"/>
            </a:schemeClr>
          </a:lnRef>
          <a:fillRef idx="1">
            <a:schemeClr val="accent2">
              <a:hueOff val="-15122390"/>
              <a:satOff val="6577"/>
              <a:lumOff val="1912"/>
              <a:alphaOff val="0"/>
            </a:schemeClr>
          </a:fillRef>
          <a:effectRef idx="0">
            <a:schemeClr val="accent2">
              <a:hueOff val="-15122390"/>
              <a:satOff val="6577"/>
              <a:lumOff val="191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FE038D-E291-4E06-B414-00C26EE91850}"/>
              </a:ext>
            </a:extLst>
          </p:cNvPr>
          <p:cNvSpPr/>
          <p:nvPr/>
        </p:nvSpPr>
        <p:spPr>
          <a:xfrm>
            <a:off x="5752857" y="2520632"/>
            <a:ext cx="1520928" cy="1793915"/>
          </a:xfrm>
          <a:custGeom>
            <a:avLst/>
            <a:gdLst>
              <a:gd name="connsiteX0" fmla="*/ 0 w 1520928"/>
              <a:gd name="connsiteY0" fmla="*/ 0 h 1333182"/>
              <a:gd name="connsiteX1" fmla="*/ 1520928 w 1520928"/>
              <a:gd name="connsiteY1" fmla="*/ 0 h 1333182"/>
              <a:gd name="connsiteX2" fmla="*/ 1520928 w 1520928"/>
              <a:gd name="connsiteY2" fmla="*/ 1333182 h 1333182"/>
              <a:gd name="connsiteX3" fmla="*/ 0 w 1520928"/>
              <a:gd name="connsiteY3" fmla="*/ 1333182 h 1333182"/>
              <a:gd name="connsiteX4" fmla="*/ 0 w 1520928"/>
              <a:gd name="connsiteY4" fmla="*/ 0 h 133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928" h="1333182">
                <a:moveTo>
                  <a:pt x="0" y="0"/>
                </a:moveTo>
                <a:lnTo>
                  <a:pt x="1520928" y="0"/>
                </a:lnTo>
                <a:lnTo>
                  <a:pt x="1520928" y="1333182"/>
                </a:lnTo>
                <a:lnTo>
                  <a:pt x="0" y="13331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t" anchorCtr="0">
            <a:noAutofit/>
          </a:bodyPr>
          <a:lstStyle/>
          <a:p>
            <a:pPr marL="0" lvl="0" indent="0" algn="l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Office of Research Integrity – Export Control</a:t>
            </a:r>
          </a:p>
          <a:p>
            <a:pPr marL="57150" lvl="1" indent="-57150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Review and Approval of Foreign Vendors Only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1A967C71-109A-4F07-928F-F882487E5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86818" y="1893253"/>
            <a:ext cx="286967" cy="286967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2">
              <a:hueOff val="-17642787"/>
              <a:satOff val="7673"/>
              <a:lumOff val="2231"/>
              <a:alphaOff val="0"/>
            </a:schemeClr>
          </a:lnRef>
          <a:fillRef idx="1">
            <a:schemeClr val="accent2">
              <a:hueOff val="-17642787"/>
              <a:satOff val="7673"/>
              <a:lumOff val="2231"/>
              <a:alphaOff val="0"/>
            </a:schemeClr>
          </a:fillRef>
          <a:effectRef idx="0">
            <a:schemeClr val="accent2">
              <a:hueOff val="-17642787"/>
              <a:satOff val="7673"/>
              <a:lumOff val="223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-Shape 17">
            <a:extLst>
              <a:ext uri="{FF2B5EF4-FFF2-40B4-BE49-F238E27FC236}">
                <a16:creationId xmlns:a16="http://schemas.microsoft.com/office/drawing/2014/main" id="{784C03C7-9375-4181-B1F3-CCD2060D1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783771" y="1556548"/>
            <a:ext cx="1012434" cy="1684668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2">
              <a:hueOff val="-20163186"/>
              <a:satOff val="8769"/>
              <a:lumOff val="2550"/>
              <a:alphaOff val="0"/>
            </a:schemeClr>
          </a:lnRef>
          <a:fillRef idx="1">
            <a:schemeClr val="accent2">
              <a:hueOff val="-20163186"/>
              <a:satOff val="8769"/>
              <a:lumOff val="2550"/>
              <a:alphaOff val="0"/>
            </a:schemeClr>
          </a:fillRef>
          <a:effectRef idx="0">
            <a:schemeClr val="accent2">
              <a:hueOff val="-20163186"/>
              <a:satOff val="8769"/>
              <a:lumOff val="255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8EFB37A-D4F1-47BD-BD0C-22FD8A5DB103}"/>
              </a:ext>
            </a:extLst>
          </p:cNvPr>
          <p:cNvSpPr/>
          <p:nvPr/>
        </p:nvSpPr>
        <p:spPr>
          <a:xfrm>
            <a:off x="7614770" y="2059901"/>
            <a:ext cx="1520928" cy="1333182"/>
          </a:xfrm>
          <a:custGeom>
            <a:avLst/>
            <a:gdLst>
              <a:gd name="connsiteX0" fmla="*/ 0 w 1520928"/>
              <a:gd name="connsiteY0" fmla="*/ 0 h 1333182"/>
              <a:gd name="connsiteX1" fmla="*/ 1520928 w 1520928"/>
              <a:gd name="connsiteY1" fmla="*/ 0 h 1333182"/>
              <a:gd name="connsiteX2" fmla="*/ 1520928 w 1520928"/>
              <a:gd name="connsiteY2" fmla="*/ 1333182 h 1333182"/>
              <a:gd name="connsiteX3" fmla="*/ 0 w 1520928"/>
              <a:gd name="connsiteY3" fmla="*/ 1333182 h 1333182"/>
              <a:gd name="connsiteX4" fmla="*/ 0 w 1520928"/>
              <a:gd name="connsiteY4" fmla="*/ 0 h 133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0928" h="1333182">
                <a:moveTo>
                  <a:pt x="0" y="0"/>
                </a:moveTo>
                <a:lnTo>
                  <a:pt x="1520928" y="0"/>
                </a:lnTo>
                <a:lnTo>
                  <a:pt x="1520928" y="1333182"/>
                </a:lnTo>
                <a:lnTo>
                  <a:pt x="0" y="13331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t" anchorCtr="0">
            <a:noAutofit/>
          </a:bodyPr>
          <a:lstStyle/>
          <a:p>
            <a:pPr marL="0" lvl="0" indent="0" algn="l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DTS</a:t>
            </a:r>
          </a:p>
          <a:p>
            <a:pPr marL="57150" lvl="1" indent="-57150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/>
              <a:t>Approves Vendor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429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Initiator Role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7F3C4B1-047C-4D72-96B8-01E19FB15F4D}"/>
              </a:ext>
            </a:extLst>
          </p:cNvPr>
          <p:cNvSpPr txBox="1"/>
          <p:nvPr/>
        </p:nvSpPr>
        <p:spPr>
          <a:xfrm>
            <a:off x="466344" y="1399032"/>
            <a:ext cx="8211312" cy="869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Initiator Responsibilities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2268220"/>
            <a:ext cx="8211312" cy="3522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PeopleSoft users will have access to </a:t>
            </a:r>
            <a:r>
              <a:rPr lang="en-US" dirty="0" err="1">
                <a:solidFill>
                  <a:srgbClr val="0C2340"/>
                </a:solidFill>
              </a:rPr>
              <a:t>PaymentWorks</a:t>
            </a:r>
            <a:r>
              <a:rPr lang="en-US" dirty="0">
                <a:solidFill>
                  <a:srgbClr val="0C2340"/>
                </a:solidFill>
              </a:rPr>
              <a:t>. Once users log in, the role defaults to the Initiator role.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Initiator responsibilities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Note: A valid vendor email address is required</a:t>
            </a:r>
          </a:p>
        </p:txBody>
      </p:sp>
      <p:pic>
        <p:nvPicPr>
          <p:cNvPr id="5" name="Picture 4" descr="Invite Suppliers">
            <a:extLst>
              <a:ext uri="{FF2B5EF4-FFF2-40B4-BE49-F238E27FC236}">
                <a16:creationId xmlns:a16="http://schemas.microsoft.com/office/drawing/2014/main" id="{897CF8CE-8854-4484-AC7D-F1617A6C5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743" y="3815976"/>
            <a:ext cx="1964739" cy="1432310"/>
          </a:xfrm>
          <a:prstGeom prst="rect">
            <a:avLst/>
          </a:prstGeom>
        </p:spPr>
      </p:pic>
      <p:pic>
        <p:nvPicPr>
          <p:cNvPr id="6" name="Picture 5" descr="Track On-Boarding">
            <a:extLst>
              <a:ext uri="{FF2B5EF4-FFF2-40B4-BE49-F238E27FC236}">
                <a16:creationId xmlns:a16="http://schemas.microsoft.com/office/drawing/2014/main" id="{4CCBC883-D742-4205-845A-CA126F9E1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504" y="3815976"/>
            <a:ext cx="1964739" cy="14248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287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Navigating </a:t>
            </a:r>
            <a:r>
              <a:rPr lang="en-US" dirty="0" err="1"/>
              <a:t>PaymentWorks</a:t>
            </a:r>
            <a:r>
              <a:rPr lang="en-US" dirty="0"/>
              <a:t> (1)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1399032"/>
            <a:ext cx="8211312" cy="43921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b="1" dirty="0">
                <a:solidFill>
                  <a:srgbClr val="0C2340"/>
                </a:solidFill>
              </a:rPr>
              <a:t>Initiator Role Navigation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Log in to UTShare/PeopleSoft and select/click on the UTSA Business Solutions Center tile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3D8755-3E0E-437D-BA96-4EF40E084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6" y="3327440"/>
            <a:ext cx="2448267" cy="19433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413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Navigating </a:t>
            </a:r>
            <a:r>
              <a:rPr lang="en-US" dirty="0" err="1"/>
              <a:t>PaymentWorks</a:t>
            </a:r>
            <a:r>
              <a:rPr lang="en-US" dirty="0"/>
              <a:t> 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1399032"/>
            <a:ext cx="8211312" cy="43921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Select the </a:t>
            </a:r>
            <a:r>
              <a:rPr lang="en-US" dirty="0" err="1">
                <a:solidFill>
                  <a:srgbClr val="0C2340"/>
                </a:solidFill>
              </a:rPr>
              <a:t>PaymentWorks</a:t>
            </a:r>
            <a:r>
              <a:rPr lang="en-US" dirty="0">
                <a:solidFill>
                  <a:srgbClr val="0C2340"/>
                </a:solidFill>
              </a:rPr>
              <a:t> tile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You may be prompted to use your SSO (Single Sign-On) to log in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Once logged in, you can</a:t>
            </a:r>
          </a:p>
          <a:p>
            <a:pPr marL="914400" lvl="1" indent="-27432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C2340"/>
                </a:solidFill>
              </a:rPr>
              <a:t>Search for a vendor</a:t>
            </a:r>
          </a:p>
          <a:p>
            <a:pPr marL="914400" lvl="1" indent="-27432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C2340"/>
                </a:solidFill>
              </a:rPr>
              <a:t>Send invite to onboard vendor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04594-2162-489F-9196-888426C0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152" y="3510486"/>
            <a:ext cx="2686425" cy="22196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3549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Search for Suppliers (1)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7F3C4B1-047C-4D72-96B8-01E19FB15F4D}"/>
              </a:ext>
            </a:extLst>
          </p:cNvPr>
          <p:cNvSpPr txBox="1"/>
          <p:nvPr/>
        </p:nvSpPr>
        <p:spPr>
          <a:xfrm>
            <a:off x="466344" y="1399032"/>
            <a:ext cx="8211312" cy="869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Search for Suppliers Option 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2268220"/>
            <a:ext cx="8211312" cy="3522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Once logged in to </a:t>
            </a:r>
            <a:r>
              <a:rPr lang="en-US" dirty="0" err="1">
                <a:solidFill>
                  <a:srgbClr val="0C2340"/>
                </a:solidFill>
              </a:rPr>
              <a:t>PaymentWorks</a:t>
            </a:r>
            <a:r>
              <a:rPr lang="en-US" dirty="0">
                <a:solidFill>
                  <a:srgbClr val="0C2340"/>
                </a:solidFill>
              </a:rPr>
              <a:t>, select Setup and Manage Supplier Portal to send e-invitation to vendor.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Select the Suppliers tab.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B33976-DECA-40D1-BC51-72B6D3A09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27262" y="2951765"/>
            <a:ext cx="6061557" cy="1706693"/>
            <a:chOff x="1627262" y="2403122"/>
            <a:chExt cx="6061557" cy="1706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918A2E7-ED35-4C25-B3F9-6CBC9B86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7262" y="2403122"/>
              <a:ext cx="6061557" cy="170669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4EF83C1-0B8D-4CB8-BED5-0DB41C2FA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V="1">
              <a:off x="1627262" y="2414410"/>
              <a:ext cx="2948304" cy="76246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1C842C1-CBF4-4DDD-9BB9-C97AA699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13303" y="5254496"/>
            <a:ext cx="5724525" cy="904875"/>
            <a:chOff x="1713303" y="4811728"/>
            <a:chExt cx="5724525" cy="9048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A04585C-03EF-4DC9-BBCB-7EDE6EC410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3303" y="4811728"/>
              <a:ext cx="5724525" cy="9048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7A9BFC-585C-443B-AF9B-3EB8C80D8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V="1">
              <a:off x="4211288" y="5375188"/>
              <a:ext cx="1178273" cy="341415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95279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Suppliers (2)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1408176"/>
            <a:ext cx="8211312" cy="4334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The Supplier list is displayed.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3A416-1756-489E-A2FC-6CEF4B4C7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9591"/>
            <a:ext cx="9144000" cy="32044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FA54AF-1844-4229-9F0D-E4FF15BE2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716107" y="1841592"/>
            <a:ext cx="670559" cy="17462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8202FD-A82B-4211-88DD-B57AA9B8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8677657" y="4495257"/>
            <a:ext cx="466343" cy="54873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215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Search for Suppliers (3)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1399032"/>
            <a:ext cx="8211312" cy="43921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A vendor can be approved but not connected. Connected means the vendor/supplier has successfully interfaced from </a:t>
            </a:r>
            <a:r>
              <a:rPr lang="en-US" dirty="0" err="1">
                <a:solidFill>
                  <a:srgbClr val="0C2340"/>
                </a:solidFill>
              </a:rPr>
              <a:t>PaymentWorks</a:t>
            </a:r>
            <a:r>
              <a:rPr lang="en-US" dirty="0">
                <a:solidFill>
                  <a:srgbClr val="0C2340"/>
                </a:solidFill>
              </a:rPr>
              <a:t> into PeopleSoft and Rowdy Exchange.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To display Connected Suppliers </a:t>
            </a:r>
            <a:r>
              <a:rPr lang="en-US" b="1" dirty="0">
                <a:solidFill>
                  <a:srgbClr val="0C2340"/>
                </a:solidFill>
              </a:rPr>
              <a:t>only</a:t>
            </a:r>
            <a:r>
              <a:rPr lang="en-US" dirty="0">
                <a:solidFill>
                  <a:srgbClr val="0C2340"/>
                </a:solidFill>
              </a:rPr>
              <a:t>, select the Connected search field and select Connected Only. Verify vendor/supplier address to ensure correct vendor is used.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BEC75C-0DA5-4626-A86F-D832C6F5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39177" y="2969902"/>
            <a:ext cx="7138479" cy="3102385"/>
            <a:chOff x="1002760" y="2534045"/>
            <a:chExt cx="7138479" cy="31023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51B26-E82B-4A2D-9A6D-6950255E8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760" y="2534045"/>
              <a:ext cx="7138479" cy="309324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FC3E8D-B9F4-4490-A7C5-4FFBD9E27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V="1">
              <a:off x="7539737" y="2880264"/>
              <a:ext cx="466343" cy="275616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095297-1394-4B4D-AAE0-9EE8CB533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V="1">
              <a:off x="2615524" y="2554364"/>
              <a:ext cx="703409" cy="24302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AB0B30-FBE9-41D6-A270-2B2F6D4CD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V="1">
              <a:off x="1002760" y="4978084"/>
              <a:ext cx="1334040" cy="264475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93890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Search for Suppliers (4)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7F3C4B1-047C-4D72-96B8-01E19FB15F4D}"/>
              </a:ext>
            </a:extLst>
          </p:cNvPr>
          <p:cNvSpPr txBox="1"/>
          <p:nvPr/>
        </p:nvSpPr>
        <p:spPr>
          <a:xfrm>
            <a:off x="466344" y="1399032"/>
            <a:ext cx="8211312" cy="869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Search for Suppliers Option 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2268220"/>
            <a:ext cx="8211312" cy="3522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Go back to Home and select Vendor Master Updates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Select the New Vendors tab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54606D-8AEC-4B95-A945-A8DBDD1C6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110" y="2673921"/>
            <a:ext cx="6061557" cy="17066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4226E5-FACA-4FF0-BC03-AF2DB90FF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671110" y="3600499"/>
            <a:ext cx="2948304" cy="76246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4FB312-B8EB-442E-8CD7-ABFFC839A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462" y="5017136"/>
            <a:ext cx="7077075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0EDAD6-FD43-4E18-80CA-F6E034E11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022977" y="5038302"/>
            <a:ext cx="1963979" cy="47045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70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D3E32A1-C9D7-198D-3D23-2A6815E4C29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 sz="4000" dirty="0">
                <a:solidFill>
                  <a:srgbClr val="0C2340"/>
                </a:solidFill>
              </a:rPr>
              <a:t>Important note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E83CFF6-E22E-074A-2664-1EC3301D9FDE}"/>
              </a:ext>
            </a:extLst>
          </p:cNvPr>
          <p:cNvSpPr txBox="1">
            <a:spLocks/>
          </p:cNvSpPr>
          <p:nvPr/>
        </p:nvSpPr>
        <p:spPr>
          <a:xfrm>
            <a:off x="466344" y="1399031"/>
            <a:ext cx="8211312" cy="3914113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C2340"/>
                </a:solidFill>
              </a:rPr>
              <a:t>This PowerPoint file is optimized for assistive technology.</a:t>
            </a:r>
          </a:p>
          <a:p>
            <a:pPr marL="0" indent="0"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C2340"/>
                </a:solidFill>
              </a:rPr>
              <a:t>Please use the PDF instead if you:</a:t>
            </a:r>
          </a:p>
          <a:p>
            <a:pPr marL="365760" indent="-182880">
              <a:spcBef>
                <a:spcPts val="50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C2340"/>
                </a:solidFill>
              </a:rPr>
              <a:t>Don’t use a screen reader</a:t>
            </a:r>
          </a:p>
          <a:p>
            <a:pPr marL="365760" indent="-182880">
              <a:spcBef>
                <a:spcPts val="50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C2340"/>
                </a:solidFill>
              </a:rPr>
              <a:t>Aren’t sure if you use a screen reader</a:t>
            </a:r>
          </a:p>
          <a:p>
            <a:pPr marL="0" indent="0"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C2340"/>
                </a:solidFill>
              </a:rPr>
              <a:t>To ensure you have the most current information, please get this job aid from the website rather than referring to a locally-saved version.</a:t>
            </a:r>
          </a:p>
          <a:p>
            <a:pPr marL="0" indent="0"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800" dirty="0">
              <a:solidFill>
                <a:srgbClr val="0C2340"/>
              </a:solidFill>
              <a:latin typeface="MetaPro-Norm" panose="020B0504030101020102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910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Search for Suppliers (5)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7F3C4B1-047C-4D72-96B8-01E19FB15F4D}"/>
              </a:ext>
            </a:extLst>
          </p:cNvPr>
          <p:cNvSpPr txBox="1"/>
          <p:nvPr/>
        </p:nvSpPr>
        <p:spPr>
          <a:xfrm>
            <a:off x="466344" y="1399032"/>
            <a:ext cx="8211312" cy="869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Search for Suppliers Option 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2268220"/>
            <a:ext cx="3212919" cy="3522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The new supplier list is displayed. Scroll through the supplier list.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The supplier registration invitation has been sent by the department. Observe the different statuses of an invite.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A72AF-B44D-4757-82DF-B8FD06D48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263" y="2057828"/>
            <a:ext cx="5296770" cy="2725471"/>
          </a:xfrm>
          <a:prstGeom prst="rect">
            <a:avLst/>
          </a:prstGeom>
        </p:spPr>
      </p:pic>
      <p:pic>
        <p:nvPicPr>
          <p:cNvPr id="6" name="Picture 5" descr="Screenshot from PaymentWorks showing the status moving from &quot;Invitation initiated&quot; through &quot;Email verified - invitation received&quot; to &quot;Onboarding complete&quot;">
            <a:extLst>
              <a:ext uri="{FF2B5EF4-FFF2-40B4-BE49-F238E27FC236}">
                <a16:creationId xmlns:a16="http://schemas.microsoft.com/office/drawing/2014/main" id="{A1194D9F-9665-4CB6-995D-D287785395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291" y="5208230"/>
            <a:ext cx="4463139" cy="560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239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Search for Suppliers (6)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7F3C4B1-047C-4D72-96B8-01E19FB15F4D}"/>
              </a:ext>
            </a:extLst>
          </p:cNvPr>
          <p:cNvSpPr txBox="1"/>
          <p:nvPr/>
        </p:nvSpPr>
        <p:spPr>
          <a:xfrm>
            <a:off x="466344" y="1399032"/>
            <a:ext cx="8211312" cy="869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Search for Suppliers Option 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2268220"/>
            <a:ext cx="8211312" cy="3522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The general supplier invitation is displayed.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Important: Verify email address before selecting supplier.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CA554-5F69-4BD2-871D-4FF2ED0A3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12" y="3118586"/>
            <a:ext cx="7384219" cy="3191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0207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Search for Suppliers (7)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7F3C4B1-047C-4D72-96B8-01E19FB15F4D}"/>
              </a:ext>
            </a:extLst>
          </p:cNvPr>
          <p:cNvSpPr txBox="1"/>
          <p:nvPr/>
        </p:nvSpPr>
        <p:spPr>
          <a:xfrm>
            <a:off x="466344" y="1399032"/>
            <a:ext cx="8211312" cy="869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Search for Suppliers Not Listed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2268220"/>
            <a:ext cx="5405067" cy="3522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If a supplier is not found using Option 1 or Option 2, select the New Vendors tab.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In the Filter Results screen, search by Vendor Name, Vendor # (vendor ID) or Contact E-mail.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b="1" dirty="0">
                <a:solidFill>
                  <a:srgbClr val="0C2340"/>
                </a:solidFill>
              </a:rPr>
              <a:t>If the supplier is found</a:t>
            </a:r>
            <a:r>
              <a:rPr lang="en-US" dirty="0">
                <a:solidFill>
                  <a:srgbClr val="0C2340"/>
                </a:solidFill>
              </a:rPr>
              <a:t>: The supplier has been invited and is in some stage of the registration process, however, is still not connected and not available for use.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b="1" dirty="0">
                <a:solidFill>
                  <a:srgbClr val="0C2340"/>
                </a:solidFill>
              </a:rPr>
              <a:t>If the supplier is not found</a:t>
            </a:r>
            <a:r>
              <a:rPr lang="en-US" dirty="0">
                <a:solidFill>
                  <a:srgbClr val="0C2340"/>
                </a:solidFill>
              </a:rPr>
              <a:t>: Initiate a </a:t>
            </a:r>
            <a:r>
              <a:rPr lang="en-US" dirty="0" err="1">
                <a:solidFill>
                  <a:srgbClr val="0C2340"/>
                </a:solidFill>
              </a:rPr>
              <a:t>PaymentWorks</a:t>
            </a:r>
            <a:r>
              <a:rPr lang="en-US" dirty="0">
                <a:solidFill>
                  <a:srgbClr val="0C2340"/>
                </a:solidFill>
              </a:rPr>
              <a:t> invitation.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63E619-6B84-42E5-9FF8-9AA23CD8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935" y="1360372"/>
            <a:ext cx="3372321" cy="4001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1B82CE-6C1B-4796-9859-E7D9D73C7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923903" y="1360370"/>
            <a:ext cx="1970353" cy="40010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0B32786-2FE3-4793-BB5B-B290B684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15374" y="1984796"/>
            <a:ext cx="1757542" cy="4177867"/>
            <a:chOff x="6472058" y="531706"/>
            <a:chExt cx="2123017" cy="57945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C02D06-5CEF-4B62-9207-AAFEA5EA4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2058" y="531706"/>
              <a:ext cx="2123017" cy="579458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2FBF62-6F0F-44F9-9FB9-EBAD768D2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V="1">
              <a:off x="6472059" y="1573783"/>
              <a:ext cx="2046684" cy="112200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56355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Invite a Supplier	 (1)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7F3C4B1-047C-4D72-96B8-01E19FB15F4D}"/>
              </a:ext>
            </a:extLst>
          </p:cNvPr>
          <p:cNvSpPr txBox="1"/>
          <p:nvPr/>
        </p:nvSpPr>
        <p:spPr>
          <a:xfrm>
            <a:off x="466344" y="1399032"/>
            <a:ext cx="8211312" cy="869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</a:rPr>
              <a:t>How to invite a supplier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2268220"/>
            <a:ext cx="8211312" cy="3522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Go back to Home and select Vendor Master Updates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Select the New Vendors tab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E0970F-180D-4BAC-8D5B-F7F1307C7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221" y="2681512"/>
            <a:ext cx="6061557" cy="17066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4B4B95-29A7-4124-8E3E-9A9A920B3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541221" y="3588834"/>
            <a:ext cx="2948304" cy="76246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A5857-F8A1-4477-B08D-6D11709A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73" y="5063222"/>
            <a:ext cx="7077075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C9767C-0887-4193-9E8D-54DB3D2E1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893088" y="5084388"/>
            <a:ext cx="1963979" cy="47045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249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Invite a Supplier	 (2)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7F3C4B1-047C-4D72-96B8-01E19FB15F4D}"/>
              </a:ext>
            </a:extLst>
          </p:cNvPr>
          <p:cNvSpPr txBox="1"/>
          <p:nvPr/>
        </p:nvSpPr>
        <p:spPr>
          <a:xfrm>
            <a:off x="466344" y="1399032"/>
            <a:ext cx="8211312" cy="869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How to invite a supplier cont’d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2268220"/>
            <a:ext cx="5184836" cy="3522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A video tutorial is available here to help you navigate the screens.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Select the Send Invitation button.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F0929D-8B31-480B-8ACD-3A0EF94D3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180" y="454705"/>
            <a:ext cx="2123017" cy="57945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E2DB63-5D7A-4EEF-BE8A-46A4F967F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023525" y="5872354"/>
            <a:ext cx="1375758" cy="37693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9871B-1FFB-4B48-BA4B-8BD6DE764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925149" y="1138471"/>
            <a:ext cx="677334" cy="37693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73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Invite a Supplier	 (3)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7F3C4B1-047C-4D72-96B8-01E19FB15F4D}"/>
              </a:ext>
            </a:extLst>
          </p:cNvPr>
          <p:cNvSpPr txBox="1"/>
          <p:nvPr/>
        </p:nvSpPr>
        <p:spPr>
          <a:xfrm>
            <a:off x="466344" y="1399032"/>
            <a:ext cx="8211312" cy="869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How to invite a supplier cont’d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2268220"/>
            <a:ext cx="8211312" cy="3522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The Invite New Vendor screen will appear. Complete the fields and select the Send button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 algn="r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 algn="r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Note: The Personalized Message box is disabled.</a:t>
            </a:r>
          </a:p>
        </p:txBody>
      </p:sp>
      <p:pic>
        <p:nvPicPr>
          <p:cNvPr id="5" name="Picture 4" descr="Fields include: &#10;Company/Individual name&#10;Contact/Verify email address&#10;Description of goods and services&#10;">
            <a:extLst>
              <a:ext uri="{FF2B5EF4-FFF2-40B4-BE49-F238E27FC236}">
                <a16:creationId xmlns:a16="http://schemas.microsoft.com/office/drawing/2014/main" id="{FAEEE3B3-A47F-498D-AD3E-9C45D54D7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" y="2848910"/>
            <a:ext cx="3397222" cy="2375135"/>
          </a:xfrm>
          <a:prstGeom prst="rect">
            <a:avLst/>
          </a:prstGeom>
        </p:spPr>
      </p:pic>
      <p:pic>
        <p:nvPicPr>
          <p:cNvPr id="6" name="Picture 5" descr="Initiator Department and phone number &#10;Reason for inviting this supplier (product, service or product/service)&#10;Personalize message – don’t type it in. they won’t see it.&#10;">
            <a:extLst>
              <a:ext uri="{FF2B5EF4-FFF2-40B4-BE49-F238E27FC236}">
                <a16:creationId xmlns:a16="http://schemas.microsoft.com/office/drawing/2014/main" id="{8712A908-A851-4B43-9D4A-65EF417C7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972" y="2848910"/>
            <a:ext cx="3264862" cy="26100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0809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Invite a Supplier	 (4)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7F3C4B1-047C-4D72-96B8-01E19FB15F4D}"/>
              </a:ext>
            </a:extLst>
          </p:cNvPr>
          <p:cNvSpPr txBox="1"/>
          <p:nvPr/>
        </p:nvSpPr>
        <p:spPr>
          <a:xfrm>
            <a:off x="466344" y="1399032"/>
            <a:ext cx="8211312" cy="869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Naming Standards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2268220"/>
            <a:ext cx="8211312" cy="3522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The following are best-practice naming standards for creating suppliers in vendor files. These standards will provide consistency and accuracy when loading and maintaining suppliers in the vendor files. 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Improper or lax standards can cause significant degradation of the accuracy of information generated from the system, fines and improper tax reporting, and loss of control 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The naming conventions make it easier for development and maintenance teams to carry out their work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The Company/Individual Name is the vendor’s full name. This may or may not be the legal name shown on the vendor’s W-9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616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Invite a Supplier	 (5)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7F3C4B1-047C-4D72-96B8-01E19FB15F4D}"/>
              </a:ext>
            </a:extLst>
          </p:cNvPr>
          <p:cNvSpPr txBox="1"/>
          <p:nvPr/>
        </p:nvSpPr>
        <p:spPr>
          <a:xfrm>
            <a:off x="466344" y="1399032"/>
            <a:ext cx="8211312" cy="869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Naming Standards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2268220"/>
            <a:ext cx="8211312" cy="3522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All names should be in upper case (SMITH, JOHN)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Enter last, first name (SMITH, JOAN)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Do not use punctuation, such as periods or commas, in business names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Do not use abbreviations except when the last word in the company is CO, CORP, INC, LP or LLC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Do not use “the” in front of the name of an organization: for example, THE UNIVERSITY OF TEXAS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3694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Invite a Supplier	 (6)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7F3C4B1-047C-4D72-96B8-01E19FB15F4D}"/>
              </a:ext>
            </a:extLst>
          </p:cNvPr>
          <p:cNvSpPr txBox="1"/>
          <p:nvPr/>
        </p:nvSpPr>
        <p:spPr>
          <a:xfrm>
            <a:off x="466344" y="1399032"/>
            <a:ext cx="8211312" cy="869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Naming Standards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2268220"/>
            <a:ext cx="8211312" cy="3522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Do not use abbreviations for vendors where it may cause confusion, such as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APA (American Payroll Association or American Psychology Association) or AARP (American Association of Retired Persons or American Association of Research Pathologists)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For vendors commonly known by their initials or an acronym, the initials or acronyms may be used rather than the full name</a:t>
            </a:r>
          </a:p>
          <a:p>
            <a:pPr marL="365760" lvl="1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Otherwise, do not use acronyms in place of full names</a:t>
            </a:r>
          </a:p>
          <a:p>
            <a:pPr marL="365760" lvl="1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Do not enter spaces or periods between the initials of a vendor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650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Invite a Supplier	 (7)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7F3C4B1-047C-4D72-96B8-01E19FB15F4D}"/>
              </a:ext>
            </a:extLst>
          </p:cNvPr>
          <p:cNvSpPr txBox="1"/>
          <p:nvPr/>
        </p:nvSpPr>
        <p:spPr>
          <a:xfrm>
            <a:off x="466344" y="1399032"/>
            <a:ext cx="8211312" cy="869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How to invite a supplier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2268220"/>
            <a:ext cx="8211312" cy="3522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Initiator receives a confirmation once the invitation is sent.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929A05-5086-4C7D-9F26-F89FD2331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36431" y="2842694"/>
            <a:ext cx="6471138" cy="1835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9941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1408176"/>
            <a:ext cx="8211312" cy="4334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Overview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Roles and Responsibilities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Initiator Role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Navigate through </a:t>
            </a:r>
            <a:r>
              <a:rPr lang="en-US" dirty="0" err="1">
                <a:solidFill>
                  <a:srgbClr val="0C2340"/>
                </a:solidFill>
              </a:rPr>
              <a:t>PaymentWorks</a:t>
            </a:r>
            <a:endParaRPr lang="en-US" dirty="0">
              <a:solidFill>
                <a:srgbClr val="0C2340"/>
              </a:solidFill>
            </a:endParaRP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Search for Suppliers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Invite a Supplier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Onboarding Tracker Color and Icons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View Status of Onboarding Vendor Registration 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Tips &amp; Tricks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Online Help, Training Resources &amp; Demo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5903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Invite a Supplier	 (8)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7F3C4B1-047C-4D72-96B8-01E19FB15F4D}"/>
              </a:ext>
            </a:extLst>
          </p:cNvPr>
          <p:cNvSpPr txBox="1"/>
          <p:nvPr/>
        </p:nvSpPr>
        <p:spPr>
          <a:xfrm>
            <a:off x="466344" y="1399032"/>
            <a:ext cx="8211312" cy="869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Sample of Supplier Invitation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2268220"/>
            <a:ext cx="4105656" cy="3522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Initiator's name self-populates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The “Job aids are also available” link will take you to UTSA’s vendor portal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Initiator’s email address self-populates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For help, supplier must contact </a:t>
            </a:r>
            <a:r>
              <a:rPr lang="en-US" dirty="0" err="1">
                <a:solidFill>
                  <a:srgbClr val="0C2340"/>
                </a:solidFill>
              </a:rPr>
              <a:t>PaymentWorks</a:t>
            </a: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78E033-D4AF-27CE-7ADE-1AA8FA05A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03" r="1432"/>
          <a:stretch/>
        </p:blipFill>
        <p:spPr>
          <a:xfrm>
            <a:off x="4572001" y="955964"/>
            <a:ext cx="4572000" cy="54171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6525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Invite a Supplier (9)	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7F3C4B1-047C-4D72-96B8-01E19FB15F4D}"/>
              </a:ext>
            </a:extLst>
          </p:cNvPr>
          <p:cNvSpPr txBox="1"/>
          <p:nvPr/>
        </p:nvSpPr>
        <p:spPr>
          <a:xfrm>
            <a:off x="466344" y="1399032"/>
            <a:ext cx="8211312" cy="869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Supplier Registration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2268220"/>
            <a:ext cx="8211312" cy="3522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Suppliers are prompted to join and set up a user account in </a:t>
            </a:r>
            <a:r>
              <a:rPr lang="en-US" dirty="0" err="1">
                <a:solidFill>
                  <a:srgbClr val="0C2340"/>
                </a:solidFill>
              </a:rPr>
              <a:t>PaymentWorks</a:t>
            </a:r>
            <a:endParaRPr lang="en-US" dirty="0">
              <a:solidFill>
                <a:srgbClr val="0C2340"/>
              </a:solidFill>
            </a:endParaRP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After user account is set up, suppliers are asked to confirm an email address before completing the next step of the registration process (e.g., vendor name, address, SS# or TINs, banking information, etc.)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Once the registration process has been successfully completed and registration form submitted, suppliers will receive an e-confirmation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102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Invite a Supplier	 (10)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7F3C4B1-047C-4D72-96B8-01E19FB15F4D}"/>
              </a:ext>
            </a:extLst>
          </p:cNvPr>
          <p:cNvSpPr txBox="1"/>
          <p:nvPr/>
        </p:nvSpPr>
        <p:spPr>
          <a:xfrm>
            <a:off x="466344" y="1399032"/>
            <a:ext cx="8211312" cy="869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Existing Vendors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2268220"/>
            <a:ext cx="8211312" cy="3522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Existing suppliers must receive an invite from UTSA to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Set up a new user account in </a:t>
            </a:r>
            <a:r>
              <a:rPr lang="en-US" dirty="0" err="1">
                <a:solidFill>
                  <a:srgbClr val="0C2340"/>
                </a:solidFill>
              </a:rPr>
              <a:t>PaymentWorks</a:t>
            </a:r>
            <a:endParaRPr lang="en-US" dirty="0">
              <a:solidFill>
                <a:srgbClr val="0C2340"/>
              </a:solidFill>
            </a:endParaRP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Update current vendor information in PeopleSoft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Once user account is established, vendors must then login to their user account to update current vendor information in PeopleSoft.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Once an invitation has been sent by a user, </a:t>
            </a:r>
            <a:r>
              <a:rPr lang="en-US" dirty="0" err="1">
                <a:solidFill>
                  <a:srgbClr val="0C2340"/>
                </a:solidFill>
              </a:rPr>
              <a:t>PaymentWorks</a:t>
            </a:r>
            <a:r>
              <a:rPr lang="en-US" dirty="0">
                <a:solidFill>
                  <a:srgbClr val="0C2340"/>
                </a:solidFill>
              </a:rPr>
              <a:t> does not allow other users to send additional invitations using the same email address. An alternate supplier email address is required to send new invites.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038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38328"/>
            <a:ext cx="8677656" cy="1147572"/>
          </a:xfrm>
        </p:spPr>
        <p:txBody>
          <a:bodyPr/>
          <a:lstStyle/>
          <a:p>
            <a:r>
              <a:rPr lang="en-US" dirty="0"/>
              <a:t>Onboarding Tracker Colors and Icons (1)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1566152"/>
            <a:ext cx="8211312" cy="41762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The Onboarding Tracker displays specific colors and icons for each onboarding record based on current status. Icons also display on the invitation action buttons.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Onboarding status by color:</a:t>
            </a:r>
          </a:p>
        </p:txBody>
      </p:sp>
      <p:grpSp>
        <p:nvGrpSpPr>
          <p:cNvPr id="4" name="Group 3" descr="Screenshot from PaymentWorks showing the meanings of the colors:&#10;Red = this onboarding will not progress since it was rejected or cancelled&#10;Orange = This onboarding will not progress until the payee makes changes to and resubmits their NVR. The changes required are specified in the return message that the payee received &#10;Blue = This onboarding is in progress&#10;Green = This onboarding is complete and the payee is set up for payment">
            <a:extLst>
              <a:ext uri="{FF2B5EF4-FFF2-40B4-BE49-F238E27FC236}">
                <a16:creationId xmlns:a16="http://schemas.microsoft.com/office/drawing/2014/main" id="{D8D416C5-18AB-4980-B8E8-4B9939499F40}"/>
              </a:ext>
            </a:extLst>
          </p:cNvPr>
          <p:cNvGrpSpPr/>
          <p:nvPr/>
        </p:nvGrpSpPr>
        <p:grpSpPr>
          <a:xfrm>
            <a:off x="1453414" y="3030670"/>
            <a:ext cx="6712995" cy="3038112"/>
            <a:chOff x="1961423" y="2843423"/>
            <a:chExt cx="7126736" cy="3225359"/>
          </a:xfrm>
        </p:grpSpPr>
        <p:pic>
          <p:nvPicPr>
            <p:cNvPr id="6" name="Picture 5" descr="Red = onboarding will not progress since it was rejected or cancelled">
              <a:extLst>
                <a:ext uri="{FF2B5EF4-FFF2-40B4-BE49-F238E27FC236}">
                  <a16:creationId xmlns:a16="http://schemas.microsoft.com/office/drawing/2014/main" id="{4BDDBC65-5D09-4351-B195-B37F711646F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7737" y="2843423"/>
              <a:ext cx="5435138" cy="721678"/>
            </a:xfrm>
            <a:prstGeom prst="rect">
              <a:avLst/>
            </a:prstGeom>
          </p:spPr>
        </p:pic>
        <p:pic>
          <p:nvPicPr>
            <p:cNvPr id="7" name="Picture 6" descr="Orange = This onboarding will not progress until the payee makes changes to and resubmits their NVR. The changes required are specified in the message that the payee received&#10;&#10;Blue = This onboarding is in progress">
              <a:extLst>
                <a:ext uri="{FF2B5EF4-FFF2-40B4-BE49-F238E27FC236}">
                  <a16:creationId xmlns:a16="http://schemas.microsoft.com/office/drawing/2014/main" id="{CC117D4C-5D88-414E-96E0-B09FF28AA71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1423" y="3585502"/>
              <a:ext cx="7126736" cy="1805230"/>
            </a:xfrm>
            <a:prstGeom prst="rect">
              <a:avLst/>
            </a:prstGeom>
          </p:spPr>
        </p:pic>
        <p:pic>
          <p:nvPicPr>
            <p:cNvPr id="8" name="Picture 7" descr="Green = This onboarding is complete and the payee is set up for payment.">
              <a:extLst>
                <a:ext uri="{FF2B5EF4-FFF2-40B4-BE49-F238E27FC236}">
                  <a16:creationId xmlns:a16="http://schemas.microsoft.com/office/drawing/2014/main" id="{742FB091-9CE1-44F7-AF0F-6D96D089DC3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47737" y="5390732"/>
              <a:ext cx="4830449" cy="67805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8403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38328"/>
            <a:ext cx="8677656" cy="1147572"/>
          </a:xfrm>
        </p:spPr>
        <p:txBody>
          <a:bodyPr/>
          <a:lstStyle/>
          <a:p>
            <a:r>
              <a:rPr lang="en-US" dirty="0"/>
              <a:t>Onboarding Tracker Colors and Icons (2)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1566152"/>
            <a:ext cx="8211312" cy="41762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Onboarding status by icon:</a:t>
            </a:r>
          </a:p>
        </p:txBody>
      </p:sp>
      <p:pic>
        <p:nvPicPr>
          <p:cNvPr id="4" name="Picture 3" descr="Screenshot showing these icons:&#10;Rejected or cancelled&#10;Pending&#10;Invitation approved &amp; sent&#10;Invitation email opened&#10;Invitation link clicked&#10;Email verified - invitation received">
            <a:extLst>
              <a:ext uri="{FF2B5EF4-FFF2-40B4-BE49-F238E27FC236}">
                <a16:creationId xmlns:a16="http://schemas.microsoft.com/office/drawing/2014/main" id="{15688453-B99E-4EA5-9CC6-EA69D34852E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311" y="1485900"/>
            <a:ext cx="3548757" cy="46265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9297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38328"/>
            <a:ext cx="8677656" cy="1147572"/>
          </a:xfrm>
        </p:spPr>
        <p:txBody>
          <a:bodyPr/>
          <a:lstStyle/>
          <a:p>
            <a:r>
              <a:rPr lang="en-US" dirty="0"/>
              <a:t>Onboarding Tracker Colors and Icons (3)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1566152"/>
            <a:ext cx="8211312" cy="41762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Onboarding status by icon cont’d:</a:t>
            </a:r>
          </a:p>
        </p:txBody>
      </p:sp>
      <p:pic>
        <p:nvPicPr>
          <p:cNvPr id="4" name="Picture 3" descr="Screenshot showing these icons:&#10;Pending review&#10;Pending response&#10;Registration returned - Pending resubmission&#10;Registration approved&#10;Registration processed&#10;Complete/Success">
            <a:extLst>
              <a:ext uri="{FF2B5EF4-FFF2-40B4-BE49-F238E27FC236}">
                <a16:creationId xmlns:a16="http://schemas.microsoft.com/office/drawing/2014/main" id="{BC2B1672-7033-4580-A20E-A8BFB05E6F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567" y="1485900"/>
            <a:ext cx="4307290" cy="46871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7279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38328"/>
            <a:ext cx="8677656" cy="1147572"/>
          </a:xfrm>
        </p:spPr>
        <p:txBody>
          <a:bodyPr/>
          <a:lstStyle/>
          <a:p>
            <a:r>
              <a:rPr lang="en-US" dirty="0"/>
              <a:t>Onboarding Tracker Colors and Icons (4)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1566152"/>
            <a:ext cx="8211312" cy="41762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Buttons:</a:t>
            </a:r>
          </a:p>
        </p:txBody>
      </p:sp>
      <p:pic>
        <p:nvPicPr>
          <p:cNvPr id="4" name="Picture 3" descr="Screenshot showing these buttons:&#10;Approve/Send Invitation&#10;Reject/Do not send invitation&#10;Cancel invitation&#10;Disable Reminders">
            <a:extLst>
              <a:ext uri="{FF2B5EF4-FFF2-40B4-BE49-F238E27FC236}">
                <a16:creationId xmlns:a16="http://schemas.microsoft.com/office/drawing/2014/main" id="{183798BB-F059-48D9-ACC0-0A60EBFA61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019" y="2023458"/>
            <a:ext cx="3805961" cy="40097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7721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170969"/>
            <a:ext cx="8677656" cy="1632323"/>
          </a:xfrm>
        </p:spPr>
        <p:txBody>
          <a:bodyPr/>
          <a:lstStyle/>
          <a:p>
            <a:r>
              <a:rPr lang="en-US" dirty="0"/>
              <a:t>View Status of Onboarding Vendor Registration (1)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609DDF3-9910-45FE-9645-E0D7303C24FB}"/>
              </a:ext>
            </a:extLst>
          </p:cNvPr>
          <p:cNvSpPr txBox="1"/>
          <p:nvPr/>
        </p:nvSpPr>
        <p:spPr>
          <a:xfrm>
            <a:off x="453426" y="1538829"/>
            <a:ext cx="8211312" cy="9684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View Vendor Onboarding Status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5" y="2507313"/>
            <a:ext cx="3080086" cy="1587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Navigate to the Vendor Master Updates page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F5215E-BFB7-4BFA-AB4A-C78247FF9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26" y="2290898"/>
            <a:ext cx="5257799" cy="150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AB1749B5-C9B6-4613-ADE9-02DE3742F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25" y="3807571"/>
            <a:ext cx="3898900" cy="8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AB48AA-F089-4EBD-80BD-AAFF6231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411643" y="2311572"/>
            <a:ext cx="2360981" cy="29818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4F91D3-9535-4C27-8E32-1F056E22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471683" y="3865128"/>
            <a:ext cx="1271757" cy="41127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54415A-323F-4C97-BF1D-C4D234E95363}"/>
              </a:ext>
            </a:extLst>
          </p:cNvPr>
          <p:cNvSpPr txBox="1"/>
          <p:nvPr/>
        </p:nvSpPr>
        <p:spPr>
          <a:xfrm>
            <a:off x="460316" y="4038899"/>
            <a:ext cx="4517409" cy="542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Select the New Vendors tab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9419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43960"/>
            <a:ext cx="8677656" cy="1459332"/>
          </a:xfrm>
        </p:spPr>
        <p:txBody>
          <a:bodyPr/>
          <a:lstStyle/>
          <a:p>
            <a:r>
              <a:rPr lang="en-US" dirty="0"/>
              <a:t>View Status of Onboarding Vendor Registration (2)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609DDF3-9910-45FE-9645-E0D7303C24FB}"/>
              </a:ext>
            </a:extLst>
          </p:cNvPr>
          <p:cNvSpPr txBox="1"/>
          <p:nvPr/>
        </p:nvSpPr>
        <p:spPr>
          <a:xfrm>
            <a:off x="466344" y="1803292"/>
            <a:ext cx="8211312" cy="865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View Vendor Onboarding Status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2565779"/>
            <a:ext cx="8211312" cy="36367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Here, you can track the status of the supplier’s registration invitation (example,  Invitation Email opened), vendor account and new vendor registration status.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A video tutorial is available here to help you navigate the screens.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8DAA26-ECA4-47C0-9C96-6EF2CFE4B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61" y="3241549"/>
            <a:ext cx="7347259" cy="2390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27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2938CDD-B12B-4E77-BE19-495A9C668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7589" y="2683202"/>
            <a:ext cx="5134788" cy="3408157"/>
            <a:chOff x="3374071" y="2707554"/>
            <a:chExt cx="5134788" cy="342131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E90C1FF-38DE-425A-95F1-09E836E6F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4071" y="2707554"/>
              <a:ext cx="5134788" cy="274227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578A38-E823-48CC-86EB-2BC9DB662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6314" y="5376473"/>
              <a:ext cx="3617077" cy="752393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43960"/>
            <a:ext cx="8677656" cy="1459332"/>
          </a:xfrm>
        </p:spPr>
        <p:txBody>
          <a:bodyPr/>
          <a:lstStyle/>
          <a:p>
            <a:r>
              <a:rPr lang="en-US" dirty="0"/>
              <a:t>View Status of Onboarding Vendor Registration (3)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609DDF3-9910-45FE-9645-E0D7303C24FB}"/>
              </a:ext>
            </a:extLst>
          </p:cNvPr>
          <p:cNvSpPr txBox="1"/>
          <p:nvPr/>
        </p:nvSpPr>
        <p:spPr>
          <a:xfrm>
            <a:off x="466344" y="1803292"/>
            <a:ext cx="8211312" cy="865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How to View General Information of Onboarding Vendor Status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5" y="2682135"/>
            <a:ext cx="3228201" cy="3131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Select the hyperlinks of the onboarding tracker to view general status information of onboarding vendor. 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You can disable reminders or resend the invitation from this screen.</a:t>
            </a:r>
          </a:p>
        </p:txBody>
      </p:sp>
      <p:sp>
        <p:nvSpPr>
          <p:cNvPr id="17" name="UTSA orange rectangle border">
            <a:extLst>
              <a:ext uri="{FF2B5EF4-FFF2-40B4-BE49-F238E27FC236}">
                <a16:creationId xmlns:a16="http://schemas.microsoft.com/office/drawing/2014/main" id="{E08FF0AB-9A23-421B-81B8-F2504BF9E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62774" y="3429820"/>
            <a:ext cx="1707926" cy="212540"/>
          </a:xfrm>
          <a:prstGeom prst="rect">
            <a:avLst/>
          </a:prstGeom>
          <a:noFill/>
          <a:ln w="5715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UTSA orange rectangle border">
            <a:extLst>
              <a:ext uri="{FF2B5EF4-FFF2-40B4-BE49-F238E27FC236}">
                <a16:creationId xmlns:a16="http://schemas.microsoft.com/office/drawing/2014/main" id="{4E49F2BF-D157-4837-BA2A-DC51A504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81800" y="5723790"/>
            <a:ext cx="1812066" cy="303229"/>
          </a:xfrm>
          <a:prstGeom prst="rect">
            <a:avLst/>
          </a:prstGeom>
          <a:noFill/>
          <a:ln w="5715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1 (UTSA orange circle label)">
            <a:extLst>
              <a:ext uri="{FF2B5EF4-FFF2-40B4-BE49-F238E27FC236}">
                <a16:creationId xmlns:a16="http://schemas.microsoft.com/office/drawing/2014/main" id="{C5927ED2-401F-44BC-AB5D-21AB67211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805172" y="3038073"/>
            <a:ext cx="447225" cy="455442"/>
          </a:xfrm>
          <a:prstGeom prst="ellipse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C234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2 (UTSA orange circle label)">
            <a:extLst>
              <a:ext uri="{FF2B5EF4-FFF2-40B4-BE49-F238E27FC236}">
                <a16:creationId xmlns:a16="http://schemas.microsoft.com/office/drawing/2014/main" id="{4B00D501-F0AA-4848-B443-36D9F3BF8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423475" y="5358217"/>
            <a:ext cx="447225" cy="455442"/>
          </a:xfrm>
          <a:prstGeom prst="ellipse">
            <a:avLst/>
          </a:prstGeom>
          <a:solidFill>
            <a:srgbClr val="F15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C2340"/>
                </a:solidFill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59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Overview (1)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7F3C4B1-047C-4D72-96B8-01E19FB15F4D}"/>
              </a:ext>
            </a:extLst>
          </p:cNvPr>
          <p:cNvSpPr txBox="1"/>
          <p:nvPr/>
        </p:nvSpPr>
        <p:spPr>
          <a:xfrm>
            <a:off x="466344" y="1399032"/>
            <a:ext cx="8211312" cy="869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What is </a:t>
            </a:r>
            <a:r>
              <a:rPr lang="en-US" sz="2000" b="1" dirty="0" err="1">
                <a:solidFill>
                  <a:srgbClr val="F15A22"/>
                </a:solidFill>
                <a:latin typeface="+mj-lt"/>
              </a:rPr>
              <a:t>PaymentWorks</a:t>
            </a:r>
            <a:r>
              <a:rPr lang="en-US" sz="2000" b="1" dirty="0">
                <a:solidFill>
                  <a:srgbClr val="F15A22"/>
                </a:solidFill>
                <a:latin typeface="+mj-lt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2268220"/>
            <a:ext cx="8211312" cy="3522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Digital platform designed to streamline and secure the process of vendor management and supplier onboarding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Helps organizations manage their vendor relationships by automating tasks such as vendor verification, compliance checks and payment processing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Reduces the risk of fraud and ensures that all vendor data is accurate and up-to-date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Includes a vendor onboarding registration process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409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43960"/>
            <a:ext cx="8677656" cy="1459332"/>
          </a:xfrm>
        </p:spPr>
        <p:txBody>
          <a:bodyPr/>
          <a:lstStyle/>
          <a:p>
            <a:r>
              <a:rPr lang="en-US" dirty="0"/>
              <a:t>View Status of Onboarding Vendor Registration (4)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609DDF3-9910-45FE-9645-E0D7303C24FB}"/>
              </a:ext>
            </a:extLst>
          </p:cNvPr>
          <p:cNvSpPr txBox="1"/>
          <p:nvPr/>
        </p:nvSpPr>
        <p:spPr>
          <a:xfrm>
            <a:off x="466344" y="1803292"/>
            <a:ext cx="8211312" cy="865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Onboarding Tracker List 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2682135"/>
            <a:ext cx="2584543" cy="3131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List View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Invitation Initiation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Invitation Receipt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Registration Submission (if onboarding not complete) or Onboarding Complete</a:t>
            </a:r>
          </a:p>
        </p:txBody>
      </p:sp>
      <p:pic>
        <p:nvPicPr>
          <p:cNvPr id="11" name="Picture 10" descr="Onboarding Tracker Example">
            <a:extLst>
              <a:ext uri="{FF2B5EF4-FFF2-40B4-BE49-F238E27FC236}">
                <a16:creationId xmlns:a16="http://schemas.microsoft.com/office/drawing/2014/main" id="{F1175B71-BFF3-80FF-8FF6-1B6DDA060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381" y="2804896"/>
            <a:ext cx="5341793" cy="26481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033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35705"/>
            <a:ext cx="8677656" cy="1459641"/>
          </a:xfrm>
        </p:spPr>
        <p:txBody>
          <a:bodyPr/>
          <a:lstStyle/>
          <a:p>
            <a:r>
              <a:rPr lang="en-US" dirty="0"/>
              <a:t>View Status of Onboarding Vendor Registration (5)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609DDF3-9910-45FE-9645-E0D7303C24FB}"/>
              </a:ext>
            </a:extLst>
          </p:cNvPr>
          <p:cNvSpPr txBox="1"/>
          <p:nvPr/>
        </p:nvSpPr>
        <p:spPr>
          <a:xfrm>
            <a:off x="466344" y="1798394"/>
            <a:ext cx="8211312" cy="8660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</a:rPr>
              <a:t>Onboarding Tracker Detail 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2664424"/>
            <a:ext cx="3480014" cy="3132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Details View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Progress: Created when the onboarding initiated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Invitation Detail: Created when the onboarding is initiated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Account Info: Created when the payee verifies their account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36C27A-8200-468D-B9D5-C384D85BC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513" y="2176601"/>
            <a:ext cx="5209936" cy="41385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9DDD25-A6A6-4186-86E7-A42C3E5CF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90512" y="3368363"/>
            <a:ext cx="5209935" cy="28043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9868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43960"/>
            <a:ext cx="8677656" cy="1459332"/>
          </a:xfrm>
        </p:spPr>
        <p:txBody>
          <a:bodyPr/>
          <a:lstStyle/>
          <a:p>
            <a:r>
              <a:rPr lang="en-US" dirty="0"/>
              <a:t>View Status of Onboarding Vendor Registration (6)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609DDF3-9910-45FE-9645-E0D7303C24FB}"/>
              </a:ext>
            </a:extLst>
          </p:cNvPr>
          <p:cNvSpPr txBox="1"/>
          <p:nvPr/>
        </p:nvSpPr>
        <p:spPr>
          <a:xfrm>
            <a:off x="466344" y="1803292"/>
            <a:ext cx="8211312" cy="865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Onboarding Tracker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2682136"/>
            <a:ext cx="8211312" cy="3131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The are six general steps in the payee onboarding process: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Invitation initiation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Invitation approval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Invitation receipt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Registration submission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Registration approval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Onboarding completion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706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43960"/>
            <a:ext cx="8677656" cy="1459332"/>
          </a:xfrm>
        </p:spPr>
        <p:txBody>
          <a:bodyPr/>
          <a:lstStyle/>
          <a:p>
            <a:r>
              <a:rPr lang="en-US" dirty="0"/>
              <a:t>View Status of Onboarding Vendor Registration (7)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609DDF3-9910-45FE-9645-E0D7303C24FB}"/>
              </a:ext>
            </a:extLst>
          </p:cNvPr>
          <p:cNvSpPr txBox="1"/>
          <p:nvPr/>
        </p:nvSpPr>
        <p:spPr>
          <a:xfrm>
            <a:off x="466344" y="1803292"/>
            <a:ext cx="8211312" cy="865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Status by Onboarding Tracker Circle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2682135"/>
            <a:ext cx="8211312" cy="3131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First Circle: Invitation Initiation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Invitation initiated = initiator sent an invitation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Invitation rejected = invitation rejected by UTSA approver (DTS or ORI)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Invitation cancelled = invitation cancelled by the initiator or another UTSA approver (DTS or ORI)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5434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43960"/>
            <a:ext cx="8677656" cy="1459332"/>
          </a:xfrm>
        </p:spPr>
        <p:txBody>
          <a:bodyPr/>
          <a:lstStyle/>
          <a:p>
            <a:r>
              <a:rPr lang="en-US" dirty="0"/>
              <a:t>View Status of Onboarding Vendor Registration (8)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609DDF3-9910-45FE-9645-E0D7303C24FB}"/>
              </a:ext>
            </a:extLst>
          </p:cNvPr>
          <p:cNvSpPr txBox="1"/>
          <p:nvPr/>
        </p:nvSpPr>
        <p:spPr>
          <a:xfrm>
            <a:off x="466344" y="1803292"/>
            <a:ext cx="8211312" cy="865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Status by Onboarding Tracker Circle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2682135"/>
            <a:ext cx="8211312" cy="3131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Second Circle: Invitation Approval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Invitation pending approval = invitation is awaiting approval from another payer user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Invitation rejected = invitation rejected by UTSA approver (DTS or ORI)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Invitation cancelled = invitation cancelled by the initiator or UTSA approver (DTS or ORI)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8461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43960"/>
            <a:ext cx="8677656" cy="1459332"/>
          </a:xfrm>
        </p:spPr>
        <p:txBody>
          <a:bodyPr/>
          <a:lstStyle/>
          <a:p>
            <a:r>
              <a:rPr lang="en-US" dirty="0"/>
              <a:t>View Status of Onboarding Vendor Registration (9)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609DDF3-9910-45FE-9645-E0D7303C24FB}"/>
              </a:ext>
            </a:extLst>
          </p:cNvPr>
          <p:cNvSpPr txBox="1"/>
          <p:nvPr/>
        </p:nvSpPr>
        <p:spPr>
          <a:xfrm>
            <a:off x="466344" y="1803292"/>
            <a:ext cx="8211312" cy="865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Status by Onboarding Tracker Circle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2682135"/>
            <a:ext cx="8211312" cy="3131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Third Circle: Invitation Receipt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Invitation email opened = payee opened email invitation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Invitation link clicked = payee clicked on the link in the email invitation to register with </a:t>
            </a:r>
            <a:r>
              <a:rPr lang="en-US" dirty="0" err="1">
                <a:solidFill>
                  <a:srgbClr val="0C2340"/>
                </a:solidFill>
              </a:rPr>
              <a:t>PaymentWorks</a:t>
            </a:r>
            <a:endParaRPr lang="en-US" dirty="0">
              <a:solidFill>
                <a:srgbClr val="0C2340"/>
              </a:solidFill>
            </a:endParaRP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Email verified = invitation received; payee set up account with </a:t>
            </a:r>
            <a:r>
              <a:rPr lang="en-US" dirty="0" err="1">
                <a:solidFill>
                  <a:srgbClr val="0C2340"/>
                </a:solidFill>
              </a:rPr>
              <a:t>PaymentWorks</a:t>
            </a:r>
            <a:r>
              <a:rPr lang="en-US" dirty="0">
                <a:solidFill>
                  <a:srgbClr val="0C2340"/>
                </a:solidFill>
              </a:rPr>
              <a:t> and verified their email address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6208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43960"/>
            <a:ext cx="8677656" cy="1459332"/>
          </a:xfrm>
        </p:spPr>
        <p:txBody>
          <a:bodyPr/>
          <a:lstStyle/>
          <a:p>
            <a:r>
              <a:rPr lang="en-US" dirty="0"/>
              <a:t>View Status of Onboarding Vendor Registration (10)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609DDF3-9910-45FE-9645-E0D7303C24FB}"/>
              </a:ext>
            </a:extLst>
          </p:cNvPr>
          <p:cNvSpPr txBox="1"/>
          <p:nvPr/>
        </p:nvSpPr>
        <p:spPr>
          <a:xfrm>
            <a:off x="466344" y="1803292"/>
            <a:ext cx="8211312" cy="865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Status by Onboarding Tracker Circle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2682135"/>
            <a:ext cx="8211312" cy="3131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Fourth Circle: Registration Submission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Registration in progress = no New Vendor Registration (NVR) yet; payee began to fill out an NVR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Registration returned – pending resubmission = payee’s NVR was returned; the payee needs to make changes and resubmit the NVR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Registration submitted = payee completed and submitted their registration form and this registration form is no longer pending review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6002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38327"/>
            <a:ext cx="8677656" cy="1461623"/>
          </a:xfrm>
        </p:spPr>
        <p:txBody>
          <a:bodyPr/>
          <a:lstStyle/>
          <a:p>
            <a:r>
              <a:rPr lang="en-US" dirty="0"/>
              <a:t>View Status of Onboarding Vendor Registration (11)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609DDF3-9910-45FE-9645-E0D7303C24FB}"/>
              </a:ext>
            </a:extLst>
          </p:cNvPr>
          <p:cNvSpPr txBox="1"/>
          <p:nvPr/>
        </p:nvSpPr>
        <p:spPr>
          <a:xfrm>
            <a:off x="466344" y="1799950"/>
            <a:ext cx="8211312" cy="867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Status by Onboarding Tracker Circle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2670049"/>
            <a:ext cx="8211312" cy="3136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Fifth Circle: Registration Approval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Registration submitted – pending </a:t>
            </a:r>
            <a:r>
              <a:rPr lang="en-US" dirty="0" err="1">
                <a:solidFill>
                  <a:srgbClr val="0C2340"/>
                </a:solidFill>
              </a:rPr>
              <a:t>PaymentWorks</a:t>
            </a:r>
            <a:r>
              <a:rPr lang="en-US" dirty="0">
                <a:solidFill>
                  <a:srgbClr val="0C2340"/>
                </a:solidFill>
              </a:rPr>
              <a:t> review = payee completed and submitted their registration form. PW (</a:t>
            </a:r>
            <a:r>
              <a:rPr lang="en-US" dirty="0" err="1">
                <a:solidFill>
                  <a:srgbClr val="0C2340"/>
                </a:solidFill>
              </a:rPr>
              <a:t>PaymentWorks</a:t>
            </a:r>
            <a:r>
              <a:rPr lang="en-US" dirty="0">
                <a:solidFill>
                  <a:srgbClr val="0C2340"/>
                </a:solidFill>
              </a:rPr>
              <a:t>) is reviewing the payee’s banking information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Registration submitted - pending payee response = payee completed and submitted their registration form. PW called the payee and left a message; the payee needs to return the phone call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3725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43960"/>
            <a:ext cx="8677656" cy="1459332"/>
          </a:xfrm>
        </p:spPr>
        <p:txBody>
          <a:bodyPr/>
          <a:lstStyle/>
          <a:p>
            <a:r>
              <a:rPr lang="en-US" dirty="0"/>
              <a:t>View Status of Onboarding Vendor Registration (12)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609DDF3-9910-45FE-9645-E0D7303C24FB}"/>
              </a:ext>
            </a:extLst>
          </p:cNvPr>
          <p:cNvSpPr txBox="1"/>
          <p:nvPr/>
        </p:nvSpPr>
        <p:spPr>
          <a:xfrm>
            <a:off x="466344" y="1803292"/>
            <a:ext cx="8211312" cy="865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Status by Onboarding Tracker Circle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2682135"/>
            <a:ext cx="8211312" cy="3131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Fifth Circle: Registration Approval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n-US" dirty="0">
                <a:solidFill>
                  <a:srgbClr val="0C2340"/>
                </a:solidFill>
              </a:rPr>
              <a:t>Registration submitted – pending internal review = payee completed and submitted their registration form. PW reviewed the bank account. The registration is now awaiting internal review from DTS and ORI (applicable to foreign vendors)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n-US" dirty="0">
                <a:solidFill>
                  <a:srgbClr val="0C2340"/>
                </a:solidFill>
              </a:rPr>
              <a:t>Registration resubmitted – pending </a:t>
            </a:r>
            <a:r>
              <a:rPr lang="en-US" dirty="0" err="1">
                <a:solidFill>
                  <a:srgbClr val="0C2340"/>
                </a:solidFill>
              </a:rPr>
              <a:t>PaymentWorks</a:t>
            </a:r>
            <a:r>
              <a:rPr lang="en-US" dirty="0">
                <a:solidFill>
                  <a:srgbClr val="0C2340"/>
                </a:solidFill>
              </a:rPr>
              <a:t> review = payee completed and resubmitted their registration form. PW is reviewing the payee’s banking information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08291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43960"/>
            <a:ext cx="8677656" cy="1459332"/>
          </a:xfrm>
        </p:spPr>
        <p:txBody>
          <a:bodyPr/>
          <a:lstStyle/>
          <a:p>
            <a:r>
              <a:rPr lang="en-US" dirty="0"/>
              <a:t>View Status of Onboarding Vendor Registration (13)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609DDF3-9910-45FE-9645-E0D7303C24FB}"/>
              </a:ext>
            </a:extLst>
          </p:cNvPr>
          <p:cNvSpPr txBox="1"/>
          <p:nvPr/>
        </p:nvSpPr>
        <p:spPr>
          <a:xfrm>
            <a:off x="466344" y="1803292"/>
            <a:ext cx="8211312" cy="865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Status by Onboarding Tracker Circle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2682135"/>
            <a:ext cx="8211312" cy="3131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Fifth Circle: Registration Approval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n-US" dirty="0">
                <a:solidFill>
                  <a:srgbClr val="0C2340"/>
                </a:solidFill>
              </a:rPr>
              <a:t>Registration resubmitted – pending payee response = payee completed and resubmitted their registration form. PW called the payee and left a message; the payee needs to return the phone call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n-US" dirty="0">
                <a:solidFill>
                  <a:srgbClr val="0C2340"/>
                </a:solidFill>
              </a:rPr>
              <a:t>Registration resubmitted – pending internal review = payee completed and resubmitted their registration form. PW reviewed the bank account. The registration is now awaiting internal review from DTS and ORI (applicable to foreign vendors)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126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Overview (2)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7F3C4B1-047C-4D72-96B8-01E19FB15F4D}"/>
              </a:ext>
            </a:extLst>
          </p:cNvPr>
          <p:cNvSpPr txBox="1"/>
          <p:nvPr/>
        </p:nvSpPr>
        <p:spPr>
          <a:xfrm>
            <a:off x="466344" y="1399032"/>
            <a:ext cx="8211312" cy="869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UT Shared Environment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2268220"/>
            <a:ext cx="8211312" cy="3522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UTShare campus cost-sharing with similar design and integration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UTSA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UT Tyler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UT System Administration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UT Permian Basin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UT El Paso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UT Arlington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UT Rio Grande Valley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98095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43960"/>
            <a:ext cx="8677656" cy="1459332"/>
          </a:xfrm>
        </p:spPr>
        <p:txBody>
          <a:bodyPr/>
          <a:lstStyle/>
          <a:p>
            <a:r>
              <a:rPr lang="en-US" dirty="0"/>
              <a:t>View Status of Onboarding Vendor Registration (14)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609DDF3-9910-45FE-9645-E0D7303C24FB}"/>
              </a:ext>
            </a:extLst>
          </p:cNvPr>
          <p:cNvSpPr txBox="1"/>
          <p:nvPr/>
        </p:nvSpPr>
        <p:spPr>
          <a:xfrm>
            <a:off x="466344" y="1803292"/>
            <a:ext cx="8211312" cy="865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Status by Onboarding Tracker Circle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2682135"/>
            <a:ext cx="8211312" cy="3131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Fifth Circle: Registration Approval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 startAt="7"/>
            </a:pPr>
            <a:r>
              <a:rPr lang="en-US" dirty="0">
                <a:solidFill>
                  <a:srgbClr val="0C2340"/>
                </a:solidFill>
              </a:rPr>
              <a:t>Registration rejected = new vendor registration form was reviewed and rejected by DTS or ORI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 startAt="7"/>
            </a:pPr>
            <a:r>
              <a:rPr lang="en-US" dirty="0">
                <a:solidFill>
                  <a:srgbClr val="0C2340"/>
                </a:solidFill>
              </a:rPr>
              <a:t>Registration approved = new vendor registration form was reviewed and approved by DTS and ORI (applicable to foreign vendors)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97336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38327"/>
            <a:ext cx="8677656" cy="1461623"/>
          </a:xfrm>
        </p:spPr>
        <p:txBody>
          <a:bodyPr/>
          <a:lstStyle/>
          <a:p>
            <a:r>
              <a:rPr lang="en-US" dirty="0"/>
              <a:t>View Status of Onboarding Vendor Registration (15)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609DDF3-9910-45FE-9645-E0D7303C24FB}"/>
              </a:ext>
            </a:extLst>
          </p:cNvPr>
          <p:cNvSpPr txBox="1"/>
          <p:nvPr/>
        </p:nvSpPr>
        <p:spPr>
          <a:xfrm>
            <a:off x="466344" y="1799950"/>
            <a:ext cx="8211312" cy="867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Status by Onboarding Tracker Circle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2670049"/>
            <a:ext cx="8211312" cy="3136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Sixth Circle: Registration Approval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Registration processed = information from the new vendor registration form in </a:t>
            </a:r>
            <a:r>
              <a:rPr lang="en-US" dirty="0" err="1">
                <a:solidFill>
                  <a:srgbClr val="0C2340"/>
                </a:solidFill>
              </a:rPr>
              <a:t>PaymentWorks</a:t>
            </a:r>
            <a:r>
              <a:rPr lang="en-US" dirty="0">
                <a:solidFill>
                  <a:srgbClr val="0C2340"/>
                </a:solidFill>
              </a:rPr>
              <a:t> interfaced into PeopleSoft and Rowdy Exchange</a:t>
            </a:r>
          </a:p>
          <a:p>
            <a:pPr marL="525780" indent="-3429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C2340"/>
                </a:solidFill>
              </a:rPr>
              <a:t>Onboarding complete = payee is set up for payment. The new vendor registration is in PeopleSoft and connected (linked) to </a:t>
            </a:r>
            <a:r>
              <a:rPr lang="en-US" dirty="0" err="1">
                <a:solidFill>
                  <a:srgbClr val="0C2340"/>
                </a:solidFill>
              </a:rPr>
              <a:t>PaymentWorks</a:t>
            </a:r>
            <a:r>
              <a:rPr lang="en-US" dirty="0">
                <a:solidFill>
                  <a:srgbClr val="0C2340"/>
                </a:solidFill>
              </a:rPr>
              <a:t>.  The payee can view their invoice data in </a:t>
            </a:r>
            <a:r>
              <a:rPr lang="en-US" dirty="0" err="1">
                <a:solidFill>
                  <a:srgbClr val="0C2340"/>
                </a:solidFill>
              </a:rPr>
              <a:t>PaymentWorks</a:t>
            </a:r>
            <a:endParaRPr lang="en-US" dirty="0">
              <a:solidFill>
                <a:srgbClr val="0C234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8008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43960"/>
            <a:ext cx="8677656" cy="1459332"/>
          </a:xfrm>
        </p:spPr>
        <p:txBody>
          <a:bodyPr/>
          <a:lstStyle/>
          <a:p>
            <a:r>
              <a:rPr lang="en-US" dirty="0"/>
              <a:t>View Status of Onboarding Vendor Registration (16)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609DDF3-9910-45FE-9645-E0D7303C24FB}"/>
              </a:ext>
            </a:extLst>
          </p:cNvPr>
          <p:cNvSpPr txBox="1"/>
          <p:nvPr/>
        </p:nvSpPr>
        <p:spPr>
          <a:xfrm>
            <a:off x="466344" y="1803292"/>
            <a:ext cx="8211312" cy="865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Suppliers with Connected Status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2682135"/>
            <a:ext cx="2584864" cy="3131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Suppliers with a connected status have successfully interfaced with PeopleSoft and Rowdy Exchange. Connected vendors will display a green dot in the connected column.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Note: Select Need Help for assistance with navigating screens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9BF532-9DC9-B7E3-0178-B0A073B0F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935" y="2344199"/>
            <a:ext cx="6092792" cy="34447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D81684-ECC9-4774-A9AE-D3E8977B2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18682" y="2643206"/>
            <a:ext cx="517500" cy="22468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1E416E-D875-4543-B7F5-9EF73EF7E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02812" y="2347521"/>
            <a:ext cx="671650" cy="22942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3C5990-E51F-4CD0-BECE-9C79BF0E9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11979" y="4596304"/>
            <a:ext cx="517500" cy="44860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5426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43960"/>
            <a:ext cx="8677656" cy="1459332"/>
          </a:xfrm>
        </p:spPr>
        <p:txBody>
          <a:bodyPr/>
          <a:lstStyle/>
          <a:p>
            <a:r>
              <a:rPr lang="en-US" dirty="0"/>
              <a:t>View Status of Onboarding Vendor Registration (17)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609DDF3-9910-45FE-9645-E0D7303C24FB}"/>
              </a:ext>
            </a:extLst>
          </p:cNvPr>
          <p:cNvSpPr txBox="1"/>
          <p:nvPr/>
        </p:nvSpPr>
        <p:spPr>
          <a:xfrm>
            <a:off x="466344" y="1803292"/>
            <a:ext cx="8211312" cy="865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Supplier Reminders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2682135"/>
            <a:ext cx="8211312" cy="3131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Onboarding vendors receive emails until the registration is complete or reminders are cancelled. From the date the invite is submitted, reminder email notifications automatically generate as follows: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1st Reminder – 3 days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2nd Reminder – 7 days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3rd Reminder – 14 days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4th Reminder – 21 days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5th Reminder – 28 days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4032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1A4F0D7-2077-4477-AC88-7CEA0008A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Invoices (1)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5E00EF0-0BA0-4B5D-BE45-2DEAA6C5D97B}"/>
              </a:ext>
            </a:extLst>
          </p:cNvPr>
          <p:cNvSpPr txBox="1">
            <a:spLocks/>
          </p:cNvSpPr>
          <p:nvPr/>
        </p:nvSpPr>
        <p:spPr>
          <a:xfrm>
            <a:off x="466344" y="1399031"/>
            <a:ext cx="3181528" cy="3914113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rgbClr val="0C2340"/>
                </a:solidFill>
              </a:rPr>
              <a:t>Initiators and vendors have access to view vendor payments (invoices) with a UTSA01 location: </a:t>
            </a:r>
          </a:p>
          <a:p>
            <a:pPr marL="365760" indent="-182880">
              <a:spcBef>
                <a:spcPts val="50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C2340"/>
                </a:solidFill>
              </a:rPr>
              <a:t>Additional detailed payment information for all vendor locations remains housed in PeopleSoft</a:t>
            </a:r>
          </a:p>
          <a:p>
            <a:pPr marL="0" indent="0">
              <a:spcBef>
                <a:spcPts val="5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rgbClr val="0C2340"/>
                </a:solidFill>
              </a:rPr>
              <a:t>Select the Invoices tab to view invoice payments.</a:t>
            </a:r>
          </a:p>
          <a:p>
            <a:pPr marL="365760" indent="-182880">
              <a:spcBef>
                <a:spcPts val="500"/>
              </a:spcBef>
              <a:spcAft>
                <a:spcPts val="1200"/>
              </a:spcAft>
            </a:pPr>
            <a:endParaRPr lang="en-US" sz="1800" dirty="0">
              <a:solidFill>
                <a:srgbClr val="0C234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544A7-6037-505A-6693-93828EB06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928" y="2000874"/>
            <a:ext cx="5708072" cy="3458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A9002C-0F0D-ACB7-D383-40D32B5B5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21050" y="2007801"/>
            <a:ext cx="671650" cy="23031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8398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CA9EE5-A7FA-413E-B0FE-6F8069B43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Invoices (2)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1852BC7-7FEC-4B35-9A9A-57A8B600FF8F}"/>
              </a:ext>
            </a:extLst>
          </p:cNvPr>
          <p:cNvSpPr txBox="1">
            <a:spLocks/>
          </p:cNvSpPr>
          <p:nvPr/>
        </p:nvSpPr>
        <p:spPr>
          <a:xfrm>
            <a:off x="466344" y="1399030"/>
            <a:ext cx="8211312" cy="4334256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rgbClr val="0C2340"/>
                </a:solidFill>
              </a:rPr>
              <a:t>The window will expand when you select the invoice line.</a:t>
            </a:r>
          </a:p>
          <a:p>
            <a:pPr marL="0" indent="0">
              <a:spcBef>
                <a:spcPts val="500"/>
              </a:spcBef>
              <a:spcAft>
                <a:spcPts val="1200"/>
              </a:spcAft>
              <a:buNone/>
            </a:pPr>
            <a:endParaRPr lang="en-US" sz="1800" dirty="0">
              <a:solidFill>
                <a:srgbClr val="0C2340"/>
              </a:solidFill>
            </a:endParaRPr>
          </a:p>
          <a:p>
            <a:pPr marL="0" indent="0">
              <a:spcBef>
                <a:spcPts val="500"/>
              </a:spcBef>
              <a:spcAft>
                <a:spcPts val="1200"/>
              </a:spcAft>
              <a:buNone/>
            </a:pPr>
            <a:endParaRPr lang="en-US" sz="1800" dirty="0">
              <a:solidFill>
                <a:srgbClr val="0C2340"/>
              </a:solidFill>
            </a:endParaRPr>
          </a:p>
          <a:p>
            <a:pPr marL="0" indent="0">
              <a:spcBef>
                <a:spcPts val="500"/>
              </a:spcBef>
              <a:spcAft>
                <a:spcPts val="1200"/>
              </a:spcAft>
              <a:buNone/>
            </a:pPr>
            <a:endParaRPr lang="en-US" sz="1800" dirty="0">
              <a:solidFill>
                <a:srgbClr val="0C2340"/>
              </a:solidFill>
            </a:endParaRPr>
          </a:p>
          <a:p>
            <a:pPr marL="0" indent="0">
              <a:spcBef>
                <a:spcPts val="5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rgbClr val="0C2340"/>
                </a:solidFill>
              </a:rPr>
              <a:t>Site Code: UTSA01 1 (mapped to location and sequence address in PeopleSoft)</a:t>
            </a:r>
          </a:p>
          <a:p>
            <a:pPr marL="0" indent="0">
              <a:spcBef>
                <a:spcPts val="5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rgbClr val="0C2340"/>
                </a:solidFill>
              </a:rPr>
              <a:t>Note: Payment updates are immediate but may encounter a small delay due to server data exchange. Vouchers created before a vendor update will retain old information. Vouchers created after a vendor update will reflect the update.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4C5B7-3D39-8FA8-E09A-0DA47B119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5191"/>
            <a:ext cx="9144000" cy="1163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83974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D3E32A1-C9D7-198D-3D23-2A6815E4C29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 dirty="0"/>
              <a:t>Setting up UTSA as a Vendor</a:t>
            </a:r>
            <a:endParaRPr lang="en-US" sz="4000" dirty="0">
              <a:solidFill>
                <a:srgbClr val="0C2340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E83CFF6-E22E-074A-2664-1EC3301D9FDE}"/>
              </a:ext>
            </a:extLst>
          </p:cNvPr>
          <p:cNvSpPr txBox="1">
            <a:spLocks/>
          </p:cNvSpPr>
          <p:nvPr/>
        </p:nvSpPr>
        <p:spPr>
          <a:xfrm>
            <a:off x="466344" y="1399030"/>
            <a:ext cx="8211312" cy="4334256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182880">
              <a:spcBef>
                <a:spcPts val="50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C2340"/>
                </a:solidFill>
              </a:rPr>
              <a:t>Contact DTS to setup UTSA as a vendor on other similar automated platforms</a:t>
            </a:r>
          </a:p>
          <a:p>
            <a:pPr marL="365760" indent="-182880">
              <a:spcBef>
                <a:spcPts val="50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C2340"/>
                </a:solidFill>
              </a:rPr>
              <a:t>DTS will establish user accounts on behalf of UTSA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5266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Tips &amp; Tricks (1)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1408176"/>
            <a:ext cx="8211312" cy="43342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Do not re-send an invitation unless the supplier notifies you that the initial email was not received:  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Remember to check the vendor onboarding status before resending an invite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You can resend an invite only if the Invitation column status is on Sent, Delivered, Opened or Clicked and if the Vendor Account column states No Account.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You can correct an email address on an invite by clicking on the Resend Invite button and entering the correct email address.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3898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Tips &amp; Tricks 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1408176"/>
            <a:ext cx="8211312" cy="43342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Cancel/Disable reminders for the first invite when correcting a supplier email address; otherwise you will continue to generate reminders.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You cannot delete an invite, but you can disable it.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If a supplier will no longer be used, you can cancel/disable the invite by disabling the reminders.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66259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Tips &amp; Tricks (3)</a:t>
            </a:r>
          </a:p>
        </p:txBody>
      </p:sp>
      <p:sp>
        <p:nvSpPr>
          <p:cNvPr id="5" name="TextBox">
            <a:extLst>
              <a:ext uri="{FF2B5EF4-FFF2-40B4-BE49-F238E27FC236}">
                <a16:creationId xmlns:a16="http://schemas.microsoft.com/office/drawing/2014/main" id="{1235DF8F-6966-4302-96B8-40E5FE7200EC}"/>
              </a:ext>
            </a:extLst>
          </p:cNvPr>
          <p:cNvSpPr txBox="1"/>
          <p:nvPr/>
        </p:nvSpPr>
        <p:spPr>
          <a:xfrm>
            <a:off x="466344" y="1408176"/>
            <a:ext cx="8211312" cy="4334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Suppliers in an approved status and properly interfacing with PeopleSoft and Rowdy Exchange will display a connected status with a vendor number: 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Suppliers in connected status have set up user accounts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Foreign vendors without a TIN must first contact DTS to request a temporary TIN: 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TINs are required for account setup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861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Overview (3)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7F3C4B1-047C-4D72-96B8-01E19FB15F4D}"/>
              </a:ext>
            </a:extLst>
          </p:cNvPr>
          <p:cNvSpPr txBox="1"/>
          <p:nvPr/>
        </p:nvSpPr>
        <p:spPr>
          <a:xfrm>
            <a:off x="466344" y="1399032"/>
            <a:ext cx="8211312" cy="869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2268220"/>
            <a:ext cx="8211312" cy="3522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340"/>
                </a:solidFill>
              </a:rPr>
              <a:t>Enhanced Security:</a:t>
            </a:r>
            <a:r>
              <a:rPr lang="en-US" dirty="0">
                <a:solidFill>
                  <a:srgbClr val="0C2340"/>
                </a:solidFill>
              </a:rPr>
              <a:t> Reduces the risk of payment fraud through sophisticated verification processes and secure data management.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340"/>
                </a:solidFill>
              </a:rPr>
              <a:t>Automated Onboarding:</a:t>
            </a:r>
            <a:r>
              <a:rPr lang="en-US" dirty="0">
                <a:solidFill>
                  <a:srgbClr val="0C2340"/>
                </a:solidFill>
              </a:rPr>
              <a:t> Simplifies and speeds up the vendor onboarding process by automating data collection and verification.</a:t>
            </a:r>
          </a:p>
          <a:p>
            <a:pPr marL="914400" lvl="1" indent="-27432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C2340"/>
                </a:solidFill>
              </a:rPr>
              <a:t>Departments send e-invitation to prospective vendors to initiate the onboarding process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340"/>
                </a:solidFill>
              </a:rPr>
              <a:t>Compliance Assurance:</a:t>
            </a:r>
            <a:r>
              <a:rPr lang="en-US" dirty="0">
                <a:solidFill>
                  <a:srgbClr val="0C2340"/>
                </a:solidFill>
              </a:rPr>
              <a:t> Continuously monitors vendors to ensure they meet regulatory requirements, reducing compliance risks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340"/>
                </a:solidFill>
              </a:rPr>
              <a:t>Efficient Data Management:</a:t>
            </a:r>
            <a:r>
              <a:rPr lang="en-US" dirty="0">
                <a:solidFill>
                  <a:srgbClr val="0C2340"/>
                </a:solidFill>
              </a:rPr>
              <a:t> Maintains accurate and up-to-date vendor information in secure, cloud-based environment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20264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43960"/>
            <a:ext cx="8677656" cy="1459332"/>
          </a:xfrm>
        </p:spPr>
        <p:txBody>
          <a:bodyPr/>
          <a:lstStyle/>
          <a:p>
            <a:r>
              <a:rPr lang="en-US" dirty="0"/>
              <a:t>Online Help, Training Resources (1)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609DDF3-9910-45FE-9645-E0D7303C24FB}"/>
              </a:ext>
            </a:extLst>
          </p:cNvPr>
          <p:cNvSpPr txBox="1"/>
          <p:nvPr/>
        </p:nvSpPr>
        <p:spPr>
          <a:xfrm>
            <a:off x="466344" y="1803292"/>
            <a:ext cx="8211312" cy="865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Online Help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2682135"/>
            <a:ext cx="8211312" cy="3131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Located at the top-right corner, Help is available to assist you with navigating and moving between screens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A tile for Vendor Invitation &amp; Status within the Help feature also displays on the page.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AD65C2-C720-4540-A72B-A3787B728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3368"/>
            <a:ext cx="9144000" cy="611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237971-ACDE-4FC0-A698-51CF3B9F2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284" y="4880453"/>
            <a:ext cx="2679432" cy="1266947"/>
          </a:xfrm>
          <a:prstGeom prst="rect">
            <a:avLst/>
          </a:prstGeom>
        </p:spPr>
      </p:pic>
      <p:sp>
        <p:nvSpPr>
          <p:cNvPr id="9" name="UTSA orange rectangle border">
            <a:extLst>
              <a:ext uri="{FF2B5EF4-FFF2-40B4-BE49-F238E27FC236}">
                <a16:creationId xmlns:a16="http://schemas.microsoft.com/office/drawing/2014/main" id="{D12C29EA-76A0-4ECC-8359-C69EFA3FB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5716" y="3432365"/>
            <a:ext cx="660301" cy="351695"/>
          </a:xfrm>
          <a:prstGeom prst="rect">
            <a:avLst/>
          </a:prstGeom>
          <a:noFill/>
          <a:ln w="57150">
            <a:solidFill>
              <a:srgbClr val="F15A2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solidFill>
                <a:srgbClr val="0C234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142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43960"/>
            <a:ext cx="8677656" cy="1459332"/>
          </a:xfrm>
        </p:spPr>
        <p:txBody>
          <a:bodyPr/>
          <a:lstStyle/>
          <a:p>
            <a:r>
              <a:rPr lang="en-US" dirty="0"/>
              <a:t>Online Help, Training Resources (2)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609DDF3-9910-45FE-9645-E0D7303C24FB}"/>
              </a:ext>
            </a:extLst>
          </p:cNvPr>
          <p:cNvSpPr txBox="1"/>
          <p:nvPr/>
        </p:nvSpPr>
        <p:spPr>
          <a:xfrm>
            <a:off x="466344" y="1803292"/>
            <a:ext cx="8211312" cy="865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Online Help cont’d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2682135"/>
            <a:ext cx="3662894" cy="3131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For questions regarding the </a:t>
            </a:r>
            <a:r>
              <a:rPr lang="en-US" dirty="0" err="1">
                <a:solidFill>
                  <a:srgbClr val="0C2340"/>
                </a:solidFill>
              </a:rPr>
              <a:t>PaymentWorks</a:t>
            </a:r>
            <a:r>
              <a:rPr lang="en-US" dirty="0">
                <a:solidFill>
                  <a:srgbClr val="0C2340"/>
                </a:solidFill>
              </a:rPr>
              <a:t> platform, please use the Help feature and then select the Contact Support button.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6C2B84-C418-42CD-84B3-734774D29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930" y="2135489"/>
            <a:ext cx="3328225" cy="479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B0320B-0D04-4398-91DC-E62EA2D9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428" y="2628335"/>
            <a:ext cx="4157228" cy="34995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351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43960"/>
            <a:ext cx="8677656" cy="1459332"/>
          </a:xfrm>
        </p:spPr>
        <p:txBody>
          <a:bodyPr/>
          <a:lstStyle/>
          <a:p>
            <a:r>
              <a:rPr lang="en-US" dirty="0"/>
              <a:t>Online Help, Training Resources (3)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609DDF3-9910-45FE-9645-E0D7303C24FB}"/>
              </a:ext>
            </a:extLst>
          </p:cNvPr>
          <p:cNvSpPr txBox="1"/>
          <p:nvPr/>
        </p:nvSpPr>
        <p:spPr>
          <a:xfrm>
            <a:off x="466344" y="1803292"/>
            <a:ext cx="8211312" cy="865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Online Help cont’d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2682135"/>
            <a:ext cx="8211312" cy="3131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The </a:t>
            </a:r>
            <a:r>
              <a:rPr lang="en-US" dirty="0" err="1">
                <a:solidFill>
                  <a:srgbClr val="0C2340"/>
                </a:solidFill>
              </a:rPr>
              <a:t>PaymentWorks</a:t>
            </a:r>
            <a:r>
              <a:rPr lang="en-US" dirty="0">
                <a:solidFill>
                  <a:srgbClr val="0C2340"/>
                </a:solidFill>
              </a:rPr>
              <a:t> homepage and onboarding pages contain video tutorials to assist with navigating through the online platform. Select each button to view them.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1C75BF-FBB4-49E3-A9FC-2066CFFD3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61531" y="3690692"/>
            <a:ext cx="2895459" cy="2330536"/>
            <a:chOff x="735466" y="3155006"/>
            <a:chExt cx="2895459" cy="23395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C2D127D-C3C7-432D-8BDC-2AE8B8EF5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466" y="3155006"/>
              <a:ext cx="2895459" cy="233953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75843D-303A-4878-85B8-97FC562A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26348" y="3549552"/>
              <a:ext cx="426720" cy="851747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65ACB1-EB44-43DF-8041-0FF345B2A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26348" y="4553699"/>
              <a:ext cx="426720" cy="851747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82D02D-2A2A-40C8-AA7D-A7063F2B2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85699" y="3690692"/>
            <a:ext cx="2796769" cy="2330536"/>
            <a:chOff x="4989654" y="3155006"/>
            <a:chExt cx="2796769" cy="233953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F7703CD-78B7-429B-89F9-21E2FA80B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7174"/>
            <a:stretch/>
          </p:blipFill>
          <p:spPr>
            <a:xfrm>
              <a:off x="4989654" y="3155006"/>
              <a:ext cx="2796769" cy="233953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C9ADA3-D85B-4C0C-9BD0-962503F6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22535" y="3691793"/>
              <a:ext cx="931332" cy="546948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34060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FCBFD6-27B8-4239-AC32-7E4AC3EA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343960"/>
            <a:ext cx="8677656" cy="1459332"/>
          </a:xfrm>
        </p:spPr>
        <p:txBody>
          <a:bodyPr/>
          <a:lstStyle/>
          <a:p>
            <a:r>
              <a:rPr lang="en-US" dirty="0"/>
              <a:t>Online Help, Training Resources (4)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609DDF3-9910-45FE-9645-E0D7303C24FB}"/>
              </a:ext>
            </a:extLst>
          </p:cNvPr>
          <p:cNvSpPr txBox="1"/>
          <p:nvPr/>
        </p:nvSpPr>
        <p:spPr>
          <a:xfrm>
            <a:off x="466344" y="1803292"/>
            <a:ext cx="8211312" cy="8658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Contact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C56A7-3BA0-4009-B6DD-0F26879C5544}"/>
              </a:ext>
            </a:extLst>
          </p:cNvPr>
          <p:cNvSpPr txBox="1"/>
          <p:nvPr/>
        </p:nvSpPr>
        <p:spPr>
          <a:xfrm>
            <a:off x="466344" y="2682135"/>
            <a:ext cx="8211312" cy="3131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For supplier questions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C2340"/>
                </a:solidFill>
              </a:rPr>
              <a:t>PaymentWorks</a:t>
            </a:r>
            <a:endParaRPr lang="en-US" dirty="0">
              <a:solidFill>
                <a:srgbClr val="0C2340"/>
              </a:solidFill>
            </a:endParaRPr>
          </a:p>
          <a:p>
            <a:pPr marL="914400" lvl="1" indent="-27432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C2340"/>
                </a:solidFill>
                <a:hlinkClick r:id="rId3"/>
              </a:rPr>
              <a:t>Vendors knowledge base support website</a:t>
            </a:r>
            <a:r>
              <a:rPr lang="en-US" dirty="0">
                <a:solidFill>
                  <a:srgbClr val="0C2340"/>
                </a:solidFill>
              </a:rPr>
              <a:t> &gt; Select the Contact Support button</a:t>
            </a:r>
          </a:p>
          <a:p>
            <a:pPr marL="365760" lvl="1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Disbursements &amp; Travel Services (DTS) </a:t>
            </a:r>
          </a:p>
          <a:p>
            <a:pPr lvl="2" indent="-27432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C2340"/>
                </a:solidFill>
              </a:rPr>
              <a:t>Email </a:t>
            </a:r>
            <a:r>
              <a:rPr lang="en-US" dirty="0">
                <a:solidFill>
                  <a:srgbClr val="0C2340"/>
                </a:solidFill>
                <a:hlinkClick r:id="rId4"/>
              </a:rPr>
              <a:t>disbursements.travel@utsa.edu</a:t>
            </a:r>
            <a:endParaRPr lang="en-US" dirty="0">
              <a:solidFill>
                <a:srgbClr val="0C2340"/>
              </a:solidFill>
            </a:endParaRPr>
          </a:p>
          <a:p>
            <a:pPr marL="365760" lvl="1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C234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9464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Online Help, Training Resources (5)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7F3C4B1-047C-4D72-96B8-01E19FB15F4D}"/>
              </a:ext>
            </a:extLst>
          </p:cNvPr>
          <p:cNvSpPr txBox="1"/>
          <p:nvPr/>
        </p:nvSpPr>
        <p:spPr>
          <a:xfrm>
            <a:off x="466344" y="1399032"/>
            <a:ext cx="8211312" cy="869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Contact Information cont’d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2268220"/>
            <a:ext cx="8211312" cy="3522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For security role access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University Technology Solutions (UTS)</a:t>
            </a:r>
          </a:p>
          <a:p>
            <a:pPr marL="914400" lvl="1" indent="-27432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C2340"/>
                </a:solidFill>
              </a:rPr>
              <a:t>Email </a:t>
            </a:r>
            <a:r>
              <a:rPr lang="en-US" dirty="0">
                <a:solidFill>
                  <a:srgbClr val="0C2340"/>
                </a:solidFill>
                <a:hlinkClick r:id="rId3"/>
              </a:rPr>
              <a:t>techcafe@utsa.edu</a:t>
            </a:r>
            <a:endParaRPr lang="en-US" dirty="0">
              <a:solidFill>
                <a:srgbClr val="0C2340"/>
              </a:solidFill>
            </a:endParaRPr>
          </a:p>
          <a:p>
            <a:pPr marL="640080" lvl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3799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Online Help, Training Resources (6)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7F3C4B1-047C-4D72-96B8-01E19FB15F4D}"/>
              </a:ext>
            </a:extLst>
          </p:cNvPr>
          <p:cNvSpPr txBox="1"/>
          <p:nvPr/>
        </p:nvSpPr>
        <p:spPr>
          <a:xfrm>
            <a:off x="466344" y="1399032"/>
            <a:ext cx="8211312" cy="869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Training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2268220"/>
            <a:ext cx="8211312" cy="3522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On the </a:t>
            </a:r>
            <a:r>
              <a:rPr lang="en-US" dirty="0">
                <a:solidFill>
                  <a:srgbClr val="0C2340"/>
                </a:solidFill>
                <a:hlinkClick r:id="rId3"/>
              </a:rPr>
              <a:t>Disbursements &amp; Travel Training</a:t>
            </a:r>
            <a:r>
              <a:rPr lang="en-US" dirty="0">
                <a:solidFill>
                  <a:srgbClr val="0C2340"/>
                </a:solidFill>
              </a:rPr>
              <a:t> webpage, under the </a:t>
            </a:r>
            <a:r>
              <a:rPr lang="en-US" dirty="0" err="1">
                <a:solidFill>
                  <a:srgbClr val="0C2340"/>
                </a:solidFill>
              </a:rPr>
              <a:t>PaymentWorks</a:t>
            </a:r>
            <a:r>
              <a:rPr lang="en-US" dirty="0">
                <a:solidFill>
                  <a:srgbClr val="0C2340"/>
                </a:solidFill>
              </a:rPr>
              <a:t> Vendor Onboarding Process drop-down, you will find 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The </a:t>
            </a:r>
            <a:r>
              <a:rPr lang="en-US" dirty="0">
                <a:solidFill>
                  <a:srgbClr val="0C2340"/>
                </a:solidFill>
                <a:hlinkClick r:id="rId4"/>
              </a:rPr>
              <a:t>Initiator Role</a:t>
            </a:r>
            <a:r>
              <a:rPr lang="en-US" dirty="0">
                <a:solidFill>
                  <a:srgbClr val="0C2340"/>
                </a:solidFill>
              </a:rPr>
              <a:t> job aid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340"/>
                </a:solidFill>
              </a:rPr>
              <a:t>The </a:t>
            </a:r>
            <a:r>
              <a:rPr lang="en-US" dirty="0">
                <a:solidFill>
                  <a:srgbClr val="0C2340"/>
                </a:solidFill>
                <a:hlinkClick r:id="rId5"/>
              </a:rPr>
              <a:t>Vendor Role</a:t>
            </a:r>
            <a:r>
              <a:rPr lang="en-US" dirty="0">
                <a:solidFill>
                  <a:srgbClr val="0C2340"/>
                </a:solidFill>
              </a:rPr>
              <a:t> job aid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69268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BF8ED-C649-41CC-AD1C-7388CB10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18BA6E-F15A-4F31-B499-31A67774D961}"/>
              </a:ext>
            </a:extLst>
          </p:cNvPr>
          <p:cNvSpPr txBox="1"/>
          <p:nvPr/>
        </p:nvSpPr>
        <p:spPr>
          <a:xfrm>
            <a:off x="466344" y="1408176"/>
            <a:ext cx="8211312" cy="4334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If you have questions about this job aid, you can contact us at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b="1" dirty="0">
                <a:solidFill>
                  <a:srgbClr val="0C2340"/>
                </a:solidFill>
              </a:rPr>
              <a:t>Disbursements &amp; Travel Services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  <a:hlinkClick r:id="rId3"/>
              </a:rPr>
              <a:t>Disbursements &amp; Travel Services website</a:t>
            </a:r>
            <a:endParaRPr lang="en-US" dirty="0">
              <a:solidFill>
                <a:srgbClr val="0C2340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Email: disbursements.travel@utsa.edu 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</a:pPr>
            <a:r>
              <a:rPr lang="en-US" dirty="0">
                <a:solidFill>
                  <a:srgbClr val="0C2340"/>
                </a:solidFill>
              </a:rPr>
              <a:t>Phone: (210) 458-4213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9426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E27DF-1FA9-4B37-A3C2-5C7C79FD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utsa.edu/financialaffairs">
            <a:extLst>
              <a:ext uri="{FF2B5EF4-FFF2-40B4-BE49-F238E27FC236}">
                <a16:creationId xmlns:a16="http://schemas.microsoft.com/office/drawing/2014/main" id="{18D42C02-CD83-4940-BF9B-D0AA3AA16754}"/>
              </a:ext>
            </a:extLst>
          </p:cNvPr>
          <p:cNvSpPr txBox="1">
            <a:spLocks/>
          </p:cNvSpPr>
          <p:nvPr/>
        </p:nvSpPr>
        <p:spPr>
          <a:xfrm>
            <a:off x="1143000" y="4851698"/>
            <a:ext cx="6858000" cy="4061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C2340"/>
                </a:solidFill>
              </a:rPr>
              <a:t>utsa.edu/</a:t>
            </a:r>
            <a:r>
              <a:rPr lang="en-US" sz="2000" dirty="0" err="1">
                <a:solidFill>
                  <a:srgbClr val="0C2340"/>
                </a:solidFill>
              </a:rPr>
              <a:t>financialaffairs</a:t>
            </a:r>
            <a:endParaRPr lang="en-US" sz="2000" dirty="0">
              <a:solidFill>
                <a:srgbClr val="0C234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5" name="UTSA Financial Affairs Logo">
            <a:extLst>
              <a:ext uri="{FF2B5EF4-FFF2-40B4-BE49-F238E27FC236}">
                <a16:creationId xmlns:a16="http://schemas.microsoft.com/office/drawing/2014/main" id="{B1605727-5385-4FB8-95EC-9466543B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244" y="2627484"/>
            <a:ext cx="6169511" cy="8007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632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Overview (4)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7F3C4B1-047C-4D72-96B8-01E19FB15F4D}"/>
              </a:ext>
            </a:extLst>
          </p:cNvPr>
          <p:cNvSpPr txBox="1"/>
          <p:nvPr/>
        </p:nvSpPr>
        <p:spPr>
          <a:xfrm>
            <a:off x="466344" y="1399032"/>
            <a:ext cx="8211312" cy="869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2000" b="1" dirty="0">
                <a:solidFill>
                  <a:srgbClr val="F15A22"/>
                </a:solidFill>
                <a:latin typeface="+mj-lt"/>
              </a:rPr>
              <a:t>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689B4-FAD6-462C-BA21-B211BE2FE8C8}"/>
              </a:ext>
            </a:extLst>
          </p:cNvPr>
          <p:cNvSpPr txBox="1"/>
          <p:nvPr/>
        </p:nvSpPr>
        <p:spPr>
          <a:xfrm>
            <a:off x="466344" y="2268220"/>
            <a:ext cx="8211312" cy="3522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340"/>
                </a:solidFill>
              </a:rPr>
              <a:t>Cost and Time Savings: </a:t>
            </a:r>
            <a:r>
              <a:rPr lang="en-US" dirty="0">
                <a:solidFill>
                  <a:srgbClr val="0C2340"/>
                </a:solidFill>
              </a:rPr>
              <a:t>Automates repetitive tasks, reducing administrative costs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340"/>
                </a:solidFill>
              </a:rPr>
              <a:t>Improved Vendor Relationships: </a:t>
            </a:r>
            <a:r>
              <a:rPr lang="en-US" dirty="0">
                <a:solidFill>
                  <a:srgbClr val="0C2340"/>
                </a:solidFill>
              </a:rPr>
              <a:t>Allows vendors to manage their profiles directly, leading to better communication and more efficient interactions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340"/>
                </a:solidFill>
              </a:rPr>
              <a:t>Additional Verifications: </a:t>
            </a:r>
            <a:r>
              <a:rPr lang="en-US" dirty="0">
                <a:solidFill>
                  <a:srgbClr val="0C2340"/>
                </a:solidFill>
              </a:rPr>
              <a:t>Compliance-related identity verification attributes, such as tax ID information, address and monitoring of government sanction lists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340"/>
                </a:solidFill>
              </a:rPr>
              <a:t>Viewable Payment History: </a:t>
            </a:r>
            <a:r>
              <a:rPr lang="en-US" dirty="0">
                <a:solidFill>
                  <a:srgbClr val="0C2340"/>
                </a:solidFill>
              </a:rPr>
              <a:t>Once supplier/vendor user accounts are set up, vendors can view payment information</a:t>
            </a:r>
          </a:p>
          <a:p>
            <a:pPr marL="365760" indent="-18288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340"/>
                </a:solidFill>
              </a:rPr>
              <a:t>Applicable to domestic and foreign vendors: </a:t>
            </a:r>
            <a:r>
              <a:rPr lang="en-US" dirty="0">
                <a:solidFill>
                  <a:srgbClr val="0C2340"/>
                </a:solidFill>
              </a:rPr>
              <a:t>W9 and W8 BEN forms integrated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59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Roles &amp; Responsibilities (1)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9BC7EED-5DAC-4B09-AFEF-4BAAB9553F03}"/>
              </a:ext>
            </a:extLst>
          </p:cNvPr>
          <p:cNvSpPr txBox="1">
            <a:spLocks/>
          </p:cNvSpPr>
          <p:nvPr/>
        </p:nvSpPr>
        <p:spPr>
          <a:xfrm>
            <a:off x="466344" y="1399031"/>
            <a:ext cx="8211312" cy="3914113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0C2340"/>
                </a:solidFill>
              </a:rPr>
              <a:t>Initiator role </a:t>
            </a:r>
            <a:r>
              <a:rPr lang="en-US" sz="1800" dirty="0">
                <a:solidFill>
                  <a:srgbClr val="0C2340"/>
                </a:solidFill>
              </a:rPr>
              <a:t>(departments) is designed to allow users to send and track new vendor invitations:</a:t>
            </a:r>
          </a:p>
          <a:p>
            <a:pPr marL="365760" indent="-182880">
              <a:spcBef>
                <a:spcPts val="500"/>
              </a:spcBef>
              <a:spcAft>
                <a:spcPts val="1200"/>
              </a:spcAft>
            </a:pPr>
            <a:r>
              <a:rPr lang="en-US" sz="1800" b="1" dirty="0">
                <a:solidFill>
                  <a:srgbClr val="0C2340"/>
                </a:solidFill>
              </a:rPr>
              <a:t>Sends invitations: </a:t>
            </a:r>
            <a:r>
              <a:rPr lang="en-US" sz="1800" dirty="0">
                <a:solidFill>
                  <a:srgbClr val="0C2340"/>
                </a:solidFill>
              </a:rPr>
              <a:t>Initiators can send invitations to potential suppliers, enabling them to register with UTSA.  </a:t>
            </a:r>
          </a:p>
          <a:p>
            <a:pPr marL="365760" indent="-182880">
              <a:spcBef>
                <a:spcPts val="500"/>
              </a:spcBef>
              <a:spcAft>
                <a:spcPts val="1200"/>
              </a:spcAft>
            </a:pPr>
            <a:r>
              <a:rPr lang="en-US" sz="1800" b="1" dirty="0">
                <a:solidFill>
                  <a:srgbClr val="0C2340"/>
                </a:solidFill>
              </a:rPr>
              <a:t>Track Invitations</a:t>
            </a:r>
            <a:r>
              <a:rPr lang="en-US" sz="1800" dirty="0">
                <a:solidFill>
                  <a:srgbClr val="0C2340"/>
                </a:solidFill>
              </a:rPr>
              <a:t>: They can monitor the status of these invitations to ensure vendors complete the registration process.</a:t>
            </a:r>
          </a:p>
          <a:p>
            <a:pPr marL="365760" indent="-182880">
              <a:spcBef>
                <a:spcPts val="500"/>
              </a:spcBef>
              <a:spcAft>
                <a:spcPts val="1200"/>
              </a:spcAft>
            </a:pPr>
            <a:r>
              <a:rPr lang="en-US" sz="1800" b="1" dirty="0">
                <a:solidFill>
                  <a:srgbClr val="0C2340"/>
                </a:solidFill>
              </a:rPr>
              <a:t>Basic Access</a:t>
            </a:r>
            <a:r>
              <a:rPr lang="en-US" sz="1800" dirty="0">
                <a:solidFill>
                  <a:srgbClr val="0C2340"/>
                </a:solidFill>
              </a:rPr>
              <a:t>: This role is often configured as a base role, providing essential access to the system without extensive permissions. </a:t>
            </a:r>
          </a:p>
          <a:p>
            <a:pPr marL="914400" lvl="1" indent="-27432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C2340"/>
                </a:solidFill>
              </a:rPr>
              <a:t>Can access portal hyperlink in PeopleSoft within the UTSA Business Solutions Center tile</a:t>
            </a:r>
          </a:p>
          <a:p>
            <a:pPr marL="365760" indent="-182880">
              <a:spcBef>
                <a:spcPts val="500"/>
              </a:spcBef>
              <a:spcAft>
                <a:spcPts val="1200"/>
              </a:spcAft>
            </a:pPr>
            <a:endParaRPr lang="en-US" sz="1800" dirty="0">
              <a:solidFill>
                <a:srgbClr val="0C234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362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CF00-541F-41F2-880F-30DB078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Roles &amp; Responsibilities (2)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9BC7EED-5DAC-4B09-AFEF-4BAAB9553F03}"/>
              </a:ext>
            </a:extLst>
          </p:cNvPr>
          <p:cNvSpPr txBox="1">
            <a:spLocks/>
          </p:cNvSpPr>
          <p:nvPr/>
        </p:nvSpPr>
        <p:spPr>
          <a:xfrm>
            <a:off x="466344" y="1399031"/>
            <a:ext cx="8211312" cy="3914113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0C2340"/>
                </a:solidFill>
              </a:rPr>
              <a:t>Supplier role </a:t>
            </a:r>
            <a:r>
              <a:rPr lang="en-US" sz="1800" dirty="0">
                <a:solidFill>
                  <a:srgbClr val="0C2340"/>
                </a:solidFill>
              </a:rPr>
              <a:t>is designed for vendors who need to register and manage their information within the platform:</a:t>
            </a:r>
          </a:p>
          <a:p>
            <a:pPr marL="365760" indent="-182880">
              <a:spcBef>
                <a:spcPts val="500"/>
              </a:spcBef>
              <a:spcAft>
                <a:spcPts val="1200"/>
              </a:spcAft>
            </a:pPr>
            <a:r>
              <a:rPr lang="en-US" sz="1800" b="1" dirty="0">
                <a:solidFill>
                  <a:srgbClr val="0C2340"/>
                </a:solidFill>
              </a:rPr>
              <a:t>Registration: </a:t>
            </a:r>
            <a:r>
              <a:rPr lang="en-US" sz="1800" dirty="0">
                <a:solidFill>
                  <a:srgbClr val="0C2340"/>
                </a:solidFill>
              </a:rPr>
              <a:t>Suppliers can register their business and provide necessary documents to set up their profile. </a:t>
            </a:r>
          </a:p>
          <a:p>
            <a:pPr marL="365760" indent="-182880">
              <a:spcBef>
                <a:spcPts val="500"/>
              </a:spcBef>
              <a:spcAft>
                <a:spcPts val="1200"/>
              </a:spcAft>
            </a:pPr>
            <a:r>
              <a:rPr lang="en-US" sz="1800" b="1" dirty="0">
                <a:solidFill>
                  <a:srgbClr val="0C2340"/>
                </a:solidFill>
              </a:rPr>
              <a:t>Information Management</a:t>
            </a:r>
            <a:r>
              <a:rPr lang="en-US" sz="1800" dirty="0">
                <a:solidFill>
                  <a:srgbClr val="0C2340"/>
                </a:solidFill>
              </a:rPr>
              <a:t>: They can update their information in real-time, ensuring that all details are current and accurate.</a:t>
            </a:r>
          </a:p>
          <a:p>
            <a:pPr marL="365760" indent="-182880">
              <a:spcBef>
                <a:spcPts val="500"/>
              </a:spcBef>
              <a:spcAft>
                <a:spcPts val="1200"/>
              </a:spcAft>
            </a:pPr>
            <a:r>
              <a:rPr lang="en-US" sz="1800" b="1" dirty="0">
                <a:solidFill>
                  <a:srgbClr val="0C2340"/>
                </a:solidFill>
              </a:rPr>
              <a:t>Communication</a:t>
            </a:r>
            <a:r>
              <a:rPr lang="en-US" sz="1800" dirty="0">
                <a:solidFill>
                  <a:srgbClr val="0C2340"/>
                </a:solidFill>
              </a:rPr>
              <a:t>: Suppliers can communicate with UTSA, addressing any queries or updates needed.</a:t>
            </a:r>
          </a:p>
          <a:p>
            <a:pPr marL="365760" indent="-182880">
              <a:spcBef>
                <a:spcPts val="500"/>
              </a:spcBef>
              <a:spcAft>
                <a:spcPts val="1200"/>
              </a:spcAft>
            </a:pPr>
            <a:r>
              <a:rPr lang="en-US" sz="1800" dirty="0">
                <a:solidFill>
                  <a:srgbClr val="0C2340"/>
                </a:solidFill>
              </a:rPr>
              <a:t>Suppliers can access portal hyperlink from DTS’s </a:t>
            </a:r>
            <a:r>
              <a:rPr lang="en-US" sz="1800" dirty="0">
                <a:solidFill>
                  <a:srgbClr val="0C2340"/>
                </a:solidFill>
                <a:hlinkClick r:id="rId3"/>
              </a:rPr>
              <a:t>Supplier Setup</a:t>
            </a:r>
            <a:r>
              <a:rPr lang="en-US" sz="1800" dirty="0">
                <a:solidFill>
                  <a:srgbClr val="0C2340"/>
                </a:solidFill>
              </a:rPr>
              <a:t> webpage</a:t>
            </a:r>
          </a:p>
          <a:p>
            <a:pPr marL="0" indent="0">
              <a:spcBef>
                <a:spcPts val="50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rgbClr val="0C2340"/>
                </a:solidFill>
              </a:rPr>
              <a:t>This role is essential for maintaining accurate and up-to-date vendor information, which helps streamline the procurement and payment process.</a:t>
            </a:r>
            <a:endParaRPr lang="en-US" sz="1600" dirty="0">
              <a:solidFill>
                <a:srgbClr val="0C234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0969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1_OFFICE THEME" val="OYvchuAD"/>
  <p:tag name="ARTICULATE_DESIGN_ID_UTSA FINANCIAL AFFAIRS" val="NuKOzqX4"/>
  <p:tag name="ARTICULATE_SLIDE_THUMBNAIL_REFRESH" val="1"/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UTSA Financial Affair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2340"/>
      </a:accent1>
      <a:accent2>
        <a:srgbClr val="ED7D31"/>
      </a:accent2>
      <a:accent3>
        <a:srgbClr val="DBDEE3"/>
      </a:accent3>
      <a:accent4>
        <a:srgbClr val="495970"/>
      </a:accent4>
      <a:accent5>
        <a:srgbClr val="D3430D"/>
      </a:accent5>
      <a:accent6>
        <a:srgbClr val="70ADC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SA Financial Affairs" id="{A9460F9B-56FE-9844-9241-E04AB81C297D}" vid="{736B3360-3717-7742-ADD2-1004263183C0}"/>
    </a:ext>
  </a:extLst>
</a:theme>
</file>

<file path=ppt/theme/theme2.xml><?xml version="1.0" encoding="utf-8"?>
<a:theme xmlns:a="http://schemas.openxmlformats.org/drawingml/2006/main" name="1_Office Theme">
  <a:themeElements>
    <a:clrScheme name="UTSA Financial Affai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2340"/>
      </a:accent1>
      <a:accent2>
        <a:srgbClr val="ED7D31"/>
      </a:accent2>
      <a:accent3>
        <a:srgbClr val="DBDEE3"/>
      </a:accent3>
      <a:accent4>
        <a:srgbClr val="495970"/>
      </a:accent4>
      <a:accent5>
        <a:srgbClr val="D3430D"/>
      </a:accent5>
      <a:accent6>
        <a:srgbClr val="70ADC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 Template WHITE BACKGROUND" id="{3B7CB4D1-D596-4D52-A98F-8F0EFDACFF36}" vid="{6AD70FCA-46FA-461D-B7DB-811143A69B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2143F3D500DB47BB44048158739547" ma:contentTypeVersion="6" ma:contentTypeDescription="Create a new document." ma:contentTypeScope="" ma:versionID="f1d7c69288c8b5ecd5dfa310b4ee4e4b">
  <xsd:schema xmlns:xsd="http://www.w3.org/2001/XMLSchema" xmlns:xs="http://www.w3.org/2001/XMLSchema" xmlns:p="http://schemas.microsoft.com/office/2006/metadata/properties" xmlns:ns2="38887741-f7e4-4873-b25b-03bf4859a540" targetNamespace="http://schemas.microsoft.com/office/2006/metadata/properties" ma:root="true" ma:fieldsID="0224a080c5ba99b9fcf39c8d358477f7" ns2:_="">
    <xsd:import namespace="38887741-f7e4-4873-b25b-03bf4859a5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87741-f7e4-4873-b25b-03bf4859a5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9B1B57-8C5B-4C63-9792-80EE0AB7339A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64da0643-1f44-483d-9178-6d5286517809"/>
    <ds:schemaRef ds:uri="http://schemas.microsoft.com/office/infopath/2007/PartnerControls"/>
    <ds:schemaRef ds:uri="e169eced-ff45-4c8c-a4f1-3aa07b3def6b"/>
  </ds:schemaRefs>
</ds:datastoreItem>
</file>

<file path=customXml/itemProps2.xml><?xml version="1.0" encoding="utf-8"?>
<ds:datastoreItem xmlns:ds="http://schemas.openxmlformats.org/officeDocument/2006/customXml" ds:itemID="{BFD006E7-4479-4F70-8AAD-A3B3B0831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4DA777-BCB3-4C96-9EBE-E11460526A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887741-f7e4-4873-b25b-03bf4859a5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8449</TotalTime>
  <Words>3435</Words>
  <Application>Microsoft Office PowerPoint</Application>
  <PresentationFormat>On-screen Show (4:3)</PresentationFormat>
  <Paragraphs>401</Paragraphs>
  <Slides>67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UTSA Financial Affairs</vt:lpstr>
      <vt:lpstr>1_Office Theme</vt:lpstr>
      <vt:lpstr>PaymentWorks  Vendor Onboarding Process AM0591</vt:lpstr>
      <vt:lpstr>Important note</vt:lpstr>
      <vt:lpstr>Agenda</vt:lpstr>
      <vt:lpstr>Overview (1)</vt:lpstr>
      <vt:lpstr>Overview (2)</vt:lpstr>
      <vt:lpstr>Overview (3)</vt:lpstr>
      <vt:lpstr>Overview (4)</vt:lpstr>
      <vt:lpstr>Roles &amp; Responsibilities (1)</vt:lpstr>
      <vt:lpstr>Roles &amp; Responsibilities (2)</vt:lpstr>
      <vt:lpstr>Roles &amp; Responsibilities (3)</vt:lpstr>
      <vt:lpstr>Roles &amp; Responsibilities (4)</vt:lpstr>
      <vt:lpstr>Roles &amp; Responsibilities (5)</vt:lpstr>
      <vt:lpstr>Initiator Role</vt:lpstr>
      <vt:lpstr>Navigating PaymentWorks (1)</vt:lpstr>
      <vt:lpstr>Navigating PaymentWorks (2)</vt:lpstr>
      <vt:lpstr>Search for Suppliers (1)</vt:lpstr>
      <vt:lpstr>Search for Suppliers (2)</vt:lpstr>
      <vt:lpstr>Search for Suppliers (3)</vt:lpstr>
      <vt:lpstr>Search for Suppliers (4)</vt:lpstr>
      <vt:lpstr>Search for Suppliers (5)</vt:lpstr>
      <vt:lpstr>Search for Suppliers (6)</vt:lpstr>
      <vt:lpstr>Search for Suppliers (7)</vt:lpstr>
      <vt:lpstr>Invite a Supplier  (1)</vt:lpstr>
      <vt:lpstr>Invite a Supplier  (2)</vt:lpstr>
      <vt:lpstr>Invite a Supplier  (3)</vt:lpstr>
      <vt:lpstr>Invite a Supplier  (4)</vt:lpstr>
      <vt:lpstr>Invite a Supplier  (5)</vt:lpstr>
      <vt:lpstr>Invite a Supplier  (6)</vt:lpstr>
      <vt:lpstr>Invite a Supplier  (7)</vt:lpstr>
      <vt:lpstr>Invite a Supplier  (8)</vt:lpstr>
      <vt:lpstr>Invite a Supplier (9) </vt:lpstr>
      <vt:lpstr>Invite a Supplier  (10)</vt:lpstr>
      <vt:lpstr>Onboarding Tracker Colors and Icons (1)</vt:lpstr>
      <vt:lpstr>Onboarding Tracker Colors and Icons (2)</vt:lpstr>
      <vt:lpstr>Onboarding Tracker Colors and Icons (3)</vt:lpstr>
      <vt:lpstr>Onboarding Tracker Colors and Icons (4)</vt:lpstr>
      <vt:lpstr>View Status of Onboarding Vendor Registration (1)</vt:lpstr>
      <vt:lpstr>View Status of Onboarding Vendor Registration (2)</vt:lpstr>
      <vt:lpstr>View Status of Onboarding Vendor Registration (3)</vt:lpstr>
      <vt:lpstr>View Status of Onboarding Vendor Registration (4)</vt:lpstr>
      <vt:lpstr>View Status of Onboarding Vendor Registration (5)</vt:lpstr>
      <vt:lpstr>View Status of Onboarding Vendor Registration (6)</vt:lpstr>
      <vt:lpstr>View Status of Onboarding Vendor Registration (7)</vt:lpstr>
      <vt:lpstr>View Status of Onboarding Vendor Registration (8)</vt:lpstr>
      <vt:lpstr>View Status of Onboarding Vendor Registration (9)</vt:lpstr>
      <vt:lpstr>View Status of Onboarding Vendor Registration (10)</vt:lpstr>
      <vt:lpstr>View Status of Onboarding Vendor Registration (11)</vt:lpstr>
      <vt:lpstr>View Status of Onboarding Vendor Registration (12)</vt:lpstr>
      <vt:lpstr>View Status of Onboarding Vendor Registration (13)</vt:lpstr>
      <vt:lpstr>View Status of Onboarding Vendor Registration (14)</vt:lpstr>
      <vt:lpstr>View Status of Onboarding Vendor Registration (15)</vt:lpstr>
      <vt:lpstr>View Status of Onboarding Vendor Registration (16)</vt:lpstr>
      <vt:lpstr>View Status of Onboarding Vendor Registration (17)</vt:lpstr>
      <vt:lpstr>Viewing Invoices (1)</vt:lpstr>
      <vt:lpstr>Viewing Invoices (2)</vt:lpstr>
      <vt:lpstr>Setting up UTSA as a Vendor</vt:lpstr>
      <vt:lpstr>Tips &amp; Tricks (1)</vt:lpstr>
      <vt:lpstr>Tips &amp; Tricks (2)</vt:lpstr>
      <vt:lpstr>Tips &amp; Tricks (3)</vt:lpstr>
      <vt:lpstr>Online Help, Training Resources (1)</vt:lpstr>
      <vt:lpstr>Online Help, Training Resources (2)</vt:lpstr>
      <vt:lpstr>Online Help, Training Resources (3)</vt:lpstr>
      <vt:lpstr>Online Help, Training Resources (4)</vt:lpstr>
      <vt:lpstr>Online Help, Training Resources (5)</vt:lpstr>
      <vt:lpstr>Online Help, Training Resources (6)</vt:lpstr>
      <vt:lpstr>Contact Us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PaymentWorks Vendor Onboarding Process AM0591</dc:title>
  <dc:creator>Financial Affairs</dc:creator>
  <cp:lastModifiedBy>Lilian Man</cp:lastModifiedBy>
  <cp:revision>360</cp:revision>
  <cp:lastPrinted>2023-01-13T17:24:40Z</cp:lastPrinted>
  <dcterms:created xsi:type="dcterms:W3CDTF">2023-01-12T18:12:27Z</dcterms:created>
  <dcterms:modified xsi:type="dcterms:W3CDTF">2025-05-15T18:51:36Z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31EC41A2-9BAD-4D4E-9877-357864651C1C</vt:lpwstr>
  </property>
  <property fmtid="{D5CDD505-2E9C-101B-9397-08002B2CF9AE}" pid="3" name="ArticulatePath">
    <vt:lpwstr>Financial Affairs Master V3</vt:lpwstr>
  </property>
  <property fmtid="{D5CDD505-2E9C-101B-9397-08002B2CF9AE}" pid="4" name="ContentTypeId">
    <vt:lpwstr>0x010100492143F3D500DB47BB44048158739547</vt:lpwstr>
  </property>
</Properties>
</file>