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5"/>
    <p:sldMasterId id="2147483660" r:id="rId6"/>
  </p:sldMasterIdLst>
  <p:notesMasterIdLst>
    <p:notesMasterId r:id="rId11"/>
  </p:notesMasterIdLst>
  <p:sldIdLst>
    <p:sldId id="273" r:id="rId7"/>
    <p:sldId id="280" r:id="rId8"/>
    <p:sldId id="281" r:id="rId9"/>
    <p:sldId id="25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33F"/>
    <a:srgbClr val="F15B25"/>
    <a:srgbClr val="2C2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slide" Target="slides/slide4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CAA0BC-6609-4556-8B76-A1EDF3B4E98C}" type="datetimeFigureOut">
              <a:rPr lang="en-US" smtClean="0"/>
              <a:t>3/16/2022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0A596-7141-45E9-836C-E467146705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599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70A596-7141-45E9-836C-E467146705E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901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70A596-7141-45E9-836C-E467146705E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461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70A596-7141-45E9-836C-E467146705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8069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695325"/>
            <a:ext cx="6186488" cy="3481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3:notes"/>
          <p:cNvSpPr txBox="1">
            <a:spLocks noGrp="1"/>
          </p:cNvSpPr>
          <p:nvPr>
            <p:ph type="body" idx="1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38" tIns="92938" rIns="92938" bIns="92938" anchor="t" anchorCtr="0">
            <a:noAutofit/>
          </a:bodyPr>
          <a:lstStyle/>
          <a:p>
            <a:pPr marL="464769" indent="-303391">
              <a:buClr>
                <a:schemeClr val="dk1"/>
              </a:buClr>
            </a:pPr>
            <a:r>
              <a:rPr lang="en-US" dirty="0"/>
              <a:t>April 19 &amp; 20, for 1,969 minutes (founding year)—or 32 hours and 49 minutes. </a:t>
            </a:r>
          </a:p>
          <a:p>
            <a:pPr marL="464769" indent="-303391">
              <a:buClr>
                <a:schemeClr val="dk1"/>
              </a:buClr>
            </a:pPr>
            <a:r>
              <a:rPr lang="en-US" dirty="0"/>
              <a:t>Who is participating? EVERYONE! Colleges, student orgs, special projects will all be featured on the platform at givingday.utsa.edu. Alumni and donors will receive invitations to participate.</a:t>
            </a:r>
          </a:p>
          <a:p>
            <a:pPr marL="464769" indent="-303391">
              <a:buClr>
                <a:schemeClr val="dk1"/>
              </a:buClr>
            </a:pPr>
            <a:r>
              <a:rPr lang="en-US" dirty="0"/>
              <a:t>Goal: 3000 donors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53EF8-F1F1-426B-B0A9-FD4AEE8EDDC7}" type="datetime1">
              <a:rPr lang="en-US" smtClean="0"/>
              <a:t>3/16/2022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AADA-552C-4634-A9B8-C1EEDF253588}" type="datetime1">
              <a:rPr lang="en-US" smtClean="0"/>
              <a:t>3/16/2022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6A594C05-AA5C-4F09-A6B7-D3A3193AA5D7}" type="datetime1">
              <a:rPr lang="en-US" smtClean="0"/>
              <a:t>3/16/2022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11" indent="0" algn="ctr">
              <a:buNone/>
              <a:defRPr sz="2000"/>
            </a:lvl2pPr>
            <a:lvl3pPr marL="914422" indent="0" algn="ctr">
              <a:buNone/>
              <a:defRPr sz="1800"/>
            </a:lvl3pPr>
            <a:lvl4pPr marL="1371633" indent="0" algn="ctr">
              <a:buNone/>
              <a:defRPr sz="1600"/>
            </a:lvl4pPr>
            <a:lvl5pPr marL="1828844" indent="0" algn="ctr">
              <a:buNone/>
              <a:defRPr sz="1600"/>
            </a:lvl5pPr>
            <a:lvl6pPr marL="2286055" indent="0" algn="ctr">
              <a:buNone/>
              <a:defRPr sz="1600"/>
            </a:lvl6pPr>
            <a:lvl7pPr marL="2743266" indent="0" algn="ctr">
              <a:buNone/>
              <a:defRPr sz="1600"/>
            </a:lvl7pPr>
            <a:lvl8pPr marL="3200476" indent="0" algn="ctr">
              <a:buNone/>
              <a:defRPr sz="1600"/>
            </a:lvl8pPr>
            <a:lvl9pPr marL="365768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3534E-CB90-47AF-828C-EEDDF45AB80E}" type="datetimeFigureOut">
              <a:rPr lang="en-US" smtClean="0"/>
              <a:t>3/16/2022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29342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3534E-CB90-47AF-828C-EEDDF45AB80E}" type="datetimeFigureOut">
              <a:rPr lang="en-US" smtClean="0"/>
              <a:t>3/16/2022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6342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1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2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3534E-CB90-47AF-828C-EEDDF45AB80E}" type="datetimeFigureOut">
              <a:rPr lang="en-US" smtClean="0"/>
              <a:t>3/16/2022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29524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3534E-CB90-47AF-828C-EEDDF45AB80E}" type="datetimeFigureOut">
              <a:rPr lang="en-US" smtClean="0"/>
              <a:t>3/16/2022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67152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1" indent="0">
              <a:buNone/>
              <a:defRPr sz="2000" b="1"/>
            </a:lvl2pPr>
            <a:lvl3pPr marL="914422" indent="0">
              <a:buNone/>
              <a:defRPr sz="1800" b="1"/>
            </a:lvl3pPr>
            <a:lvl4pPr marL="1371633" indent="0">
              <a:buNone/>
              <a:defRPr sz="1600" b="1"/>
            </a:lvl4pPr>
            <a:lvl5pPr marL="1828844" indent="0">
              <a:buNone/>
              <a:defRPr sz="1600" b="1"/>
            </a:lvl5pPr>
            <a:lvl6pPr marL="2286055" indent="0">
              <a:buNone/>
              <a:defRPr sz="1600" b="1"/>
            </a:lvl6pPr>
            <a:lvl7pPr marL="2743266" indent="0">
              <a:buNone/>
              <a:defRPr sz="1600" b="1"/>
            </a:lvl7pPr>
            <a:lvl8pPr marL="3200476" indent="0">
              <a:buNone/>
              <a:defRPr sz="1600" b="1"/>
            </a:lvl8pPr>
            <a:lvl9pPr marL="3657687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1" indent="0">
              <a:buNone/>
              <a:defRPr sz="2000" b="1"/>
            </a:lvl2pPr>
            <a:lvl3pPr marL="914422" indent="0">
              <a:buNone/>
              <a:defRPr sz="1800" b="1"/>
            </a:lvl3pPr>
            <a:lvl4pPr marL="1371633" indent="0">
              <a:buNone/>
              <a:defRPr sz="1600" b="1"/>
            </a:lvl4pPr>
            <a:lvl5pPr marL="1828844" indent="0">
              <a:buNone/>
              <a:defRPr sz="1600" b="1"/>
            </a:lvl5pPr>
            <a:lvl6pPr marL="2286055" indent="0">
              <a:buNone/>
              <a:defRPr sz="1600" b="1"/>
            </a:lvl6pPr>
            <a:lvl7pPr marL="2743266" indent="0">
              <a:buNone/>
              <a:defRPr sz="1600" b="1"/>
            </a:lvl7pPr>
            <a:lvl8pPr marL="3200476" indent="0">
              <a:buNone/>
              <a:defRPr sz="1600" b="1"/>
            </a:lvl8pPr>
            <a:lvl9pPr marL="3657687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3534E-CB90-47AF-828C-EEDDF45AB80E}" type="datetimeFigureOut">
              <a:rPr lang="en-US" smtClean="0"/>
              <a:t>3/16/2022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21032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3534E-CB90-47AF-828C-EEDDF45AB80E}" type="datetimeFigureOut">
              <a:rPr lang="en-US" smtClean="0"/>
              <a:t>3/16/2022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864016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3534E-CB90-47AF-828C-EEDDF45AB80E}" type="datetimeFigureOut">
              <a:rPr lang="en-US" smtClean="0"/>
              <a:t>3/16/2022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131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1" indent="0">
              <a:buNone/>
              <a:defRPr sz="1400"/>
            </a:lvl2pPr>
            <a:lvl3pPr marL="914422" indent="0">
              <a:buNone/>
              <a:defRPr sz="1200"/>
            </a:lvl3pPr>
            <a:lvl4pPr marL="1371633" indent="0">
              <a:buNone/>
              <a:defRPr sz="1000"/>
            </a:lvl4pPr>
            <a:lvl5pPr marL="1828844" indent="0">
              <a:buNone/>
              <a:defRPr sz="1000"/>
            </a:lvl5pPr>
            <a:lvl6pPr marL="2286055" indent="0">
              <a:buNone/>
              <a:defRPr sz="1000"/>
            </a:lvl6pPr>
            <a:lvl7pPr marL="2743266" indent="0">
              <a:buNone/>
              <a:defRPr sz="1000"/>
            </a:lvl7pPr>
            <a:lvl8pPr marL="3200476" indent="0">
              <a:buNone/>
              <a:defRPr sz="1000"/>
            </a:lvl8pPr>
            <a:lvl9pPr marL="3657687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3534E-CB90-47AF-828C-EEDDF45AB80E}" type="datetimeFigureOut">
              <a:rPr lang="en-US" smtClean="0"/>
              <a:t>3/16/2022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54237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C161-5F1A-4F87-A250-8C55998B83EC}" type="datetime1">
              <a:rPr lang="en-US" smtClean="0"/>
              <a:t>3/16/2022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11" indent="0">
              <a:buNone/>
              <a:defRPr sz="2800"/>
            </a:lvl2pPr>
            <a:lvl3pPr marL="914422" indent="0">
              <a:buNone/>
              <a:defRPr sz="2400"/>
            </a:lvl3pPr>
            <a:lvl4pPr marL="1371633" indent="0">
              <a:buNone/>
              <a:defRPr sz="2000"/>
            </a:lvl4pPr>
            <a:lvl5pPr marL="1828844" indent="0">
              <a:buNone/>
              <a:defRPr sz="2000"/>
            </a:lvl5pPr>
            <a:lvl6pPr marL="2286055" indent="0">
              <a:buNone/>
              <a:defRPr sz="2000"/>
            </a:lvl6pPr>
            <a:lvl7pPr marL="2743266" indent="0">
              <a:buNone/>
              <a:defRPr sz="2000"/>
            </a:lvl7pPr>
            <a:lvl8pPr marL="3200476" indent="0">
              <a:buNone/>
              <a:defRPr sz="2000"/>
            </a:lvl8pPr>
            <a:lvl9pPr marL="3657687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1" indent="0">
              <a:buNone/>
              <a:defRPr sz="1400"/>
            </a:lvl2pPr>
            <a:lvl3pPr marL="914422" indent="0">
              <a:buNone/>
              <a:defRPr sz="1200"/>
            </a:lvl3pPr>
            <a:lvl4pPr marL="1371633" indent="0">
              <a:buNone/>
              <a:defRPr sz="1000"/>
            </a:lvl4pPr>
            <a:lvl5pPr marL="1828844" indent="0">
              <a:buNone/>
              <a:defRPr sz="1000"/>
            </a:lvl5pPr>
            <a:lvl6pPr marL="2286055" indent="0">
              <a:buNone/>
              <a:defRPr sz="1000"/>
            </a:lvl6pPr>
            <a:lvl7pPr marL="2743266" indent="0">
              <a:buNone/>
              <a:defRPr sz="1000"/>
            </a:lvl7pPr>
            <a:lvl8pPr marL="3200476" indent="0">
              <a:buNone/>
              <a:defRPr sz="1000"/>
            </a:lvl8pPr>
            <a:lvl9pPr marL="3657687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3534E-CB90-47AF-828C-EEDDF45AB80E}" type="datetimeFigureOut">
              <a:rPr lang="en-US" smtClean="0"/>
              <a:t>3/16/2022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273796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3534E-CB90-47AF-828C-EEDDF45AB80E}" type="datetimeFigureOut">
              <a:rPr lang="en-US" smtClean="0"/>
              <a:t>3/16/2022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83209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3534E-CB90-47AF-828C-EEDDF45AB80E}" type="datetimeFigureOut">
              <a:rPr lang="en-US" smtClean="0"/>
              <a:t>3/16/2022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368775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1247242" y="1210236"/>
            <a:ext cx="9975273" cy="763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6443200" y="1536633"/>
            <a:ext cx="5333091" cy="4555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03433" lvl="0" indent="-28016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35"/>
            </a:lvl1pPr>
            <a:lvl2pPr marL="806867" lvl="1" indent="-268956" algn="l">
              <a:lnSpc>
                <a:spcPct val="100000"/>
              </a:lnSpc>
              <a:spcBef>
                <a:spcPts val="1412"/>
              </a:spcBef>
              <a:spcAft>
                <a:spcPts val="0"/>
              </a:spcAft>
              <a:buSzPts val="1200"/>
              <a:buChar char="○"/>
              <a:defRPr sz="1059"/>
            </a:lvl2pPr>
            <a:lvl3pPr marL="1210300" lvl="2" indent="-268956" algn="l">
              <a:lnSpc>
                <a:spcPct val="100000"/>
              </a:lnSpc>
              <a:spcBef>
                <a:spcPts val="1412"/>
              </a:spcBef>
              <a:spcAft>
                <a:spcPts val="0"/>
              </a:spcAft>
              <a:buSzPts val="1200"/>
              <a:buChar char="■"/>
              <a:defRPr sz="1059"/>
            </a:lvl3pPr>
            <a:lvl4pPr marL="1613733" lvl="3" indent="-268956" algn="l">
              <a:lnSpc>
                <a:spcPct val="100000"/>
              </a:lnSpc>
              <a:spcBef>
                <a:spcPts val="1412"/>
              </a:spcBef>
              <a:spcAft>
                <a:spcPts val="0"/>
              </a:spcAft>
              <a:buSzPts val="1200"/>
              <a:buChar char="●"/>
              <a:defRPr sz="1059"/>
            </a:lvl4pPr>
            <a:lvl5pPr marL="2017166" lvl="4" indent="-268956" algn="l">
              <a:lnSpc>
                <a:spcPct val="100000"/>
              </a:lnSpc>
              <a:spcBef>
                <a:spcPts val="1412"/>
              </a:spcBef>
              <a:spcAft>
                <a:spcPts val="0"/>
              </a:spcAft>
              <a:buSzPts val="1200"/>
              <a:buChar char="○"/>
              <a:defRPr sz="1059"/>
            </a:lvl5pPr>
            <a:lvl6pPr marL="2420600" lvl="5" indent="-268956" algn="l">
              <a:lnSpc>
                <a:spcPct val="100000"/>
              </a:lnSpc>
              <a:spcBef>
                <a:spcPts val="1412"/>
              </a:spcBef>
              <a:spcAft>
                <a:spcPts val="0"/>
              </a:spcAft>
              <a:buSzPts val="1200"/>
              <a:buChar char="■"/>
              <a:defRPr sz="1059"/>
            </a:lvl6pPr>
            <a:lvl7pPr marL="2824033" lvl="6" indent="-268956" algn="l">
              <a:lnSpc>
                <a:spcPct val="100000"/>
              </a:lnSpc>
              <a:spcBef>
                <a:spcPts val="1412"/>
              </a:spcBef>
              <a:spcAft>
                <a:spcPts val="0"/>
              </a:spcAft>
              <a:buSzPts val="1200"/>
              <a:buChar char="●"/>
              <a:defRPr sz="1059"/>
            </a:lvl7pPr>
            <a:lvl8pPr marL="3227466" lvl="7" indent="-268956" algn="l">
              <a:lnSpc>
                <a:spcPct val="100000"/>
              </a:lnSpc>
              <a:spcBef>
                <a:spcPts val="1412"/>
              </a:spcBef>
              <a:spcAft>
                <a:spcPts val="0"/>
              </a:spcAft>
              <a:buSzPts val="1200"/>
              <a:buChar char="○"/>
              <a:defRPr sz="1059"/>
            </a:lvl8pPr>
            <a:lvl9pPr marL="3630900" lvl="8" indent="-268956" algn="l">
              <a:lnSpc>
                <a:spcPct val="100000"/>
              </a:lnSpc>
              <a:spcBef>
                <a:spcPts val="1412"/>
              </a:spcBef>
              <a:spcAft>
                <a:spcPts val="1412"/>
              </a:spcAft>
              <a:buSzPts val="1200"/>
              <a:buChar char="■"/>
              <a:defRPr sz="1059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36" cy="524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8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8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8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8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8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8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8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8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8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401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4DB066-BA4C-4ACB-B5EF-D11313F7B512}" type="datetime1">
              <a:rPr lang="en-US" smtClean="0"/>
              <a:t>3/16/2022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13D9-FA56-4191-B3D1-0F0946347F7F}" type="datetime1">
              <a:rPr lang="en-US" smtClean="0"/>
              <a:t>3/16/2022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E99F0-C981-43CA-8461-68A368C933F2}" type="datetime1">
              <a:rPr lang="en-US" smtClean="0"/>
              <a:t>3/16/2022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E3CD-9FEF-4266-9447-6E0BADDDB821}" type="datetime1">
              <a:rPr lang="en-US" smtClean="0"/>
              <a:t>3/16/2022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D101-F83B-4D7E-9E34-DC0B18767A58}" type="datetime1">
              <a:rPr lang="en-US" smtClean="0"/>
              <a:t>3/16/2022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7F4BB-6FA0-4C2D-AD18-4EF7D955C743}" type="datetime1">
              <a:rPr lang="en-US" smtClean="0"/>
              <a:t>3/16/2022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3067F-260F-43C4-A09C-6B48384CFE2B}" type="datetime1">
              <a:rPr lang="en-US" smtClean="0"/>
              <a:t>3/16/2022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14FBE5A9-3ED6-497C-9CD0-6F852ECCBD21}" type="datetime1">
              <a:rPr lang="en-US" smtClean="0"/>
              <a:t>3/16/2022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3534E-CB90-47AF-828C-EEDDF45AB80E}" type="datetimeFigureOut">
              <a:rPr lang="en-US" smtClean="0"/>
              <a:t>3/16/2022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599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914422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6" indent="-228605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7" indent="-228605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39" indent="-228605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49" indent="-228605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0" indent="-228605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1" indent="-228605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2" indent="-228605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3" indent="-228605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2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3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4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5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6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76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87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ivingday.utsa.ed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4" Type="http://schemas.openxmlformats.org/officeDocument/2006/relationships/hyperlink" Target="mailto:givingday@utsa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/>
              <a:schemeClr val="bg1">
                <a:shade val="91000"/>
                <a:satMod val="105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C174F144-A4B7-4796-82DD-F653F89675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758CB7-007C-40DF-A901-600703FB6D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prstClr val="white"/>
            </a:duotone>
            <a:alphaModFix amt="35000"/>
          </a:blip>
          <a:srcRect t="15730"/>
          <a:stretch/>
        </p:blipFill>
        <p:spPr>
          <a:xfrm>
            <a:off x="20" y="8802"/>
            <a:ext cx="12191980" cy="6857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3AB9CC68-034B-4A9A-9883-2B9DFDCA3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2059012"/>
            <a:ext cx="12188952" cy="18288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Corbel" panose="020B050302020402020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56C232-3134-4C4E-8119-3B970E1C38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3297" y="4069820"/>
            <a:ext cx="5013433" cy="262527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Chair’s Report</a:t>
            </a:r>
          </a:p>
          <a:p>
            <a:r>
              <a:rPr lang="en-US" sz="2800" dirty="0"/>
              <a:t>Chad Mahood, Ph.D.</a:t>
            </a:r>
          </a:p>
          <a:p>
            <a:r>
              <a:rPr lang="en-US" sz="2800" dirty="0"/>
              <a:t>Faculty Senate Chair</a:t>
            </a:r>
          </a:p>
          <a:p>
            <a:r>
              <a:rPr lang="en-US" sz="2800" dirty="0"/>
              <a:t>Associate Professor</a:t>
            </a:r>
          </a:p>
          <a:p>
            <a:r>
              <a:rPr lang="en-US" sz="2800" dirty="0"/>
              <a:t>Department of Communication</a:t>
            </a:r>
          </a:p>
          <a:p>
            <a:r>
              <a:rPr lang="en-US" sz="2800" dirty="0"/>
              <a:t>March 10th, 2022</a:t>
            </a:r>
            <a:endParaRPr lang="en-US" dirty="0"/>
          </a:p>
        </p:txBody>
      </p:sp>
      <p:pic>
        <p:nvPicPr>
          <p:cNvPr id="11" name="Picture 10" descr="Faculty-Senate.png">
            <a:extLst>
              <a:ext uri="{FF2B5EF4-FFF2-40B4-BE49-F238E27FC236}">
                <a16:creationId xmlns:a16="http://schemas.microsoft.com/office/drawing/2014/main" id="{6E5D83DB-9BA3-48A6-B19C-93EF475977F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9407" y="2015026"/>
            <a:ext cx="11353184" cy="19167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0F9B87-6587-4404-821C-75E040087C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9860" y="4015415"/>
            <a:ext cx="3570427" cy="275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1737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E82C51-6401-41AD-B403-D8CC97A70C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67DAFB-9973-42DC-88E6-DA49A7B5E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en-US" sz="5400" dirty="0"/>
              <a:t>Welcome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01D3F-BD45-42D7-8D49-367EB26FD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20" y="2206574"/>
            <a:ext cx="7652579" cy="4140818"/>
          </a:xfrm>
        </p:spPr>
        <p:txBody>
          <a:bodyPr>
            <a:normAutofit fontScale="70000" lnSpcReduction="20000"/>
          </a:bodyPr>
          <a:lstStyle/>
          <a:p>
            <a:r>
              <a:rPr lang="en-US" sz="3600" dirty="0">
                <a:solidFill>
                  <a:srgbClr val="0C233F"/>
                </a:solidFill>
              </a:rPr>
              <a:t>We follow Roberts Rules so please wait to be recognized by the Faculty Senate Chair (or SoGF or lead Administrative Assistant)</a:t>
            </a:r>
          </a:p>
          <a:p>
            <a:endParaRPr lang="en-US" sz="500" dirty="0">
              <a:solidFill>
                <a:srgbClr val="0C233F"/>
              </a:solidFill>
            </a:endParaRPr>
          </a:p>
          <a:p>
            <a:r>
              <a:rPr lang="en-US" sz="3600" dirty="0">
                <a:solidFill>
                  <a:srgbClr val="0C233F"/>
                </a:solidFill>
              </a:rPr>
              <a:t>Note: this is an open meeting and people outside UTSA can attend</a:t>
            </a:r>
          </a:p>
          <a:p>
            <a:endParaRPr lang="en-US" sz="500" dirty="0">
              <a:solidFill>
                <a:srgbClr val="0C233F"/>
              </a:solidFill>
            </a:endParaRPr>
          </a:p>
          <a:p>
            <a:r>
              <a:rPr lang="en-US" sz="3600" dirty="0">
                <a:solidFill>
                  <a:srgbClr val="0C233F"/>
                </a:solidFill>
              </a:rPr>
              <a:t>Consent Agenda</a:t>
            </a:r>
          </a:p>
          <a:p>
            <a:pPr lvl="1"/>
            <a:r>
              <a:rPr lang="en-US" sz="3000" dirty="0">
                <a:solidFill>
                  <a:srgbClr val="0C233F"/>
                </a:solidFill>
              </a:rPr>
              <a:t>Approval of minutes – February 17, 2022  </a:t>
            </a:r>
          </a:p>
          <a:p>
            <a:pPr lvl="1"/>
            <a:r>
              <a:rPr lang="en-US" sz="3000" dirty="0">
                <a:solidFill>
                  <a:srgbClr val="0C233F"/>
                </a:solidFill>
              </a:rPr>
              <a:t>Election of Secretary of the General Faculty: Chris Packham</a:t>
            </a:r>
          </a:p>
          <a:p>
            <a:pPr lvl="1"/>
            <a:r>
              <a:rPr lang="en-US" sz="3000" dirty="0">
                <a:solidFill>
                  <a:srgbClr val="0C233F"/>
                </a:solidFill>
              </a:rPr>
              <a:t>Technology for Language Education Certificate Proposal</a:t>
            </a:r>
            <a:endParaRPr lang="en-US" sz="500" dirty="0">
              <a:solidFill>
                <a:srgbClr val="0C233F"/>
              </a:solidFill>
            </a:endParaRPr>
          </a:p>
          <a:p>
            <a:r>
              <a:rPr lang="en-US" sz="3600" dirty="0">
                <a:solidFill>
                  <a:srgbClr val="0C233F"/>
                </a:solidFill>
              </a:rPr>
              <a:t>Welcome guests</a:t>
            </a:r>
          </a:p>
          <a:p>
            <a:endParaRPr lang="en-US" sz="500" dirty="0">
              <a:solidFill>
                <a:srgbClr val="0C233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EA6494-E8A1-4048-BC84-65FE96E89F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2459" y="284176"/>
            <a:ext cx="2937439" cy="226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59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E82C51-6401-41AD-B403-D8CC97A70C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67DAFB-9973-42DC-88E6-DA49A7B5E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en-US" sz="5400" dirty="0"/>
              <a:t>Updates</a:t>
            </a:r>
            <a:endParaRPr lang="en-US" sz="37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EA6494-E8A1-4048-BC84-65FE96E89F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2459" y="284176"/>
            <a:ext cx="2937439" cy="2269839"/>
          </a:xfrm>
          <a:prstGeom prst="rect">
            <a:avLst/>
          </a:prstGeom>
        </p:spPr>
      </p:pic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6F66F0A7-53A5-456C-B8E3-7BEAB4954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0604"/>
            <a:ext cx="9031327" cy="444957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n-US" sz="2800" dirty="0"/>
              <a:t>(1) Ongoing Meetings and Discussions about Academic Freedom at UTSA</a:t>
            </a:r>
          </a:p>
          <a:p>
            <a:pPr lvl="1">
              <a:lnSpc>
                <a:spcPct val="110000"/>
              </a:lnSpc>
            </a:pPr>
            <a:r>
              <a:rPr lang="en-US" sz="2600" dirty="0"/>
              <a:t>Issues discussed include support for tenure, free speech in the classroom, faculty rights</a:t>
            </a:r>
          </a:p>
          <a:p>
            <a:pPr lvl="2">
              <a:lnSpc>
                <a:spcPct val="110000"/>
              </a:lnSpc>
            </a:pPr>
            <a:r>
              <a:rPr lang="en-US" sz="2400" dirty="0"/>
              <a:t>02-18: President, Provost, Faculty Senate Chair, and others</a:t>
            </a:r>
          </a:p>
          <a:p>
            <a:pPr lvl="2">
              <a:lnSpc>
                <a:spcPct val="110000"/>
              </a:lnSpc>
            </a:pPr>
            <a:r>
              <a:rPr lang="en-US" sz="2400" dirty="0"/>
              <a:t>02-22: President, Provost, Faculty Senate Chair, and others</a:t>
            </a:r>
          </a:p>
          <a:p>
            <a:pPr lvl="2">
              <a:lnSpc>
                <a:spcPct val="110000"/>
              </a:lnSpc>
            </a:pPr>
            <a:r>
              <a:rPr lang="en-US" sz="2400" dirty="0"/>
              <a:t>02-25: President, Provost, Faculty Senate Executive Committee</a:t>
            </a:r>
          </a:p>
          <a:p>
            <a:pPr lvl="2">
              <a:lnSpc>
                <a:spcPct val="110000"/>
              </a:lnSpc>
            </a:pPr>
            <a:r>
              <a:rPr lang="en-US" sz="2400" dirty="0"/>
              <a:t>03-02: University Leadership Council (includes Faculty Senate Chair)</a:t>
            </a:r>
          </a:p>
          <a:p>
            <a:pPr lvl="2">
              <a:lnSpc>
                <a:spcPct val="110000"/>
              </a:lnSpc>
            </a:pPr>
            <a:r>
              <a:rPr lang="en-US" sz="2400" dirty="0"/>
              <a:t>03-09: Department Chair’s Council (includes Faculty Senate Chair)</a:t>
            </a:r>
          </a:p>
          <a:p>
            <a:pPr lvl="1">
              <a:lnSpc>
                <a:spcPct val="110000"/>
              </a:lnSpc>
            </a:pPr>
            <a:r>
              <a:rPr lang="en-US" sz="2600" dirty="0"/>
              <a:t>This is the start of discussions, not the end</a:t>
            </a:r>
          </a:p>
          <a:p>
            <a:pPr>
              <a:lnSpc>
                <a:spcPct val="110000"/>
              </a:lnSpc>
            </a:pPr>
            <a:r>
              <a:rPr lang="en-US" sz="2800" dirty="0"/>
              <a:t>(2) JPL Assembly Room is being renovated for hybrid meetings; ready in Fall</a:t>
            </a:r>
          </a:p>
          <a:p>
            <a:pPr>
              <a:lnSpc>
                <a:spcPct val="110000"/>
              </a:lnSpc>
            </a:pPr>
            <a:r>
              <a:rPr lang="en-US" sz="2800" dirty="0"/>
              <a:t>(3) Climate Survey Update: focus groups will happen in March/April</a:t>
            </a:r>
          </a:p>
          <a:p>
            <a:pPr>
              <a:lnSpc>
                <a:spcPct val="110000"/>
              </a:lnSpc>
            </a:pPr>
            <a:r>
              <a:rPr lang="en-US" sz="2800" dirty="0"/>
              <a:t>(4) UTSA Giving Day (see slide 4)</a:t>
            </a:r>
          </a:p>
          <a:p>
            <a:pPr>
              <a:lnSpc>
                <a:spcPct val="110000"/>
              </a:lnSpc>
            </a:pPr>
            <a:r>
              <a:rPr lang="en-US" sz="2800" dirty="0"/>
              <a:t>(5) Updates from the </a:t>
            </a:r>
            <a:r>
              <a:rPr lang="en-US" sz="2800" dirty="0" err="1"/>
              <a:t>SoGF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677486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/>
        </p:nvSpPr>
        <p:spPr>
          <a:xfrm>
            <a:off x="3059814" y="315997"/>
            <a:ext cx="6072373" cy="438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403433">
              <a:lnSpc>
                <a:spcPct val="91666"/>
              </a:lnSpc>
              <a:buClr>
                <a:srgbClr val="44546A"/>
              </a:buClr>
              <a:buSzPts val="1800"/>
            </a:pPr>
            <a:r>
              <a:rPr lang="en-US" sz="3177" b="1" dirty="0">
                <a:solidFill>
                  <a:srgbClr val="44546A"/>
                </a:solidFill>
                <a:latin typeface="Arial Black" panose="020B0A04020102020204" pitchFamily="34" charset="0"/>
                <a:ea typeface="Lato Black"/>
                <a:cs typeface="Lato Black"/>
                <a:sym typeface="Lato Black"/>
              </a:rPr>
              <a:t>UTSA Giving Day Overview</a:t>
            </a:r>
            <a:endParaRPr sz="3177" b="1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93BA385-23BF-4CC7-941D-CBB12F62DDD8}"/>
              </a:ext>
            </a:extLst>
          </p:cNvPr>
          <p:cNvGrpSpPr/>
          <p:nvPr/>
        </p:nvGrpSpPr>
        <p:grpSpPr>
          <a:xfrm>
            <a:off x="731223" y="1170042"/>
            <a:ext cx="4210565" cy="1047044"/>
            <a:chOff x="828720" y="1503806"/>
            <a:chExt cx="4771974" cy="1186650"/>
          </a:xfrm>
        </p:grpSpPr>
        <p:sp>
          <p:nvSpPr>
            <p:cNvPr id="67" name="Google Shape;67;p15"/>
            <p:cNvSpPr/>
            <p:nvPr/>
          </p:nvSpPr>
          <p:spPr>
            <a:xfrm>
              <a:off x="828720" y="1503806"/>
              <a:ext cx="4771974" cy="1186650"/>
            </a:xfrm>
            <a:prstGeom prst="rect">
              <a:avLst/>
            </a:prstGeom>
            <a:solidFill>
              <a:srgbClr val="F15922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defTabSz="403433">
                <a:buClr>
                  <a:srgbClr val="000000"/>
                </a:buClr>
                <a:buSzPts val="1400"/>
              </a:pPr>
              <a:endParaRPr sz="123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15"/>
            <p:cNvSpPr txBox="1"/>
            <p:nvPr/>
          </p:nvSpPr>
          <p:spPr>
            <a:xfrm>
              <a:off x="1372262" y="1844817"/>
              <a:ext cx="3684890" cy="5611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defTabSz="403433">
                <a:lnSpc>
                  <a:spcPct val="115000"/>
                </a:lnSpc>
                <a:spcAft>
                  <a:spcPts val="2206"/>
                </a:spcAft>
                <a:buClr>
                  <a:srgbClr val="44546A"/>
                </a:buClr>
                <a:buSzPts val="1800"/>
              </a:pPr>
              <a:r>
                <a:rPr lang="en-US" sz="2118" dirty="0">
                  <a:solidFill>
                    <a:srgbClr val="FFFFFF"/>
                  </a:solidFill>
                  <a:latin typeface="Lato Black"/>
                  <a:ea typeface="Lato Black"/>
                  <a:cs typeface="Lato Black"/>
                  <a:sym typeface="Lato Black"/>
                </a:rPr>
                <a:t>What is UTSA Giving Day?</a:t>
              </a:r>
              <a:endParaRPr sz="1588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85D871D-3C7A-46E1-A802-6C9569C385D4}"/>
              </a:ext>
            </a:extLst>
          </p:cNvPr>
          <p:cNvGrpSpPr/>
          <p:nvPr/>
        </p:nvGrpSpPr>
        <p:grpSpPr>
          <a:xfrm>
            <a:off x="731222" y="2382692"/>
            <a:ext cx="4210566" cy="1048871"/>
            <a:chOff x="828718" y="2998245"/>
            <a:chExt cx="4771975" cy="1188720"/>
          </a:xfrm>
        </p:grpSpPr>
        <p:sp>
          <p:nvSpPr>
            <p:cNvPr id="69" name="Google Shape;69;p15"/>
            <p:cNvSpPr/>
            <p:nvPr/>
          </p:nvSpPr>
          <p:spPr>
            <a:xfrm>
              <a:off x="828718" y="2998245"/>
              <a:ext cx="4771975" cy="1188720"/>
            </a:xfrm>
            <a:prstGeom prst="rect">
              <a:avLst/>
            </a:prstGeom>
            <a:solidFill>
              <a:srgbClr val="F15922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defTabSz="403433">
                <a:buClr>
                  <a:srgbClr val="000000"/>
                </a:buClr>
                <a:buSzPts val="1400"/>
              </a:pPr>
              <a:endParaRPr sz="123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5"/>
            <p:cNvSpPr txBox="1"/>
            <p:nvPr/>
          </p:nvSpPr>
          <p:spPr>
            <a:xfrm>
              <a:off x="1372260" y="3349464"/>
              <a:ext cx="3684890" cy="4862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defTabSz="403433">
                <a:lnSpc>
                  <a:spcPct val="115000"/>
                </a:lnSpc>
                <a:spcAft>
                  <a:spcPts val="2206"/>
                </a:spcAft>
                <a:buClr>
                  <a:srgbClr val="44546A"/>
                </a:buClr>
                <a:buSzPts val="1800"/>
              </a:pPr>
              <a:r>
                <a:rPr lang="en-US" sz="2118" dirty="0">
                  <a:solidFill>
                    <a:srgbClr val="FFFFFF"/>
                  </a:solidFill>
                  <a:latin typeface="Lato Black"/>
                  <a:ea typeface="Lato Black"/>
                  <a:cs typeface="Lato Black"/>
                  <a:sym typeface="Lato Black"/>
                </a:rPr>
                <a:t>When is UTSA Giving Day?</a:t>
              </a:r>
              <a:endParaRPr sz="1588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96F906B-ED71-400F-B094-B5B8C3A13000}"/>
              </a:ext>
            </a:extLst>
          </p:cNvPr>
          <p:cNvGrpSpPr/>
          <p:nvPr/>
        </p:nvGrpSpPr>
        <p:grpSpPr>
          <a:xfrm>
            <a:off x="731223" y="3565647"/>
            <a:ext cx="4210565" cy="1047044"/>
            <a:chOff x="828719" y="4147982"/>
            <a:chExt cx="4771974" cy="1186650"/>
          </a:xfrm>
        </p:grpSpPr>
        <p:sp>
          <p:nvSpPr>
            <p:cNvPr id="71" name="Google Shape;71;p15"/>
            <p:cNvSpPr/>
            <p:nvPr/>
          </p:nvSpPr>
          <p:spPr>
            <a:xfrm>
              <a:off x="828719" y="4147982"/>
              <a:ext cx="4771974" cy="1186650"/>
            </a:xfrm>
            <a:prstGeom prst="rect">
              <a:avLst/>
            </a:prstGeom>
            <a:solidFill>
              <a:srgbClr val="F15922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defTabSz="403433">
                <a:buClr>
                  <a:srgbClr val="000000"/>
                </a:buClr>
                <a:buSzPts val="1400"/>
              </a:pPr>
              <a:endParaRPr sz="123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5"/>
            <p:cNvSpPr txBox="1"/>
            <p:nvPr/>
          </p:nvSpPr>
          <p:spPr>
            <a:xfrm>
              <a:off x="1372262" y="4523355"/>
              <a:ext cx="2962232" cy="4983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defTabSz="403433">
                <a:lnSpc>
                  <a:spcPct val="115000"/>
                </a:lnSpc>
                <a:spcAft>
                  <a:spcPts val="2206"/>
                </a:spcAft>
                <a:buClr>
                  <a:srgbClr val="44546A"/>
                </a:buClr>
                <a:buSzPts val="1800"/>
              </a:pPr>
              <a:r>
                <a:rPr lang="en-US" sz="2118" dirty="0">
                  <a:solidFill>
                    <a:srgbClr val="FFFFFF"/>
                  </a:solidFill>
                  <a:latin typeface="Lato Black"/>
                  <a:ea typeface="Lato Black"/>
                  <a:cs typeface="Lato Black"/>
                  <a:sym typeface="Lato Black"/>
                </a:rPr>
                <a:t>Who is participating?</a:t>
              </a:r>
              <a:endParaRPr sz="1588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186897A-3579-46BD-8D01-C095C45E7922}"/>
              </a:ext>
            </a:extLst>
          </p:cNvPr>
          <p:cNvSpPr txBox="1"/>
          <p:nvPr/>
        </p:nvSpPr>
        <p:spPr>
          <a:xfrm>
            <a:off x="5119480" y="1066786"/>
            <a:ext cx="6815217" cy="158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146" indent="-252146" defTabSz="403433">
              <a:buFont typeface="Arial" panose="020B0604020202020204" pitchFamily="34" charset="0"/>
              <a:buChar char="•"/>
            </a:pPr>
            <a:r>
              <a:rPr lang="en-US" sz="1941" dirty="0">
                <a:solidFill>
                  <a:srgbClr val="001441"/>
                </a:solidFill>
                <a:latin typeface="Calibri" panose="020F0502020204030204"/>
              </a:rPr>
              <a:t>A day to celebrate our UTSA community by building philanthropic support for initiatives across the campus</a:t>
            </a:r>
          </a:p>
          <a:p>
            <a:pPr marL="252146" indent="-252146" defTabSz="403433">
              <a:buFont typeface="Arial" panose="020B0604020202020204" pitchFamily="34" charset="0"/>
              <a:buChar char="•"/>
            </a:pPr>
            <a:r>
              <a:rPr lang="en-US" sz="1941" dirty="0">
                <a:solidFill>
                  <a:srgbClr val="001441"/>
                </a:solidFill>
                <a:latin typeface="Calibri" panose="020F0502020204030204"/>
              </a:rPr>
              <a:t>Giving days are a best fundraising practice in higher education</a:t>
            </a:r>
          </a:p>
          <a:p>
            <a:pPr marL="252146" indent="-252146" defTabSz="403433">
              <a:buFont typeface="Arial" panose="020B0604020202020204" pitchFamily="34" charset="0"/>
              <a:buChar char="•"/>
            </a:pPr>
            <a:r>
              <a:rPr lang="en-US" sz="1941" dirty="0">
                <a:solidFill>
                  <a:srgbClr val="001441"/>
                </a:solidFill>
                <a:latin typeface="Calibri" panose="020F0502020204030204"/>
              </a:rPr>
              <a:t>2021: First year raised more than $344,000 from 2,217 donors</a:t>
            </a:r>
          </a:p>
          <a:p>
            <a:pPr marL="252146" indent="-252146" defTabSz="403433">
              <a:buFont typeface="Arial" panose="020B0604020202020204" pitchFamily="34" charset="0"/>
              <a:buChar char="•"/>
            </a:pPr>
            <a:endParaRPr lang="en-US" sz="1941" dirty="0">
              <a:solidFill>
                <a:srgbClr val="001441"/>
              </a:solidFill>
              <a:latin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8CE98D-F65D-49C0-BDA3-E30C569E6210}"/>
              </a:ext>
            </a:extLst>
          </p:cNvPr>
          <p:cNvSpPr txBox="1"/>
          <p:nvPr/>
        </p:nvSpPr>
        <p:spPr>
          <a:xfrm>
            <a:off x="5119482" y="2641877"/>
            <a:ext cx="6815217" cy="391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146" indent="-252146" defTabSz="403433">
              <a:buFont typeface="Arial" panose="020B0604020202020204" pitchFamily="34" charset="0"/>
              <a:buChar char="•"/>
            </a:pPr>
            <a:r>
              <a:rPr lang="en-US" sz="1941" dirty="0">
                <a:solidFill>
                  <a:srgbClr val="F15922"/>
                </a:solidFill>
                <a:latin typeface="Calibri" panose="020F0502020204030204"/>
              </a:rPr>
              <a:t>April 19 &amp; 20, 2022 at givingday.utsa.edu for 1969 minutes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DDE37C-0804-4363-89FC-1AF23868C853}"/>
              </a:ext>
            </a:extLst>
          </p:cNvPr>
          <p:cNvSpPr txBox="1"/>
          <p:nvPr/>
        </p:nvSpPr>
        <p:spPr>
          <a:xfrm>
            <a:off x="5119481" y="3593598"/>
            <a:ext cx="6815217" cy="988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146" indent="-252146" defTabSz="403433">
              <a:buFont typeface="Arial" panose="020B0604020202020204" pitchFamily="34" charset="0"/>
              <a:buChar char="•"/>
            </a:pPr>
            <a:r>
              <a:rPr lang="en-US" sz="1941">
                <a:solidFill>
                  <a:srgbClr val="001441"/>
                </a:solidFill>
                <a:latin typeface="Calibri" panose="020F0502020204030204"/>
              </a:rPr>
              <a:t>University-wide. Every </a:t>
            </a:r>
            <a:r>
              <a:rPr lang="en-US" sz="1941" dirty="0">
                <a:solidFill>
                  <a:srgbClr val="001441"/>
                </a:solidFill>
                <a:latin typeface="Calibri" panose="020F0502020204030204"/>
              </a:rPr>
              <a:t>UTSA college, Libraries, Athletics and other key university programs </a:t>
            </a:r>
          </a:p>
          <a:p>
            <a:pPr marL="252146" indent="-252146" defTabSz="403433">
              <a:buFont typeface="Arial" panose="020B0604020202020204" pitchFamily="34" charset="0"/>
              <a:buChar char="•"/>
            </a:pPr>
            <a:r>
              <a:rPr lang="en-US" sz="1941" dirty="0">
                <a:solidFill>
                  <a:srgbClr val="001441"/>
                </a:solidFill>
                <a:latin typeface="Calibri" panose="020F0502020204030204"/>
              </a:rPr>
              <a:t>Donors are alumni, community leaders, faculty, staff, students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D40C7B4-F14F-45B3-BF16-EAEBDBF2AB0F}"/>
              </a:ext>
            </a:extLst>
          </p:cNvPr>
          <p:cNvGrpSpPr/>
          <p:nvPr/>
        </p:nvGrpSpPr>
        <p:grpSpPr>
          <a:xfrm>
            <a:off x="731223" y="4746887"/>
            <a:ext cx="4210565" cy="1047044"/>
            <a:chOff x="828719" y="4179214"/>
            <a:chExt cx="4771974" cy="1186650"/>
          </a:xfrm>
        </p:grpSpPr>
        <p:sp>
          <p:nvSpPr>
            <p:cNvPr id="15" name="Google Shape;71;p15">
              <a:extLst>
                <a:ext uri="{FF2B5EF4-FFF2-40B4-BE49-F238E27FC236}">
                  <a16:creationId xmlns:a16="http://schemas.microsoft.com/office/drawing/2014/main" id="{15F67A0F-5FA3-470A-BCB5-CA11263D223B}"/>
                </a:ext>
              </a:extLst>
            </p:cNvPr>
            <p:cNvSpPr/>
            <p:nvPr/>
          </p:nvSpPr>
          <p:spPr>
            <a:xfrm>
              <a:off x="828719" y="4179214"/>
              <a:ext cx="4771974" cy="1186650"/>
            </a:xfrm>
            <a:prstGeom prst="rect">
              <a:avLst/>
            </a:prstGeom>
            <a:solidFill>
              <a:srgbClr val="F15922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defTabSz="403433">
                <a:buClr>
                  <a:srgbClr val="000000"/>
                </a:buClr>
                <a:buSzPts val="1400"/>
              </a:pPr>
              <a:endParaRPr sz="123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72;p15">
              <a:extLst>
                <a:ext uri="{FF2B5EF4-FFF2-40B4-BE49-F238E27FC236}">
                  <a16:creationId xmlns:a16="http://schemas.microsoft.com/office/drawing/2014/main" id="{D3BFA939-C593-41EF-950C-1794C7019D83}"/>
                </a:ext>
              </a:extLst>
            </p:cNvPr>
            <p:cNvSpPr txBox="1"/>
            <p:nvPr/>
          </p:nvSpPr>
          <p:spPr>
            <a:xfrm>
              <a:off x="1372262" y="4523355"/>
              <a:ext cx="2962232" cy="4983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defTabSz="403433">
                <a:lnSpc>
                  <a:spcPct val="115000"/>
                </a:lnSpc>
                <a:spcAft>
                  <a:spcPts val="2206"/>
                </a:spcAft>
                <a:buClr>
                  <a:srgbClr val="44546A"/>
                </a:buClr>
                <a:buSzPts val="1800"/>
              </a:pPr>
              <a:r>
                <a:rPr lang="en-US" sz="2118" dirty="0">
                  <a:solidFill>
                    <a:srgbClr val="FFFFFF"/>
                  </a:solidFill>
                  <a:latin typeface="Lato Black"/>
                  <a:ea typeface="Lato Black"/>
                  <a:cs typeface="Lato Black"/>
                  <a:sym typeface="Lato Black"/>
                </a:rPr>
                <a:t>How you can help</a:t>
              </a:r>
              <a:endParaRPr sz="1588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3A69782-2A23-4569-9110-3AA9AE11D7E0}"/>
              </a:ext>
            </a:extLst>
          </p:cNvPr>
          <p:cNvSpPr txBox="1"/>
          <p:nvPr/>
        </p:nvSpPr>
        <p:spPr>
          <a:xfrm>
            <a:off x="5119481" y="4707660"/>
            <a:ext cx="6815217" cy="158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146" indent="-252146" defTabSz="403433">
              <a:buFont typeface="Arial" panose="020B0604020202020204" pitchFamily="34" charset="0"/>
              <a:buChar char="•"/>
            </a:pPr>
            <a:r>
              <a:rPr lang="en-US" sz="1941" dirty="0">
                <a:solidFill>
                  <a:srgbClr val="F15922"/>
                </a:solidFill>
                <a:latin typeface="Calibri" panose="020F0502020204030204"/>
              </a:rPr>
              <a:t>Spread the word to other faculty, staff, alumni and community supporters that the goal is </a:t>
            </a:r>
            <a:r>
              <a:rPr lang="en-US" sz="1941" b="1" dirty="0">
                <a:solidFill>
                  <a:srgbClr val="F15922"/>
                </a:solidFill>
                <a:latin typeface="Calibri" panose="020F0502020204030204"/>
              </a:rPr>
              <a:t>3,000 donors </a:t>
            </a:r>
            <a:r>
              <a:rPr lang="en-US" sz="1941" dirty="0">
                <a:solidFill>
                  <a:srgbClr val="F15922"/>
                </a:solidFill>
                <a:latin typeface="Calibri" panose="020F0502020204030204"/>
              </a:rPr>
              <a:t>this year</a:t>
            </a:r>
          </a:p>
          <a:p>
            <a:pPr marL="655579" lvl="1" indent="-252146" defTabSz="403433">
              <a:buFont typeface="Arial" panose="020B0604020202020204" pitchFamily="34" charset="0"/>
              <a:buChar char="•"/>
            </a:pPr>
            <a:r>
              <a:rPr lang="en-US" sz="1941" dirty="0">
                <a:solidFill>
                  <a:srgbClr val="F15922"/>
                </a:solidFill>
                <a:latin typeface="Calibri" panose="020F0502020204030204"/>
              </a:rPr>
              <a:t>Ask them to support your college or another program</a:t>
            </a:r>
          </a:p>
          <a:p>
            <a:pPr marL="655579" lvl="1" indent="-252146" defTabSz="403433">
              <a:buFont typeface="Arial" panose="020B0604020202020204" pitchFamily="34" charset="0"/>
              <a:buChar char="•"/>
            </a:pPr>
            <a:r>
              <a:rPr lang="en-US" sz="1941" dirty="0">
                <a:solidFill>
                  <a:srgbClr val="F15922"/>
                </a:solidFill>
                <a:latin typeface="Calibri" panose="020F0502020204030204"/>
              </a:rPr>
              <a:t>Official ambassadors who sign up at givingday.utsa.edu earn swag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CCE142-DEF3-42CA-9C44-74A912541874}"/>
              </a:ext>
            </a:extLst>
          </p:cNvPr>
          <p:cNvSpPr txBox="1"/>
          <p:nvPr/>
        </p:nvSpPr>
        <p:spPr>
          <a:xfrm>
            <a:off x="731222" y="5928127"/>
            <a:ext cx="4210565" cy="744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03433"/>
            <a:r>
              <a:rPr lang="en-US" sz="2118" dirty="0">
                <a:solidFill>
                  <a:prstClr val="black"/>
                </a:solidFill>
                <a:latin typeface="Calibri" panose="020F0502020204030204"/>
              </a:rPr>
              <a:t>More info: </a:t>
            </a:r>
            <a:r>
              <a:rPr lang="en-US" sz="2118" dirty="0">
                <a:solidFill>
                  <a:prstClr val="black"/>
                </a:solidFill>
                <a:latin typeface="Calibri" panose="020F0502020204030204"/>
                <a:hlinkClick r:id="rId3"/>
              </a:rPr>
              <a:t>givingday.utsa.edu </a:t>
            </a:r>
            <a:r>
              <a:rPr lang="en-US" sz="2118" dirty="0">
                <a:solidFill>
                  <a:prstClr val="black"/>
                </a:solidFill>
                <a:latin typeface="Calibri" panose="020F0502020204030204"/>
              </a:rPr>
              <a:t>or email </a:t>
            </a:r>
            <a:r>
              <a:rPr lang="en-US" sz="2118" dirty="0">
                <a:solidFill>
                  <a:prstClr val="black"/>
                </a:solidFill>
                <a:latin typeface="Calibri" panose="020F0502020204030204"/>
                <a:hlinkClick r:id="rId4"/>
              </a:rPr>
              <a:t>givingday@utsa.edu</a:t>
            </a:r>
            <a:r>
              <a:rPr lang="en-US" sz="2118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9B73572DED304DBAA0F276A0A26DFD" ma:contentTypeVersion="13" ma:contentTypeDescription="Create a new document." ma:contentTypeScope="" ma:versionID="e3a8de79417517f61a1ed2cb6472855c">
  <xsd:schema xmlns:xsd="http://www.w3.org/2001/XMLSchema" xmlns:xs="http://www.w3.org/2001/XMLSchema" xmlns:p="http://schemas.microsoft.com/office/2006/metadata/properties" xmlns:ns2="f6c49621-bd5a-4810-bae5-1d3834ef165a" xmlns:ns3="e87702ae-ce97-4495-89b4-9db2c3940c19" xmlns:ns4="24526eb7-9607-4e7e-96a4-6d01e3c56499" targetNamespace="http://schemas.microsoft.com/office/2006/metadata/properties" ma:root="true" ma:fieldsID="78488c565c219af8b40334f8767b06cd" ns2:_="" ns3:_="" ns4:_="">
    <xsd:import namespace="f6c49621-bd5a-4810-bae5-1d3834ef165a"/>
    <xsd:import namespace="e87702ae-ce97-4495-89b4-9db2c3940c19"/>
    <xsd:import namespace="24526eb7-9607-4e7e-96a4-6d01e3c5649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c49621-bd5a-4810-bae5-1d3834ef165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7702ae-ce97-4495-89b4-9db2c3940c19" elementFormDefault="qualified">
    <xsd:import namespace="http://schemas.microsoft.com/office/2006/documentManagement/types"/>
    <xsd:import namespace="http://schemas.microsoft.com/office/infopath/2007/PartnerControls"/>
    <xsd:element name="LastSharedByUser" ma:index="13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4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526eb7-9607-4e7e-96a4-6d01e3c564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internalName="MediaServiceAutoTags" ma:readOnly="true">
      <xsd:simpleType>
        <xsd:restriction base="dms:Text"/>
      </xsd:simpleType>
    </xsd:element>
    <xsd:element name="MediaServiceOCR" ma:index="19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24526eb7-9607-4e7e-96a4-6d01e3c56499" xsi:nil="true"/>
    <_dlc_DocId xmlns="f6c49621-bd5a-4810-bae5-1d3834ef165a">XNPVY5TVJXVS-53-3448</_dlc_DocId>
    <_dlc_DocIdUrl xmlns="f6c49621-bd5a-4810-bae5-1d3834ef165a">
      <Url>https://utsacloud.sharepoint.com/sites/vpaa/senate/_layouts/15/DocIdRedir.aspx?ID=XNPVY5TVJXVS-53-3448</Url>
      <Description>XNPVY5TVJXVS-53-3448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D662D5C-E750-4EFE-BE0D-7030763069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c49621-bd5a-4810-bae5-1d3834ef165a"/>
    <ds:schemaRef ds:uri="e87702ae-ce97-4495-89b4-9db2c3940c19"/>
    <ds:schemaRef ds:uri="24526eb7-9607-4e7e-96a4-6d01e3c564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44E3864-550F-4194-BC9D-CCA442A52D0D}">
  <ds:schemaRefs>
    <ds:schemaRef ds:uri="http://purl.org/dc/dcmitype/"/>
    <ds:schemaRef ds:uri="http://schemas.microsoft.com/office/2006/documentManagement/types"/>
    <ds:schemaRef ds:uri="http://purl.org/dc/elements/1.1/"/>
    <ds:schemaRef ds:uri="e87702ae-ce97-4495-89b4-9db2c3940c19"/>
    <ds:schemaRef ds:uri="f6c49621-bd5a-4810-bae5-1d3834ef165a"/>
    <ds:schemaRef ds:uri="http://purl.org/dc/terms/"/>
    <ds:schemaRef ds:uri="24526eb7-9607-4e7e-96a4-6d01e3c56499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247B55E-B4E2-423A-B8CD-0638FDFC1150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8F871927-9856-4138-B7A7-125C4AA7EF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428</Words>
  <Application>Microsoft Office PowerPoint</Application>
  <PresentationFormat>Widescreen</PresentationFormat>
  <Paragraphs>50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Corbel</vt:lpstr>
      <vt:lpstr>Lato Black</vt:lpstr>
      <vt:lpstr>Wingdings</vt:lpstr>
      <vt:lpstr>Banded</vt:lpstr>
      <vt:lpstr>Office Theme</vt:lpstr>
      <vt:lpstr>PowerPoint Presentation</vt:lpstr>
      <vt:lpstr>Welcome</vt:lpstr>
      <vt:lpstr>Updates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2019-09-11T01:21:48Z</dcterms:created>
  <dcterms:modified xsi:type="dcterms:W3CDTF">2022-03-16T16:45:01Z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0x0101002A9B73572DED304DBAA0F276A0A26DFD</vt:lpwstr>
  </property>
  <property fmtid="{D5CDD505-2E9C-101B-9397-08002B2CF9AE}" pid="3" name="_dlc_DocIdItemGuid">
    <vt:lpwstr>c6ceb396-6077-49bc-b4ac-aabe5c9eec06</vt:lpwstr>
  </property>
</Properties>
</file>