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2" r:id="rId5"/>
  </p:sldMasterIdLst>
  <p:notesMasterIdLst>
    <p:notesMasterId r:id="rId13"/>
  </p:notesMasterIdLst>
  <p:sldIdLst>
    <p:sldId id="1885" r:id="rId6"/>
    <p:sldId id="1884" r:id="rId7"/>
    <p:sldId id="267" r:id="rId8"/>
    <p:sldId id="1830" r:id="rId9"/>
    <p:sldId id="258" r:id="rId10"/>
    <p:sldId id="268" r:id="rId11"/>
    <p:sldId id="33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EE3"/>
    <a:srgbClr val="F05A21"/>
    <a:srgbClr val="0C2340"/>
    <a:srgbClr val="495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/>
    <p:restoredTop sz="94722"/>
  </p:normalViewPr>
  <p:slideViewPr>
    <p:cSldViewPr snapToGrid="0">
      <p:cViewPr varScale="1">
        <p:scale>
          <a:sx n="73" d="100"/>
          <a:sy n="73" d="100"/>
        </p:scale>
        <p:origin x="1998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3483EF-03F6-42F4-A6AD-D4076D80B21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69A81B-9496-44AB-A5A4-6A0C2CB93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0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8A04-4F30-4D14-A4A3-903948F17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6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 err="1">
                <a:solidFill>
                  <a:srgbClr val="F2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utsa.edu</a:t>
            </a:r>
            <a:endParaRPr lang="en-US" sz="2400" b="1">
              <a:solidFill>
                <a:srgbClr val="F2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97C5-AF8F-4DF2-93F1-C8E4688F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B5204-4546-440C-BAA2-2716EBB79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F4EF-0C0A-4C15-81CA-10F0C16C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16C-ADBE-42E2-98AC-A3AB727B80AD}" type="datetime1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712F4-8626-4213-A35D-22A8760A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REDKE Budget FY22 and FY23 (C. Saygin 11/11/2021)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1A60E-220C-42B0-A86B-8C0A21D9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2DA-5C6C-4489-9288-21E7E1D5D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4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</a:defRPr>
            </a:lvl1pPr>
          </a:lstStyle>
          <a:p>
            <a:fld id="{99998264-CBE3-584F-BB89-83F5B1718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95" y="190518"/>
            <a:ext cx="3099380" cy="2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7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715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ng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9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0C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EBF2C1-8001-B542-83C6-5EFEEEDAF1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1894" y="2101860"/>
            <a:ext cx="3713193" cy="13271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7026FE-7778-5244-A1E3-93D4968B8C89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0402" y="3583417"/>
            <a:ext cx="3634685" cy="0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5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2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9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19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21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rrow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88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AEE80C-064F-9F43-97D7-3D9304366B0D}"/>
              </a:ext>
            </a:extLst>
          </p:cNvPr>
          <p:cNvSpPr txBox="1"/>
          <p:nvPr userDrawn="1"/>
        </p:nvSpPr>
        <p:spPr>
          <a:xfrm>
            <a:off x="4709855" y="3184121"/>
            <a:ext cx="4800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UTSA Circle</a:t>
            </a:r>
          </a:p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Antonio, TX, 78249</a:t>
            </a:r>
          </a:p>
          <a:p>
            <a:r>
              <a:rPr lang="en-US" sz="2400" b="1" err="1">
                <a:solidFill>
                  <a:srgbClr val="F2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utsa.edu</a:t>
            </a:r>
            <a:endParaRPr lang="en-US" sz="2400" b="1">
              <a:solidFill>
                <a:srgbClr val="F2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58FF1-A691-3540-8265-6F3C2E88C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2232" y="2524984"/>
            <a:ext cx="2210826" cy="221082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37B429-BAA6-534F-9145-3EB261AC98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213691" y="2627013"/>
            <a:ext cx="7552" cy="2006768"/>
          </a:xfrm>
          <a:prstGeom prst="line">
            <a:avLst/>
          </a:prstGeom>
          <a:ln w="25400">
            <a:solidFill>
              <a:srgbClr val="F15A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3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97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15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701" r:id="rId4"/>
  </p:sldLayoutIdLst>
  <p:hf sldNum="0" hdr="0" ftr="0" dt="0"/>
  <p:txStyles>
    <p:titleStyle>
      <a:lvl1pPr algn="l" defTabSz="1219139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39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tsa.az1.qualtrics.com/jfe/form/SV_5dKb0OKkw3aW8D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utsa.az1.qualtrics.com/jfe/form/SV_bQQxLSNFzWRBcY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6D6886C-C008-EC42-856B-5C9731B0E1F3}"/>
              </a:ext>
            </a:extLst>
          </p:cNvPr>
          <p:cNvSpPr txBox="1"/>
          <p:nvPr/>
        </p:nvSpPr>
        <p:spPr>
          <a:xfrm>
            <a:off x="1351894" y="3632112"/>
            <a:ext cx="10726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/>
                <a:cs typeface="Helvetica"/>
              </a:rPr>
              <a:t>Office of the Vice President for Research,</a:t>
            </a:r>
          </a:p>
          <a:p>
            <a:r>
              <a:rPr lang="en-US" sz="3200" b="1" dirty="0">
                <a:solidFill>
                  <a:schemeClr val="bg1"/>
                </a:solidFill>
                <a:latin typeface="Helvetica"/>
                <a:cs typeface="Helvetica"/>
              </a:rPr>
              <a:t>Economic Development, &amp; Knowledge Enterprise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DA96FE-C8E1-2C4B-BF90-0FA4D26CB14D}"/>
              </a:ext>
            </a:extLst>
          </p:cNvPr>
          <p:cNvSpPr txBox="1"/>
          <p:nvPr/>
        </p:nvSpPr>
        <p:spPr>
          <a:xfrm>
            <a:off x="1351895" y="4622496"/>
            <a:ext cx="4800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26000"/>
                </a:solidFill>
                <a:latin typeface="Helvetica"/>
                <a:cs typeface="Helvetica"/>
              </a:rPr>
              <a:t>Dr. Bernard Arulanandam </a:t>
            </a:r>
          </a:p>
          <a:p>
            <a:r>
              <a:rPr lang="en-US" sz="2800" dirty="0">
                <a:solidFill>
                  <a:srgbClr val="F26000"/>
                </a:solidFill>
                <a:latin typeface="Helvetica"/>
                <a:cs typeface="Helvetica"/>
              </a:rPr>
              <a:t>December 2, 2021</a:t>
            </a:r>
          </a:p>
        </p:txBody>
      </p:sp>
    </p:spTree>
    <p:extLst>
      <p:ext uri="{BB962C8B-B14F-4D97-AF65-F5344CB8AC3E}">
        <p14:creationId xmlns:p14="http://schemas.microsoft.com/office/powerpoint/2010/main" val="2261086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E63E-741F-4933-877C-82876396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1" y="60896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(KPIs)</a:t>
            </a:r>
            <a:b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AA9597-6BA7-43B9-90C7-1187B92E9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89637"/>
              </p:ext>
            </p:extLst>
          </p:nvPr>
        </p:nvGraphicFramePr>
        <p:xfrm>
          <a:off x="904239" y="1469390"/>
          <a:ext cx="10515600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91435">
                  <a:extLst>
                    <a:ext uri="{9D8B030D-6E8A-4147-A177-3AD203B41FA5}">
                      <a16:colId xmlns:a16="http://schemas.microsoft.com/office/drawing/2014/main" val="2779296684"/>
                    </a:ext>
                  </a:extLst>
                </a:gridCol>
                <a:gridCol w="1305720">
                  <a:extLst>
                    <a:ext uri="{9D8B030D-6E8A-4147-A177-3AD203B41FA5}">
                      <a16:colId xmlns:a16="http://schemas.microsoft.com/office/drawing/2014/main" val="199416339"/>
                    </a:ext>
                  </a:extLst>
                </a:gridCol>
                <a:gridCol w="1224112">
                  <a:extLst>
                    <a:ext uri="{9D8B030D-6E8A-4147-A177-3AD203B41FA5}">
                      <a16:colId xmlns:a16="http://schemas.microsoft.com/office/drawing/2014/main" val="2095643794"/>
                    </a:ext>
                  </a:extLst>
                </a:gridCol>
                <a:gridCol w="1142504">
                  <a:extLst>
                    <a:ext uri="{9D8B030D-6E8A-4147-A177-3AD203B41FA5}">
                      <a16:colId xmlns:a16="http://schemas.microsoft.com/office/drawing/2014/main" val="1806143336"/>
                    </a:ext>
                  </a:extLst>
                </a:gridCol>
                <a:gridCol w="1051829">
                  <a:extLst>
                    <a:ext uri="{9D8B030D-6E8A-4147-A177-3AD203B41FA5}">
                      <a16:colId xmlns:a16="http://schemas.microsoft.com/office/drawing/2014/main" val="3774619287"/>
                    </a:ext>
                  </a:extLst>
                </a:gridCol>
              </a:tblGrid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REDKE KPIs</a:t>
                      </a:r>
                      <a:endParaRPr lang="en-US" sz="2000" b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endParaRPr lang="en-US" sz="2000" b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endParaRPr lang="en-US" sz="2000" b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  <a:endParaRPr lang="en-US" sz="2000" b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</a:t>
                      </a:r>
                      <a:endParaRPr lang="en-US" sz="2000" b="1" u="sng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1525221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Proposals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1,046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1,038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867236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Budget in Proposals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$368M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$488M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$466M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$679M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858882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Awards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219640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New Awards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$68M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$168M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73181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Research Expenditures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$70M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$81M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$134M 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$140M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33650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Restricted Research Expenditures (RRE)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06384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Research Expenditures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$29.8M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$34.6M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$34.3M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178014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NRUF Expenditures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$37.6M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$43.7M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$56.4M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$58M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796874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RRE per T/TT Faculty FTE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$67K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$79K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$103K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$111K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50599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Awards (CMUP)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647452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Academy Memberships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25264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Patents Issued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72168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Partnerships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794102"/>
                  </a:ext>
                </a:extLst>
              </a:tr>
              <a:tr h="2738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Impact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$2.9B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$2.7B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$2.4B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BDE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1194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48E3E-A0DD-416B-BD9A-ACAB694C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REDKE Budget FY22 and FY23 (C. Saygin 11/11/2021)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ACEC6-6BF9-4DF5-8F11-3B4B1F8A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B2DA-5C6C-4489-9288-21E7E1D5DE39}" type="slidenum">
              <a:rPr lang="en-US" smtClean="0"/>
              <a:t>2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678419-2AD3-4E3B-99A2-7BDA99BEED69}"/>
              </a:ext>
            </a:extLst>
          </p:cNvPr>
          <p:cNvCxnSpPr>
            <a:cxnSpLocks/>
          </p:cNvCxnSpPr>
          <p:nvPr/>
        </p:nvCxnSpPr>
        <p:spPr>
          <a:xfrm flipV="1">
            <a:off x="6659880" y="1347472"/>
            <a:ext cx="0" cy="5008878"/>
          </a:xfrm>
          <a:prstGeom prst="straightConnector1">
            <a:avLst/>
          </a:prstGeom>
          <a:ln w="38100" cap="rnd">
            <a:solidFill>
              <a:srgbClr val="F15A22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D9B727-7CF1-4B0B-8A38-4C97243AA7A7}"/>
              </a:ext>
            </a:extLst>
          </p:cNvPr>
          <p:cNvCxnSpPr>
            <a:cxnSpLocks/>
          </p:cNvCxnSpPr>
          <p:nvPr/>
        </p:nvCxnSpPr>
        <p:spPr>
          <a:xfrm flipV="1">
            <a:off x="7899400" y="1347472"/>
            <a:ext cx="0" cy="5008878"/>
          </a:xfrm>
          <a:prstGeom prst="straightConnector1">
            <a:avLst/>
          </a:prstGeom>
          <a:ln w="38100" cap="rnd">
            <a:solidFill>
              <a:srgbClr val="F15A22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8E5B92-2E5F-45EC-AD0F-A1C5ADAD23B3}"/>
              </a:ext>
            </a:extLst>
          </p:cNvPr>
          <p:cNvCxnSpPr>
            <a:cxnSpLocks/>
          </p:cNvCxnSpPr>
          <p:nvPr/>
        </p:nvCxnSpPr>
        <p:spPr>
          <a:xfrm flipV="1">
            <a:off x="9159240" y="1347472"/>
            <a:ext cx="0" cy="5008878"/>
          </a:xfrm>
          <a:prstGeom prst="straightConnector1">
            <a:avLst/>
          </a:prstGeom>
          <a:ln w="38100" cap="rnd">
            <a:solidFill>
              <a:srgbClr val="F15A22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01EF75-D552-475D-99A7-337BC7005B36}"/>
              </a:ext>
            </a:extLst>
          </p:cNvPr>
          <p:cNvCxnSpPr>
            <a:cxnSpLocks/>
          </p:cNvCxnSpPr>
          <p:nvPr/>
        </p:nvCxnSpPr>
        <p:spPr>
          <a:xfrm flipV="1">
            <a:off x="10337800" y="1347472"/>
            <a:ext cx="0" cy="5008878"/>
          </a:xfrm>
          <a:prstGeom prst="straightConnector1">
            <a:avLst/>
          </a:prstGeom>
          <a:ln w="38100" cap="rnd">
            <a:solidFill>
              <a:srgbClr val="F15A22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6B3CC6-6071-4F56-BF53-CD226BECADD5}"/>
              </a:ext>
            </a:extLst>
          </p:cNvPr>
          <p:cNvCxnSpPr>
            <a:cxnSpLocks/>
          </p:cNvCxnSpPr>
          <p:nvPr/>
        </p:nvCxnSpPr>
        <p:spPr>
          <a:xfrm flipV="1">
            <a:off x="11463018" y="1347472"/>
            <a:ext cx="0" cy="5008878"/>
          </a:xfrm>
          <a:prstGeom prst="straightConnector1">
            <a:avLst/>
          </a:prstGeom>
          <a:ln w="38100" cap="rnd">
            <a:solidFill>
              <a:srgbClr val="F15A22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E66401-95E6-0C41-ACB7-D5E4DB8A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502" y="3907419"/>
            <a:ext cx="5686247" cy="20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Disaster-Related Capital Funding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Receiving Assistance – 1,652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Transactions Approved – 869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Funding Approved - $60.4m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6401-95E6-0C41-ACB7-D5E4DB8A8A58}"/>
              </a:ext>
            </a:extLst>
          </p:cNvPr>
          <p:cNvSpPr txBox="1">
            <a:spLocks noChangeArrowheads="1"/>
          </p:cNvSpPr>
          <p:nvPr/>
        </p:nvSpPr>
        <p:spPr>
          <a:xfrm>
            <a:off x="1176502" y="2225537"/>
            <a:ext cx="5114026" cy="200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Disaster-Related Client Advising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Clients – 3,088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Advising Sessions – 10,665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Hours – 14,291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E66401-95E6-0C41-ACB7-D5E4DB8A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973" y="3907419"/>
            <a:ext cx="4461833" cy="20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Disaster-Related Training Activity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Events - 636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Attendees – 11,993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E66401-95E6-0C41-ACB7-D5E4DB8A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973" y="2225537"/>
            <a:ext cx="4642465" cy="20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Disaster-Related Non-Client Advising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Engagements – 709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Advising Sessions – 761 </a:t>
            </a:r>
          </a:p>
          <a:p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Hours – 425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E66401-95E6-0C41-ACB7-D5E4DB8A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538" y="5663314"/>
            <a:ext cx="5640924" cy="200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18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Served</a:t>
            </a:r>
          </a:p>
          <a:p>
            <a:pPr algn="ctr"/>
            <a:r>
              <a:rPr lang="en-US" altLang="en-US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15,730 </a:t>
            </a:r>
            <a:r>
              <a:rPr lang="en-US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(clients, attendees, non-client engagements)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E03EAD-EAEB-9B4F-869A-7C92D4E97B4B}"/>
              </a:ext>
            </a:extLst>
          </p:cNvPr>
          <p:cNvSpPr txBox="1">
            <a:spLocks/>
          </p:cNvSpPr>
          <p:nvPr/>
        </p:nvSpPr>
        <p:spPr>
          <a:xfrm>
            <a:off x="1524000" y="-12775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outhside First - The UTSA SBDC&amp;#39;s COVID Business Recovery Accelerator  Program is here to help! This program assists small businesses through  relief, rebooting, recovery and resiliency. It provides business owners  with information">
            <a:extLst>
              <a:ext uri="{FF2B5EF4-FFF2-40B4-BE49-F238E27FC236}">
                <a16:creationId xmlns:a16="http://schemas.microsoft.com/office/drawing/2014/main" id="{1243C37E-AFF7-494B-9E54-799944DA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38" y="144979"/>
            <a:ext cx="4877862" cy="19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6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64BBB5-8DB8-496F-99EC-54CE424B8E8E}"/>
              </a:ext>
            </a:extLst>
          </p:cNvPr>
          <p:cNvSpPr txBox="1">
            <a:spLocks/>
          </p:cNvSpPr>
          <p:nvPr/>
        </p:nvSpPr>
        <p:spPr>
          <a:xfrm>
            <a:off x="725079" y="1199841"/>
            <a:ext cx="10515600" cy="8198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91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National Research University Fund Eligibility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A69BAB1-2538-48F4-9C87-07ADC3D1BB44}"/>
              </a:ext>
            </a:extLst>
          </p:cNvPr>
          <p:cNvSpPr txBox="1">
            <a:spLocks/>
          </p:cNvSpPr>
          <p:nvPr/>
        </p:nvSpPr>
        <p:spPr>
          <a:xfrm>
            <a:off x="8610600" y="6871415"/>
            <a:ext cx="3276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F6C67F-794C-4804-9438-31A61531A44E}" type="slidenum"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4</a:t>
            </a:fld>
            <a:endParaRPr lang="en-US" sz="110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799CB-C568-449F-955F-5D0C8DC0A50E}"/>
              </a:ext>
            </a:extLst>
          </p:cNvPr>
          <p:cNvGrpSpPr/>
          <p:nvPr/>
        </p:nvGrpSpPr>
        <p:grpSpPr>
          <a:xfrm>
            <a:off x="354362" y="2561760"/>
            <a:ext cx="3008898" cy="2866750"/>
            <a:chOff x="2416733" y="1659658"/>
            <a:chExt cx="3008897" cy="2866750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26609E22-968A-414B-A09D-EECA6636C0FE}"/>
                </a:ext>
              </a:extLst>
            </p:cNvPr>
            <p:cNvSpPr/>
            <p:nvPr/>
          </p:nvSpPr>
          <p:spPr>
            <a:xfrm rot="2700000">
              <a:off x="2416733" y="1702434"/>
              <a:ext cx="2823974" cy="2823974"/>
            </a:xfrm>
            <a:prstGeom prst="teardrop">
              <a:avLst>
                <a:gd name="adj" fmla="val 100000"/>
              </a:avLst>
            </a:prstGeom>
            <a:solidFill>
              <a:srgbClr val="0C234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C29ACFF3-352F-461D-B849-FE695847FD04}"/>
                </a:ext>
              </a:extLst>
            </p:cNvPr>
            <p:cNvSpPr/>
            <p:nvPr/>
          </p:nvSpPr>
          <p:spPr>
            <a:xfrm>
              <a:off x="2425440" y="1659658"/>
              <a:ext cx="3000190" cy="2468880"/>
            </a:xfrm>
            <a:custGeom>
              <a:avLst/>
              <a:gdLst>
                <a:gd name="connsiteX0" fmla="*/ 0 w 2642810"/>
                <a:gd name="connsiteY0" fmla="*/ 1321264 h 2642528"/>
                <a:gd name="connsiteX1" fmla="*/ 1321405 w 2642810"/>
                <a:gd name="connsiteY1" fmla="*/ 0 h 2642528"/>
                <a:gd name="connsiteX2" fmla="*/ 2642810 w 2642810"/>
                <a:gd name="connsiteY2" fmla="*/ 1321264 h 2642528"/>
                <a:gd name="connsiteX3" fmla="*/ 1321405 w 2642810"/>
                <a:gd name="connsiteY3" fmla="*/ 2642528 h 2642528"/>
                <a:gd name="connsiteX4" fmla="*/ 0 w 2642810"/>
                <a:gd name="connsiteY4" fmla="*/ 1321264 h 264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2810" h="2642528">
                  <a:moveTo>
                    <a:pt x="0" y="1321264"/>
                  </a:moveTo>
                  <a:cubicBezTo>
                    <a:pt x="0" y="591550"/>
                    <a:pt x="591613" y="0"/>
                    <a:pt x="1321405" y="0"/>
                  </a:cubicBezTo>
                  <a:cubicBezTo>
                    <a:pt x="2051197" y="0"/>
                    <a:pt x="2642810" y="591550"/>
                    <a:pt x="2642810" y="1321264"/>
                  </a:cubicBezTo>
                  <a:cubicBezTo>
                    <a:pt x="2642810" y="2050978"/>
                    <a:pt x="2051197" y="2642528"/>
                    <a:pt x="1321405" y="2642528"/>
                  </a:cubicBezTo>
                  <a:cubicBezTo>
                    <a:pt x="591613" y="2642528"/>
                    <a:pt x="0" y="2050978"/>
                    <a:pt x="0" y="1321264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037" tIns="439805" rIns="440039" bIns="439805" numCol="1" spcCol="1270" anchor="ctr" anchorCtr="0">
              <a:noAutofit/>
            </a:bodyPr>
            <a:lstStyle/>
            <a:p>
              <a:pPr algn="ctr" defTabSz="217799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4800" b="1">
                  <a:solidFill>
                    <a:prstClr val="white"/>
                  </a:solidFill>
                  <a:latin typeface="Helvetica" panose="020B0604020202020204" pitchFamily="34" charset="0"/>
                </a:rPr>
                <a:t>NRUF</a:t>
              </a:r>
              <a:endParaRPr lang="en-US" sz="4400" b="1">
                <a:solidFill>
                  <a:prstClr val="white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B99E5D-CBC2-4738-9708-CF0BF5299B8F}"/>
                </a:ext>
              </a:extLst>
            </p:cNvPr>
            <p:cNvSpPr txBox="1"/>
            <p:nvPr/>
          </p:nvSpPr>
          <p:spPr>
            <a:xfrm>
              <a:off x="2875090" y="3167912"/>
              <a:ext cx="1980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>
                <a:defRPr/>
              </a:pPr>
              <a:r>
                <a:rPr lang="en-US" dirty="0">
                  <a:solidFill>
                    <a:prstClr val="white"/>
                  </a:solidFill>
                  <a:latin typeface="Helvetica" panose="020B0604020202020204" pitchFamily="34" charset="0"/>
                </a:rPr>
                <a:t>Tier One in Texas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47949C-99C2-435A-8444-4BE8406D3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74330"/>
              </p:ext>
            </p:extLst>
          </p:nvPr>
        </p:nvGraphicFramePr>
        <p:xfrm>
          <a:off x="4086472" y="2422791"/>
          <a:ext cx="7154206" cy="235699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33281">
                  <a:extLst>
                    <a:ext uri="{9D8B030D-6E8A-4147-A177-3AD203B41FA5}">
                      <a16:colId xmlns:a16="http://schemas.microsoft.com/office/drawing/2014/main" val="2927835409"/>
                    </a:ext>
                  </a:extLst>
                </a:gridCol>
                <a:gridCol w="2116372">
                  <a:extLst>
                    <a:ext uri="{9D8B030D-6E8A-4147-A177-3AD203B41FA5}">
                      <a16:colId xmlns:a16="http://schemas.microsoft.com/office/drawing/2014/main" val="3630325663"/>
                    </a:ext>
                  </a:extLst>
                </a:gridCol>
                <a:gridCol w="2104553">
                  <a:extLst>
                    <a:ext uri="{9D8B030D-6E8A-4147-A177-3AD203B41FA5}">
                      <a16:colId xmlns:a16="http://schemas.microsoft.com/office/drawing/2014/main" val="3172198327"/>
                    </a:ext>
                  </a:extLst>
                </a:gridCol>
              </a:tblGrid>
              <a:tr h="7519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NRUF Criteria</a:t>
                      </a: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FY2019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(Last NRUF Report April 2020)</a:t>
                      </a:r>
                      <a:endParaRPr lang="en-US" sz="1600" dirty="0">
                        <a:solidFill>
                          <a:srgbClr val="0C2340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FY2021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Actuals</a:t>
                      </a:r>
                      <a:endParaRPr lang="en-US" sz="1600" dirty="0">
                        <a:solidFill>
                          <a:srgbClr val="0C2340"/>
                        </a:solidFill>
                        <a:latin typeface="+mn-lt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3175"/>
                  </a:ext>
                </a:extLst>
              </a:tr>
              <a:tr h="5524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Restricted Research Expenditures (&gt;$45M)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$44M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$68M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27933"/>
                  </a:ext>
                </a:extLst>
              </a:tr>
              <a:tr h="32228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High Quality Faculty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Summer 2021 THECB Review of Dossiers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Fall 2021 THECB Onsite Review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Spring 2022 NRUF Audit Decision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en-US" sz="1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91532"/>
                  </a:ext>
                </a:extLst>
              </a:tr>
              <a:tr h="6906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High Quality </a:t>
                      </a:r>
                      <a:br>
                        <a:rPr lang="en-US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600" dirty="0">
                          <a:latin typeface="+mn-lt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Graduate Education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290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8587030-D0E3-436D-B827-8B7A0AFF2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725597"/>
              </p:ext>
            </p:extLst>
          </p:nvPr>
        </p:nvGraphicFramePr>
        <p:xfrm>
          <a:off x="4086471" y="4740147"/>
          <a:ext cx="7154207" cy="1783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933282">
                  <a:extLst>
                    <a:ext uri="{9D8B030D-6E8A-4147-A177-3AD203B41FA5}">
                      <a16:colId xmlns:a16="http://schemas.microsoft.com/office/drawing/2014/main" val="2927835409"/>
                    </a:ext>
                  </a:extLst>
                </a:gridCol>
                <a:gridCol w="2116372">
                  <a:extLst>
                    <a:ext uri="{9D8B030D-6E8A-4147-A177-3AD203B41FA5}">
                      <a16:colId xmlns:a16="http://schemas.microsoft.com/office/drawing/2014/main" val="3630325663"/>
                    </a:ext>
                  </a:extLst>
                </a:gridCol>
                <a:gridCol w="2104553">
                  <a:extLst>
                    <a:ext uri="{9D8B030D-6E8A-4147-A177-3AD203B41FA5}">
                      <a16:colId xmlns:a16="http://schemas.microsoft.com/office/drawing/2014/main" val="104818832"/>
                    </a:ext>
                  </a:extLst>
                </a:gridCol>
              </a:tblGrid>
              <a:tr h="58921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NRUF Criteria</a:t>
                      </a: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FY2019</a:t>
                      </a:r>
                      <a:br>
                        <a:rPr lang="en-US" sz="160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2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(Last NRUF Report)</a:t>
                      </a:r>
                      <a:endParaRPr lang="en-US" sz="1600" dirty="0">
                        <a:solidFill>
                          <a:srgbClr val="0C234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FY2021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Actuals</a:t>
                      </a:r>
                      <a:endParaRPr lang="en-US" sz="1600" dirty="0">
                        <a:solidFill>
                          <a:srgbClr val="0C2340"/>
                        </a:solidFill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B="91440" anchor="ctr">
                    <a:solidFill>
                      <a:srgbClr val="0C23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83175"/>
                  </a:ext>
                </a:extLst>
              </a:tr>
              <a:tr h="732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Freshmen</a:t>
                      </a:r>
                      <a:r>
                        <a:rPr lang="en-US" sz="1600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Class w/High Academic Achievement </a:t>
                      </a:r>
                      <a:br>
                        <a:rPr lang="en-US" sz="1600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600" baseline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(Top 25%)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&gt; 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127933"/>
                  </a:ext>
                </a:extLst>
              </a:tr>
              <a:tr h="30179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Phi Kappa</a:t>
                      </a:r>
                      <a:r>
                        <a:rPr lang="en-US" sz="1600" baseline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Phi Member</a:t>
                      </a:r>
                      <a:endParaRPr lang="en-US" sz="16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Yes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685777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838201" y="706889"/>
            <a:ext cx="11358059" cy="67945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Light"/>
                <a:ea typeface="+mj-ea"/>
                <a:cs typeface="+mj-cs"/>
              </a:defRPr>
            </a:lvl1pPr>
          </a:lstStyle>
          <a:p>
            <a:r>
              <a:rPr lang="en-US" sz="2667" dirty="0">
                <a:solidFill>
                  <a:srgbClr val="F15A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Research, Economic Development, and Knowledge Enterprise</a:t>
            </a:r>
            <a:endParaRPr lang="en-US" sz="2667" dirty="0">
              <a:solidFill>
                <a:srgbClr val="F15A22"/>
              </a:solidFill>
              <a:latin typeface="HelveticaNeueLT Std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94" y="643502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** Not for distribution ** </a:t>
            </a:r>
          </a:p>
        </p:txBody>
      </p:sp>
    </p:spTree>
    <p:extLst>
      <p:ext uri="{BB962C8B-B14F-4D97-AF65-F5344CB8AC3E}">
        <p14:creationId xmlns:p14="http://schemas.microsoft.com/office/powerpoint/2010/main" val="10467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79167E-6 3.7037E-6 L -0.02201 3.7037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ABA19F-24BB-7044-AADD-DE0EE8183EBA}"/>
              </a:ext>
            </a:extLst>
          </p:cNvPr>
          <p:cNvSpPr txBox="1"/>
          <p:nvPr/>
        </p:nvSpPr>
        <p:spPr>
          <a:xfrm>
            <a:off x="701826" y="689902"/>
            <a:ext cx="4062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B23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516EC-58CE-CB44-985B-4DF3C5EB339F}"/>
              </a:ext>
            </a:extLst>
          </p:cNvPr>
          <p:cNvSpPr txBox="1"/>
          <p:nvPr/>
        </p:nvSpPr>
        <p:spPr>
          <a:xfrm>
            <a:off x="701826" y="1397788"/>
            <a:ext cx="531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HAVE A SUBHEADING?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7CE24-583C-4BEB-9528-95BB3893A6AD}"/>
              </a:ext>
            </a:extLst>
          </p:cNvPr>
          <p:cNvSpPr txBox="1"/>
          <p:nvPr/>
        </p:nvSpPr>
        <p:spPr>
          <a:xfrm>
            <a:off x="7650480" y="911765"/>
            <a:ext cx="37020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C2340"/>
                </a:solidFill>
                <a:latin typeface="Helvetica"/>
                <a:cs typeface="Helvetica"/>
              </a:rPr>
              <a:t>ACCELERATE 2030</a:t>
            </a:r>
            <a:br>
              <a:rPr lang="en-US" sz="2800" b="1" dirty="0">
                <a:solidFill>
                  <a:srgbClr val="0C2340"/>
                </a:solidFill>
                <a:latin typeface="Helvetica"/>
                <a:cs typeface="Helvetica"/>
              </a:rPr>
            </a:br>
            <a:r>
              <a:rPr lang="en-US" sz="2800" dirty="0">
                <a:solidFill>
                  <a:srgbClr val="0C2340"/>
                </a:solidFill>
                <a:latin typeface="Helvetica"/>
                <a:cs typeface="Helvetica"/>
              </a:rPr>
              <a:t>FRAMEWORK FOR A BOLD NEW KNOWLEDGE ENTERPRISE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Helvetica"/>
                <a:cs typeface="Helvetica"/>
              </a:rPr>
              <a:t>DESTINATION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Helvetica"/>
                <a:cs typeface="Helvetica"/>
              </a:rPr>
              <a:t>A Hispanic thriving institution with global impact.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4B4C1-A94F-ED4B-8909-73250CDF2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6" r="16890" b="1"/>
          <a:stretch/>
        </p:blipFill>
        <p:spPr>
          <a:xfrm>
            <a:off x="-7222" y="-7656"/>
            <a:ext cx="7313713" cy="68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B2678F-7AE6-9447-AD81-C19DCF9BFB49}"/>
              </a:ext>
            </a:extLst>
          </p:cNvPr>
          <p:cNvSpPr txBox="1">
            <a:spLocks noChangeAspect="1"/>
          </p:cNvSpPr>
          <p:nvPr/>
        </p:nvSpPr>
        <p:spPr>
          <a:xfrm>
            <a:off x="6304722" y="-1"/>
            <a:ext cx="4363278" cy="6858001"/>
          </a:xfrm>
          <a:prstGeom prst="rect">
            <a:avLst/>
          </a:prstGeom>
          <a:solidFill>
            <a:srgbClr val="DBDEE3"/>
          </a:solidFill>
        </p:spPr>
        <p:txBody>
          <a:bodyPr wrap="square" lIns="274320" tIns="82296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05921"/>
                </a:solidFill>
              </a:rPr>
              <a:t>December 2021</a:t>
            </a:r>
            <a:endParaRPr lang="en-US" b="1" dirty="0">
              <a:solidFill>
                <a:srgbClr val="F0592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Feedback sessions &amp; survey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Finalize research pillars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Finalize tactics and KPIs</a:t>
            </a: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rgbClr val="0B234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05921"/>
                </a:solidFill>
              </a:rPr>
              <a:t>January 2022</a:t>
            </a:r>
            <a:endParaRPr lang="en-US" b="1" dirty="0">
              <a:solidFill>
                <a:srgbClr val="0B234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Feedback sessions &amp; survey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Assign leads and responsibilities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B2340"/>
                </a:solidFill>
              </a:rPr>
              <a:t>Identify fiscal and material resources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b="1" dirty="0">
              <a:solidFill>
                <a:srgbClr val="F0592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05921"/>
                </a:solidFill>
              </a:rPr>
              <a:t>February 2022</a:t>
            </a:r>
            <a:br>
              <a:rPr lang="en-US" sz="1400" b="1" dirty="0">
                <a:solidFill>
                  <a:srgbClr val="F05921"/>
                </a:solidFill>
              </a:rPr>
            </a:br>
            <a:r>
              <a:rPr lang="en-US" b="1" dirty="0">
                <a:solidFill>
                  <a:srgbClr val="0B2340"/>
                </a:solidFill>
              </a:rPr>
              <a:t>Finalize Accelerate 2030 draft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0B234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05921"/>
                </a:solidFill>
              </a:rPr>
              <a:t>March 2022</a:t>
            </a:r>
            <a:br>
              <a:rPr lang="en-US" sz="1400" b="1" dirty="0">
                <a:solidFill>
                  <a:srgbClr val="F05921"/>
                </a:solidFill>
              </a:rPr>
            </a:br>
            <a:r>
              <a:rPr lang="en-US" b="1" dirty="0">
                <a:solidFill>
                  <a:srgbClr val="0B2340"/>
                </a:solidFill>
              </a:rPr>
              <a:t>Public launch and implementation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0B23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633E1-1965-8C43-A2F0-599556799F1A}"/>
              </a:ext>
            </a:extLst>
          </p:cNvPr>
          <p:cNvSpPr txBox="1"/>
          <p:nvPr/>
        </p:nvSpPr>
        <p:spPr>
          <a:xfrm>
            <a:off x="635027" y="376136"/>
            <a:ext cx="4400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Process &amp; Timelines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C98AB-685D-564D-A801-3BE33F50DF2F}"/>
              </a:ext>
            </a:extLst>
          </p:cNvPr>
          <p:cNvSpPr txBox="1"/>
          <p:nvPr/>
        </p:nvSpPr>
        <p:spPr>
          <a:xfrm>
            <a:off x="635027" y="1453354"/>
            <a:ext cx="5139510" cy="3751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5000"/>
            </a:pPr>
            <a:r>
              <a:rPr lang="en-US" b="1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2030 Feedback Session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8, 2021 from 3:00pm – 4:30pm </a:t>
            </a:r>
            <a: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(Virtual or In person – GSR 2.106)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15, 2021 from 3:00pm – 4:30pm </a:t>
            </a:r>
            <a: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(TEAMS only)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7, 2022 from 8:00am – 9:30am </a:t>
            </a:r>
            <a: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(Virtual or In person – GSR 2.106)</a:t>
            </a:r>
          </a:p>
          <a:p>
            <a:pPr marL="457200" indent="-457200">
              <a:lnSpc>
                <a:spcPct val="150000"/>
              </a:lnSpc>
              <a:buSzPct val="75000"/>
              <a:buBlip>
                <a:blip r:embed="rId2"/>
              </a:buBlip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2022 from 1:00pm – 2:30pm </a:t>
            </a:r>
            <a:r>
              <a:rPr lang="en-US" dirty="0">
                <a:solidFill>
                  <a:srgbClr val="F05A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(TEAMS only)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02F3-A631-4296-9B43-E83080415478}"/>
              </a:ext>
            </a:extLst>
          </p:cNvPr>
          <p:cNvSpPr txBox="1"/>
          <p:nvPr/>
        </p:nvSpPr>
        <p:spPr>
          <a:xfrm>
            <a:off x="0" y="5283200"/>
            <a:ext cx="630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000"/>
                </a:solidFill>
                <a:latin typeface="Helvetica"/>
                <a:cs typeface="Helvetica"/>
                <a:hlinkClick r:id="rId3"/>
              </a:rPr>
              <a:t>Registration</a:t>
            </a:r>
            <a:endParaRPr lang="en-US" sz="4000" b="1" dirty="0">
              <a:solidFill>
                <a:srgbClr val="F26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7652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3C2C66-D0A9-6941-9CB3-F2418B13224F}"/>
              </a:ext>
            </a:extLst>
          </p:cNvPr>
          <p:cNvSpPr txBox="1"/>
          <p:nvPr/>
        </p:nvSpPr>
        <p:spPr>
          <a:xfrm>
            <a:off x="3858465" y="2997349"/>
            <a:ext cx="44750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Bernard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Arulanandam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Ph.D., MBA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F86567-1397-3B43-9598-3AEB67919227}"/>
              </a:ext>
            </a:extLst>
          </p:cNvPr>
          <p:cNvSpPr txBox="1"/>
          <p:nvPr/>
        </p:nvSpPr>
        <p:spPr>
          <a:xfrm>
            <a:off x="2573966" y="3894033"/>
            <a:ext cx="7044069" cy="11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E6EA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Vice President for Research, Economic Development, </a:t>
            </a:r>
            <a:br>
              <a:rPr lang="en-US" dirty="0">
                <a:solidFill>
                  <a:srgbClr val="E6EA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dirty="0">
                <a:solidFill>
                  <a:srgbClr val="E6EA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 Knowledge Enterprise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E6EA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@UTSAResearch  |  @UTSAInnovation |  @UTSANSCC  |  @EconDevUTSA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552518-5C92-6242-B08A-3BA880192132}"/>
              </a:ext>
            </a:extLst>
          </p:cNvPr>
          <p:cNvSpPr/>
          <p:nvPr/>
        </p:nvSpPr>
        <p:spPr>
          <a:xfrm>
            <a:off x="5216386" y="2426815"/>
            <a:ext cx="1759226" cy="377687"/>
          </a:xfrm>
          <a:prstGeom prst="rect">
            <a:avLst/>
          </a:prstGeom>
          <a:solidFill>
            <a:srgbClr val="F05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11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DFADD7-C117-4981-BD45-A4DCF703815A}"/>
              </a:ext>
            </a:extLst>
          </p:cNvPr>
          <p:cNvSpPr/>
          <p:nvPr/>
        </p:nvSpPr>
        <p:spPr>
          <a:xfrm>
            <a:off x="3226464" y="592574"/>
            <a:ext cx="57390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26000"/>
                </a:solidFill>
                <a:latin typeface="Helvetica"/>
                <a:cs typeface="Helvetica"/>
                <a:hlinkClick r:id="rId2"/>
              </a:rPr>
              <a:t>Accelerate 2030</a:t>
            </a:r>
          </a:p>
          <a:p>
            <a:pPr algn="ctr"/>
            <a:r>
              <a:rPr lang="en-US" sz="4400" b="1" dirty="0">
                <a:solidFill>
                  <a:srgbClr val="F26000"/>
                </a:solidFill>
                <a:latin typeface="Helvetica"/>
                <a:cs typeface="Helvetica"/>
                <a:hlinkClick r:id="rId2"/>
              </a:rPr>
              <a:t>Survey for Feedback</a:t>
            </a:r>
            <a:endParaRPr lang="en-US" sz="4400" b="1" dirty="0">
              <a:solidFill>
                <a:srgbClr val="F26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20073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>
            <a:solidFill>
              <a:srgbClr val="F26000"/>
            </a:solidFill>
            <a:latin typeface="Helvetica"/>
            <a:cs typeface="Helvetic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194DF8D-65A7-A44D-A948-ECEBC0E10D05}" vid="{508897A3-098B-224C-B9A3-C5B67EC0D0B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EB1A569F5B945847AE8D5F41B0AD6" ma:contentTypeVersion="9" ma:contentTypeDescription="Create a new document." ma:contentTypeScope="" ma:versionID="61150cfd308bc0815f47483aace43543">
  <xsd:schema xmlns:xsd="http://www.w3.org/2001/XMLSchema" xmlns:xs="http://www.w3.org/2001/XMLSchema" xmlns:p="http://schemas.microsoft.com/office/2006/metadata/properties" xmlns:ns2="009da255-3a39-4c37-a648-a96b0720b977" xmlns:ns3="82fe6e00-d737-49ac-bfae-29e51574dafa" targetNamespace="http://schemas.microsoft.com/office/2006/metadata/properties" ma:root="true" ma:fieldsID="cbdbe6721a854787322107e80e0b90bd" ns2:_="" ns3:_="">
    <xsd:import namespace="009da255-3a39-4c37-a648-a96b0720b977"/>
    <xsd:import namespace="82fe6e00-d737-49ac-bfae-29e51574d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da255-3a39-4c37-a648-a96b0720b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fe6e00-d737-49ac-bfae-29e51574d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37675D-0451-4961-AF6E-46C8D5AA6012}">
  <ds:schemaRefs>
    <ds:schemaRef ds:uri="http://purl.org/dc/elements/1.1/"/>
    <ds:schemaRef ds:uri="http://purl.org/dc/terms/"/>
    <ds:schemaRef ds:uri="http://www.w3.org/XML/1998/namespace"/>
    <ds:schemaRef ds:uri="009da255-3a39-4c37-a648-a96b0720b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2fe6e00-d737-49ac-bfae-29e51574dafa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EA62A3-6877-4905-9400-C67CCBDA0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9da255-3a39-4c37-a648-a96b0720b977"/>
    <ds:schemaRef ds:uri="82fe6e00-d737-49ac-bfae-29e51574da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C6E683-9070-42FC-95B8-6CDBC607BA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534</Words>
  <Application>Microsoft Office PowerPoint</Application>
  <PresentationFormat>Widescreen</PresentationFormat>
  <Paragraphs>162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HelveticaNeueLT Std</vt:lpstr>
      <vt:lpstr>Lato</vt:lpstr>
      <vt:lpstr>Lato Black</vt:lpstr>
      <vt:lpstr>Source Sans Pro</vt:lpstr>
      <vt:lpstr>Wingdings</vt:lpstr>
      <vt:lpstr>1_Office Theme</vt:lpstr>
      <vt:lpstr>2_Office Theme</vt:lpstr>
      <vt:lpstr>PowerPoint Presentation</vt:lpstr>
      <vt:lpstr>Key Performance Indicators (KPIs)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hhh</dc:title>
  <dc:creator>Maria Castro</dc:creator>
  <cp:lastModifiedBy>Jaclyn Shaw</cp:lastModifiedBy>
  <cp:revision>63</cp:revision>
  <cp:lastPrinted>2021-11-29T17:46:26Z</cp:lastPrinted>
  <dcterms:created xsi:type="dcterms:W3CDTF">2021-06-29T17:30:33Z</dcterms:created>
  <dcterms:modified xsi:type="dcterms:W3CDTF">2021-12-02T19:49:47Z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0x010100B5EEB1A569F5B945847AE8D5F41B0AD6</vt:lpwstr>
  </property>
</Properties>
</file>