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5"/>
  </p:sldMasterIdLst>
  <p:notesMasterIdLst>
    <p:notesMasterId r:id="rId12"/>
  </p:notesMasterIdLst>
  <p:sldIdLst>
    <p:sldId id="273" r:id="rId6"/>
    <p:sldId id="272" r:id="rId7"/>
    <p:sldId id="289" r:id="rId8"/>
    <p:sldId id="288" r:id="rId9"/>
    <p:sldId id="286" r:id="rId10"/>
    <p:sldId id="28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3F"/>
    <a:srgbClr val="F15B25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682BF5-4878-A23E-7519-C0718E875D25}" v="1" dt="2020-03-26T21:23:16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AA0BC-6609-4556-8B76-A1EDF3B4E98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A596-7141-45E9-836C-E46714670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9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3EF8-F1F1-426B-B0A9-FD4AEE8EDDC7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AADA-552C-4634-A9B8-C1EEDF253588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A594C05-AA5C-4F09-A6B7-D3A3193AA5D7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C161-5F1A-4F87-A250-8C55998B83EC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DB066-BA4C-4ACB-B5EF-D11313F7B512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3D9-FA56-4191-B3D1-0F0946347F7F}" type="datetime1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9F0-C981-43CA-8461-68A368C933F2}" type="datetime1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E3CD-9FEF-4266-9447-6E0BADDDB821}" type="datetime1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101-F83B-4D7E-9E34-DC0B18767A58}" type="datetime1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F4BB-6FA0-4C2D-AD18-4EF7D955C743}" type="datetime1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067F-260F-43C4-A09C-6B48384CFE2B}" type="datetime1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4FBE5A9-3ED6-497C-9CD0-6F852ECCBD21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/>
              <a:schemeClr val="bg1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174F144-A4B7-4796-82DD-F653F89675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AB9CC68-034B-4A9A-9883-2B9DFDCA3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6C232-3134-4C4E-8119-3B970E1C3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3297" y="4069820"/>
            <a:ext cx="5013433" cy="2625270"/>
          </a:xfrm>
        </p:spPr>
        <p:txBody>
          <a:bodyPr>
            <a:normAutofit fontScale="85000" lnSpcReduction="20000"/>
          </a:bodyPr>
          <a:lstStyle/>
          <a:p>
            <a:r>
              <a:rPr lang="en-US" sz="2800"/>
              <a:t>Chair’s Report</a:t>
            </a:r>
          </a:p>
          <a:p>
            <a:r>
              <a:rPr lang="en-US" sz="2800"/>
              <a:t>Chad Mahood, Ph.D.</a:t>
            </a:r>
          </a:p>
          <a:p>
            <a:r>
              <a:rPr lang="en-US" sz="2800"/>
              <a:t>Faculty Senate Chair</a:t>
            </a:r>
          </a:p>
          <a:p>
            <a:r>
              <a:rPr lang="en-US" sz="2800"/>
              <a:t>Associate Professor</a:t>
            </a:r>
          </a:p>
          <a:p>
            <a:r>
              <a:rPr lang="en-US" sz="2800"/>
              <a:t>Department of Communication</a:t>
            </a:r>
          </a:p>
          <a:p>
            <a:r>
              <a:rPr lang="en-US" sz="2800"/>
              <a:t>March 26, 2020</a:t>
            </a:r>
            <a:endParaRPr lang="en-US"/>
          </a:p>
        </p:txBody>
      </p:sp>
      <p:pic>
        <p:nvPicPr>
          <p:cNvPr id="11" name="Picture 10" descr="Faculty-Senate.png">
            <a:extLst>
              <a:ext uri="{FF2B5EF4-FFF2-40B4-BE49-F238E27FC236}">
                <a16:creationId xmlns:a16="http://schemas.microsoft.com/office/drawing/2014/main" id="{6E5D83DB-9BA3-48A6-B19C-93EF475977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407" y="2015026"/>
            <a:ext cx="11353184" cy="1916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0F9B87-6587-4404-821C-75E040087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9860" y="4015415"/>
            <a:ext cx="3570427" cy="27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73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540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01D3F-BD45-42D7-8D49-367EB26F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077102"/>
            <a:ext cx="7245621" cy="4140818"/>
          </a:xfrm>
        </p:spPr>
        <p:txBody>
          <a:bodyPr>
            <a:normAutofit fontScale="92500" lnSpcReduction="10000"/>
          </a:bodyPr>
          <a:lstStyle/>
          <a:p>
            <a:r>
              <a:rPr lang="en-US" sz="3600">
                <a:solidFill>
                  <a:srgbClr val="0C233F"/>
                </a:solidFill>
              </a:rPr>
              <a:t>We follow Roberts Rules so please wait to be recognized by the Faculty Senate Chair (or lead Administrative Assistant)</a:t>
            </a:r>
          </a:p>
          <a:p>
            <a:endParaRPr lang="en-US" sz="500">
              <a:solidFill>
                <a:srgbClr val="0C233F"/>
              </a:solidFill>
            </a:endParaRPr>
          </a:p>
          <a:p>
            <a:pPr lvl="1"/>
            <a:r>
              <a:rPr lang="en-US" sz="3400">
                <a:solidFill>
                  <a:srgbClr val="0C233F"/>
                </a:solidFill>
              </a:rPr>
              <a:t>Please use the hand-raise button and wait to be recognized </a:t>
            </a:r>
          </a:p>
          <a:p>
            <a:endParaRPr lang="en-US" sz="500">
              <a:solidFill>
                <a:srgbClr val="0C233F"/>
              </a:solidFill>
            </a:endParaRPr>
          </a:p>
          <a:p>
            <a:r>
              <a:rPr lang="en-US" sz="3600">
                <a:solidFill>
                  <a:srgbClr val="0C233F"/>
                </a:solidFill>
              </a:rPr>
              <a:t>Consent Agenda</a:t>
            </a:r>
            <a:endParaRPr lang="en-US" sz="3200">
              <a:solidFill>
                <a:srgbClr val="0C233F"/>
              </a:solidFill>
            </a:endParaRPr>
          </a:p>
          <a:p>
            <a:endParaRPr lang="en-US" sz="500">
              <a:solidFill>
                <a:srgbClr val="0C233F"/>
              </a:solidFill>
            </a:endParaRPr>
          </a:p>
          <a:p>
            <a:r>
              <a:rPr lang="en-US" sz="3600">
                <a:solidFill>
                  <a:srgbClr val="0C233F"/>
                </a:solidFill>
              </a:rPr>
              <a:t>Welcome guests</a:t>
            </a:r>
          </a:p>
          <a:p>
            <a:endParaRPr lang="en-US" sz="500">
              <a:solidFill>
                <a:srgbClr val="0C233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A6494-E8A1-4048-BC84-65FE96E89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459" y="284176"/>
            <a:ext cx="2937439" cy="2269839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2A1AC4-E6E3-4EB6-9070-E40170403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340" y="3612565"/>
            <a:ext cx="3887273" cy="2575318"/>
          </a:xfrm>
          <a:prstGeom prst="rect">
            <a:avLst/>
          </a:prstGeom>
          <a:ln w="25400">
            <a:solidFill>
              <a:srgbClr val="0C233F"/>
            </a:solidFill>
          </a:ln>
        </p:spPr>
      </p:pic>
    </p:spTree>
    <p:extLst>
      <p:ext uri="{BB962C8B-B14F-4D97-AF65-F5344CB8AC3E}">
        <p14:creationId xmlns:p14="http://schemas.microsoft.com/office/powerpoint/2010/main" val="960782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5400"/>
              <a:t>Faculty Senate Chair</a:t>
            </a:r>
            <a:br>
              <a:rPr lang="en-US" sz="5400"/>
            </a:br>
            <a:r>
              <a:rPr lang="en-US" sz="3000"/>
              <a:t>Moving to Electronic Voting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01D3F-BD45-42D7-8D49-367EB26F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332917"/>
            <a:ext cx="9927537" cy="414081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3200">
                <a:solidFill>
                  <a:srgbClr val="0C233F"/>
                </a:solidFill>
              </a:rPr>
              <a:t>Current Senate By-laws state that “Voting may be conducted electronically at the discretion of the Chair of the Faculty Senate” unless “a minimum of five senators vote against the electronic voting procedure”</a:t>
            </a:r>
          </a:p>
          <a:p>
            <a:pPr>
              <a:spcAft>
                <a:spcPts val="600"/>
              </a:spcAft>
            </a:pPr>
            <a:r>
              <a:rPr lang="en-US" sz="3200">
                <a:solidFill>
                  <a:srgbClr val="0C233F"/>
                </a:solidFill>
              </a:rPr>
              <a:t>I propose that, on a case by case basis, if a vote is called and seconded that it be moved to an email vote with a set deadline (provided fewer than five Senators object)</a:t>
            </a:r>
          </a:p>
          <a:p>
            <a:pPr>
              <a:spcAft>
                <a:spcPts val="600"/>
              </a:spcAft>
            </a:pPr>
            <a:r>
              <a:rPr lang="en-US" sz="3200">
                <a:solidFill>
                  <a:srgbClr val="0C233F"/>
                </a:solidFill>
              </a:rPr>
              <a:t>This way Senators unavailable for a live vote (due to life/family circumstances) can still have a vote</a:t>
            </a:r>
            <a:endParaRPr lang="en-US" sz="2800">
              <a:solidFill>
                <a:srgbClr val="0C233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A6494-E8A1-4048-BC84-65FE96E89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459" y="284176"/>
            <a:ext cx="2937439" cy="22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82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5400"/>
              <a:t>Faculty Senate Chair</a:t>
            </a:r>
            <a:br>
              <a:rPr lang="en-US" sz="5400"/>
            </a:br>
            <a:r>
              <a:rPr lang="en-US" sz="3000"/>
              <a:t>HOP 2.02 and HOP 2.50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01D3F-BD45-42D7-8D49-367EB26F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332917"/>
            <a:ext cx="10362310" cy="414081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>
                <a:solidFill>
                  <a:srgbClr val="0C233F"/>
                </a:solidFill>
              </a:rPr>
              <a:t>Potential Changes to NTT faculty appointments</a:t>
            </a:r>
          </a:p>
          <a:p>
            <a:pPr>
              <a:spcAft>
                <a:spcPts val="600"/>
              </a:spcAft>
            </a:pPr>
            <a:r>
              <a:rPr lang="en-US" sz="3200">
                <a:solidFill>
                  <a:srgbClr val="0C233F"/>
                </a:solidFill>
              </a:rPr>
              <a:t>NTTs would become Fixed-Term Track (FTT) Faculty</a:t>
            </a:r>
          </a:p>
          <a:p>
            <a:pPr>
              <a:spcAft>
                <a:spcPts val="600"/>
              </a:spcAft>
            </a:pPr>
            <a:r>
              <a:rPr lang="en-US" sz="3200">
                <a:solidFill>
                  <a:srgbClr val="0C233F"/>
                </a:solidFill>
              </a:rPr>
              <a:t>More title options, more clarity on promotion process, and more opportunities for longer contracts</a:t>
            </a:r>
          </a:p>
          <a:p>
            <a:pPr>
              <a:spcAft>
                <a:spcPts val="600"/>
              </a:spcAft>
            </a:pPr>
            <a:r>
              <a:rPr lang="en-US" sz="3200">
                <a:solidFill>
                  <a:srgbClr val="0C233F"/>
                </a:solidFill>
              </a:rPr>
              <a:t>This is just an early opportunity to give feedback</a:t>
            </a:r>
          </a:p>
          <a:p>
            <a:pPr lvl="1">
              <a:spcAft>
                <a:spcPts val="600"/>
              </a:spcAft>
            </a:pPr>
            <a:r>
              <a:rPr lang="en-US" sz="3000">
                <a:solidFill>
                  <a:srgbClr val="0C233F"/>
                </a:solidFill>
              </a:rPr>
              <a:t>HOP 2.02 and HOP 2.50 will go through the normal process and we will have the opportunity for Stakeholder feedback</a:t>
            </a:r>
            <a:endParaRPr lang="en-US" sz="2800">
              <a:solidFill>
                <a:srgbClr val="0C233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A6494-E8A1-4048-BC84-65FE96E89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459" y="284176"/>
            <a:ext cx="2937439" cy="22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12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-495280" y="-447665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5400"/>
              <a:t>Faculty Senate Chair</a:t>
            </a:r>
            <a:br>
              <a:rPr lang="en-US" sz="5400"/>
            </a:br>
            <a:r>
              <a:rPr lang="en-US" sz="3000"/>
              <a:t>Pass/Fail grades: Some possible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01D3F-BD45-42D7-8D49-367EB26F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332917"/>
            <a:ext cx="10362310" cy="4140818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sz="3200">
                <a:solidFill>
                  <a:srgbClr val="0C233F"/>
                </a:solidFill>
              </a:rPr>
              <a:t>Option A</a:t>
            </a:r>
          </a:p>
          <a:p>
            <a:pPr lvl="1">
              <a:spcAft>
                <a:spcPts val="600"/>
              </a:spcAft>
            </a:pPr>
            <a:r>
              <a:rPr lang="en-US" sz="3000">
                <a:solidFill>
                  <a:srgbClr val="0C233F"/>
                </a:solidFill>
              </a:rPr>
              <a:t>No change. Continue with existing grading procedures.</a:t>
            </a:r>
          </a:p>
          <a:p>
            <a:pPr>
              <a:spcAft>
                <a:spcPts val="600"/>
              </a:spcAft>
            </a:pPr>
            <a:r>
              <a:rPr lang="en-US" sz="3200">
                <a:solidFill>
                  <a:srgbClr val="0C233F"/>
                </a:solidFill>
              </a:rPr>
              <a:t>Option B (4-step process)</a:t>
            </a:r>
          </a:p>
          <a:p>
            <a:pPr lvl="1">
              <a:spcAft>
                <a:spcPts val="600"/>
              </a:spcAft>
            </a:pPr>
            <a:r>
              <a:rPr lang="en-US" sz="3000">
                <a:solidFill>
                  <a:srgbClr val="0C233F"/>
                </a:solidFill>
              </a:rPr>
              <a:t>1)     Faculty members decide if their course is eligible/suitable for P/F option</a:t>
            </a:r>
          </a:p>
          <a:p>
            <a:pPr lvl="4">
              <a:spcAft>
                <a:spcPts val="600"/>
              </a:spcAft>
            </a:pPr>
            <a:r>
              <a:rPr lang="en-US" sz="2600">
                <a:solidFill>
                  <a:srgbClr val="0C233F"/>
                </a:solidFill>
              </a:rPr>
              <a:t>(at the course level, NOT the section level)</a:t>
            </a:r>
          </a:p>
          <a:p>
            <a:pPr lvl="1">
              <a:spcAft>
                <a:spcPts val="600"/>
              </a:spcAft>
            </a:pPr>
            <a:r>
              <a:rPr lang="en-US" sz="3000">
                <a:solidFill>
                  <a:srgbClr val="0C233F"/>
                </a:solidFill>
              </a:rPr>
              <a:t>2)     Faculty members register a course with the Registrar as P/F option</a:t>
            </a:r>
          </a:p>
          <a:p>
            <a:pPr lvl="1">
              <a:spcAft>
                <a:spcPts val="600"/>
              </a:spcAft>
            </a:pPr>
            <a:r>
              <a:rPr lang="en-US" sz="3000">
                <a:solidFill>
                  <a:srgbClr val="0C233F"/>
                </a:solidFill>
              </a:rPr>
              <a:t>3)     Students meet with Advisors; discuss pros/cons of P/F in each instance</a:t>
            </a:r>
          </a:p>
          <a:p>
            <a:pPr lvl="1">
              <a:spcAft>
                <a:spcPts val="600"/>
              </a:spcAft>
            </a:pPr>
            <a:r>
              <a:rPr lang="en-US" sz="3000">
                <a:solidFill>
                  <a:srgbClr val="0C233F"/>
                </a:solidFill>
              </a:rPr>
              <a:t>4)     Students must opt-in to P/F option by a specific date</a:t>
            </a:r>
          </a:p>
          <a:p>
            <a:pPr>
              <a:spcAft>
                <a:spcPts val="600"/>
              </a:spcAft>
            </a:pPr>
            <a:r>
              <a:rPr lang="en-US" sz="3200">
                <a:solidFill>
                  <a:srgbClr val="0C233F"/>
                </a:solidFill>
              </a:rPr>
              <a:t>Option C</a:t>
            </a:r>
          </a:p>
          <a:p>
            <a:pPr lvl="1">
              <a:spcAft>
                <a:spcPts val="600"/>
              </a:spcAft>
            </a:pPr>
            <a:r>
              <a:rPr lang="en-US" sz="3000">
                <a:solidFill>
                  <a:srgbClr val="0C233F"/>
                </a:solidFill>
              </a:rPr>
              <a:t>University mandated P/F</a:t>
            </a:r>
          </a:p>
          <a:p>
            <a:pPr>
              <a:spcAft>
                <a:spcPts val="600"/>
              </a:spcAft>
            </a:pPr>
            <a:r>
              <a:rPr lang="en-US" sz="3200">
                <a:solidFill>
                  <a:srgbClr val="0C233F"/>
                </a:solidFill>
              </a:rPr>
              <a:t>Option D</a:t>
            </a:r>
          </a:p>
          <a:p>
            <a:pPr lvl="1">
              <a:spcAft>
                <a:spcPts val="600"/>
              </a:spcAft>
            </a:pPr>
            <a:r>
              <a:rPr lang="en-US" sz="3000">
                <a:solidFill>
                  <a:srgbClr val="0C233F"/>
                </a:solidFill>
              </a:rPr>
              <a:t>Abstain from vote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A6494-E8A1-4048-BC84-65FE96E89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459" y="284176"/>
            <a:ext cx="2937439" cy="22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25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5400"/>
              <a:t>Faculty Senate Chair</a:t>
            </a:r>
            <a:br>
              <a:rPr lang="en-US" sz="5400"/>
            </a:br>
            <a:r>
              <a:rPr lang="en-US" sz="3000"/>
              <a:t>Committee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01D3F-BD45-42D7-8D49-367EB26F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332917"/>
            <a:ext cx="10061194" cy="414081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3600">
                <a:solidFill>
                  <a:srgbClr val="0C233F"/>
                </a:solidFill>
              </a:rPr>
              <a:t>Monthly:</a:t>
            </a:r>
          </a:p>
          <a:p>
            <a:pPr lvl="1">
              <a:spcAft>
                <a:spcPts val="600"/>
              </a:spcAft>
            </a:pPr>
            <a:r>
              <a:rPr lang="en-US" sz="3400">
                <a:solidFill>
                  <a:srgbClr val="0C233F"/>
                </a:solidFill>
              </a:rPr>
              <a:t>University Leadership Council</a:t>
            </a:r>
          </a:p>
          <a:p>
            <a:pPr lvl="1">
              <a:spcAft>
                <a:spcPts val="600"/>
              </a:spcAft>
            </a:pPr>
            <a:r>
              <a:rPr lang="en-US" sz="3400">
                <a:solidFill>
                  <a:srgbClr val="0C233F"/>
                </a:solidFill>
              </a:rPr>
              <a:t>Joint President's Cabinet and University Leadership Council</a:t>
            </a:r>
          </a:p>
          <a:p>
            <a:pPr lvl="1">
              <a:spcAft>
                <a:spcPts val="600"/>
              </a:spcAft>
            </a:pPr>
            <a:r>
              <a:rPr lang="en-US" sz="3200">
                <a:solidFill>
                  <a:srgbClr val="0C233F"/>
                </a:solidFill>
              </a:rPr>
              <a:t>Space and Planning Advisory Committee (SPAC)</a:t>
            </a:r>
          </a:p>
          <a:p>
            <a:pPr lvl="1">
              <a:spcAft>
                <a:spcPts val="600"/>
              </a:spcAft>
            </a:pPr>
            <a:endParaRPr lang="en-US" sz="500">
              <a:solidFill>
                <a:srgbClr val="0C233F"/>
              </a:solidFill>
            </a:endParaRPr>
          </a:p>
          <a:p>
            <a:pPr lvl="1">
              <a:spcAft>
                <a:spcPts val="600"/>
              </a:spcAft>
            </a:pPr>
            <a:endParaRPr lang="en-US" sz="500">
              <a:solidFill>
                <a:srgbClr val="0C233F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3600">
                <a:solidFill>
                  <a:srgbClr val="0C233F"/>
                </a:solidFill>
              </a:rPr>
              <a:t>Occasionally:</a:t>
            </a:r>
          </a:p>
          <a:p>
            <a:pPr lvl="1">
              <a:spcAft>
                <a:spcPts val="600"/>
              </a:spcAft>
            </a:pPr>
            <a:r>
              <a:rPr lang="en-US" sz="3400">
                <a:solidFill>
                  <a:srgbClr val="0C233F"/>
                </a:solidFill>
              </a:rPr>
              <a:t>UT System Faculty Advisory Council (SYSFAC)</a:t>
            </a:r>
          </a:p>
          <a:p>
            <a:pPr lvl="1">
              <a:spcAft>
                <a:spcPts val="600"/>
              </a:spcAft>
            </a:pPr>
            <a:r>
              <a:rPr lang="en-US" sz="3400">
                <a:solidFill>
                  <a:srgbClr val="0C233F"/>
                </a:solidFill>
              </a:rPr>
              <a:t>University HOP Committee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A6494-E8A1-4048-BC84-65FE96E89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459" y="284176"/>
            <a:ext cx="2937439" cy="22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95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B73572DED304DBAA0F276A0A26DFD" ma:contentTypeVersion="13" ma:contentTypeDescription="Create a new document." ma:contentTypeScope="" ma:versionID="760678d61ecefc02ed4cd18882f9ac5c">
  <xsd:schema xmlns:xsd="http://www.w3.org/2001/XMLSchema" xmlns:xs="http://www.w3.org/2001/XMLSchema" xmlns:p="http://schemas.microsoft.com/office/2006/metadata/properties" xmlns:ns2="f6c49621-bd5a-4810-bae5-1d3834ef165a" xmlns:ns3="e87702ae-ce97-4495-89b4-9db2c3940c19" xmlns:ns4="24526eb7-9607-4e7e-96a4-6d01e3c56499" targetNamespace="http://schemas.microsoft.com/office/2006/metadata/properties" ma:root="true" ma:fieldsID="6f145736745402e0268df8ce2e39c70e" ns2:_="" ns3:_="" ns4:_="">
    <xsd:import namespace="f6c49621-bd5a-4810-bae5-1d3834ef165a"/>
    <xsd:import namespace="e87702ae-ce97-4495-89b4-9db2c3940c19"/>
    <xsd:import namespace="24526eb7-9607-4e7e-96a4-6d01e3c5649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49621-bd5a-4810-bae5-1d3834ef16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702ae-ce97-4495-89b4-9db2c3940c19" elementFormDefault="qualified">
    <xsd:import namespace="http://schemas.microsoft.com/office/2006/documentManagement/types"/>
    <xsd:import namespace="http://schemas.microsoft.com/office/infopath/2007/PartnerControls"/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26eb7-9607-4e7e-96a4-6d01e3c56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24526eb7-9607-4e7e-96a4-6d01e3c56499" xsi:nil="true"/>
    <_dlc_DocId xmlns="f6c49621-bd5a-4810-bae5-1d3834ef165a">XNPVY5TVJXVS-53-3125</_dlc_DocId>
    <_dlc_DocIdUrl xmlns="f6c49621-bd5a-4810-bae5-1d3834ef165a">
      <Url>https://utsacloud.sharepoint.com/sites/vpaa/senate/_layouts/15/DocIdRedir.aspx?ID=XNPVY5TVJXVS-53-3125</Url>
      <Description>XNPVY5TVJXVS-53-3125</Description>
    </_dlc_DocIdUrl>
  </documentManagement>
</p:properties>
</file>

<file path=customXml/itemProps1.xml><?xml version="1.0" encoding="utf-8"?>
<ds:datastoreItem xmlns:ds="http://schemas.openxmlformats.org/officeDocument/2006/customXml" ds:itemID="{334646D8-004F-4E0C-B355-2F3C03A734C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FA68E5E-8978-4F1E-B386-2DC19A9F4D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c49621-bd5a-4810-bae5-1d3834ef165a"/>
    <ds:schemaRef ds:uri="e87702ae-ce97-4495-89b4-9db2c3940c19"/>
    <ds:schemaRef ds:uri="24526eb7-9607-4e7e-96a4-6d01e3c564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871927-9856-4138-B7A7-125C4AA7EFD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44E3864-550F-4194-BC9D-CCA442A52D0D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24526eb7-9607-4e7e-96a4-6d01e3c56499"/>
    <ds:schemaRef ds:uri="e87702ae-ce97-4495-89b4-9db2c3940c19"/>
    <ds:schemaRef ds:uri="f6c49621-bd5a-4810-bae5-1d3834ef165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Corbel</vt:lpstr>
      <vt:lpstr>Wingdings</vt:lpstr>
      <vt:lpstr>Banded</vt:lpstr>
      <vt:lpstr>PowerPoint Presentation</vt:lpstr>
      <vt:lpstr>Welcome</vt:lpstr>
      <vt:lpstr>Faculty Senate Chair Moving to Electronic Voting</vt:lpstr>
      <vt:lpstr>Faculty Senate Chair HOP 2.02 and HOP 2.50</vt:lpstr>
      <vt:lpstr>Faculty Senate Chair Pass/Fail grades: Some possible options</vt:lpstr>
      <vt:lpstr>Faculty Senate Chair Committee 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2019-09-11T01:21:48Z</dcterms:created>
  <dcterms:modified xsi:type="dcterms:W3CDTF">2020-04-28T13:11:19Z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0x0101002A9B73572DED304DBAA0F276A0A26DFD</vt:lpwstr>
  </property>
  <property fmtid="{D5CDD505-2E9C-101B-9397-08002B2CF9AE}" pid="3" name="_dlc_DocIdItemGuid">
    <vt:lpwstr>11f037da-5686-408b-a46c-739f20befc0a</vt:lpwstr>
  </property>
</Properties>
</file>