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98" r:id="rId4"/>
    <p:sldId id="299" r:id="rId5"/>
    <p:sldId id="268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F15A22"/>
    <a:srgbClr val="0C2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/>
    <p:restoredTop sz="93585"/>
  </p:normalViewPr>
  <p:slideViewPr>
    <p:cSldViewPr snapToGrid="0" snapToObjects="1" showGuides="1">
      <p:cViewPr varScale="1">
        <p:scale>
          <a:sx n="86" d="100"/>
          <a:sy n="86" d="100"/>
        </p:scale>
        <p:origin x="2120" y="200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9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36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15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  <a:p>
            <a:r>
              <a:rPr dirty="0"/>
              <a:t>Add icons for each department.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659676"/>
            <a:ext cx="12192000" cy="5747656"/>
          </a:xfrm>
          <a:prstGeom prst="rect">
            <a:avLst/>
          </a:prstGeom>
          <a:solidFill>
            <a:srgbClr val="0C2340">
              <a:alpha val="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0" y="6426925"/>
            <a:ext cx="12192000" cy="43107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1"/>
            <a:ext cx="12192000" cy="633553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-1" y="638591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-1" y="6420394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2" name="image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1356" y="196332"/>
            <a:ext cx="2924221" cy="233906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914400" y="1122362"/>
            <a:ext cx="103632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685800" indent="-228600" algn="ctr">
              <a:buFontTx/>
              <a:defRPr sz="2400"/>
            </a:lvl2pPr>
            <a:lvl3pPr marL="1188719" indent="-274319" algn="ctr">
              <a:buFontTx/>
              <a:defRPr sz="2400"/>
            </a:lvl3pPr>
            <a:lvl4pPr marL="1676400" indent="-304800" algn="ctr">
              <a:buFontTx/>
              <a:defRPr sz="2400"/>
            </a:lvl4pPr>
            <a:lvl5pPr marL="2133600" indent="-304800" algn="ctr"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3"/>
          </p:nvPr>
        </p:nvSpPr>
        <p:spPr>
          <a:xfrm>
            <a:off x="347134" y="6480676"/>
            <a:ext cx="11497735" cy="377326"/>
          </a:xfrm>
          <a:prstGeom prst="rect">
            <a:avLst/>
          </a:prstGeom>
        </p:spPr>
        <p:txBody>
          <a:bodyPr/>
          <a:lstStyle/>
          <a:p>
            <a:pPr marL="171450" indent="-171450" defTabSz="685800">
              <a:spcBef>
                <a:spcPts val="700"/>
              </a:spcBef>
              <a:defRPr sz="2100"/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659676"/>
            <a:ext cx="12192000" cy="5747656"/>
          </a:xfrm>
          <a:prstGeom prst="rect">
            <a:avLst/>
          </a:prstGeom>
          <a:solidFill>
            <a:srgbClr val="0C2340">
              <a:alpha val="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0" y="6426925"/>
            <a:ext cx="12192000" cy="43107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0" y="1"/>
            <a:ext cx="12192000" cy="633553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-1" y="638591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-1" y="6420394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4" name="image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1356" y="196332"/>
            <a:ext cx="2924221" cy="233906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1" cy="285274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831850" y="4589467"/>
            <a:ext cx="10515601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685800" indent="-228600">
              <a:buFontTx/>
              <a:defRPr sz="2400"/>
            </a:lvl2pPr>
            <a:lvl3pPr marL="1188719" indent="-274319">
              <a:buFontTx/>
              <a:defRPr sz="2400"/>
            </a:lvl3pPr>
            <a:lvl4pPr marL="1676400" indent="-304800">
              <a:buFontTx/>
              <a:defRPr sz="2400"/>
            </a:lvl4pPr>
            <a:lvl5pPr marL="2133600" indent="-304800"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3"/>
          </p:nvPr>
        </p:nvSpPr>
        <p:spPr>
          <a:xfrm>
            <a:off x="347134" y="6480676"/>
            <a:ext cx="11497735" cy="377326"/>
          </a:xfrm>
          <a:prstGeom prst="rect">
            <a:avLst/>
          </a:prstGeom>
        </p:spPr>
        <p:txBody>
          <a:bodyPr/>
          <a:lstStyle/>
          <a:p>
            <a:pPr marL="171450" indent="-171450" defTabSz="685800">
              <a:spcBef>
                <a:spcPts val="700"/>
              </a:spcBef>
              <a:defRPr sz="2100"/>
            </a:pPr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0" y="659676"/>
            <a:ext cx="12192000" cy="5747656"/>
          </a:xfrm>
          <a:prstGeom prst="rect">
            <a:avLst/>
          </a:prstGeom>
          <a:solidFill>
            <a:srgbClr val="0C2340">
              <a:alpha val="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0" y="6426925"/>
            <a:ext cx="12192000" cy="43107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0" y="1"/>
            <a:ext cx="12192000" cy="633553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-1" y="638591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-1" y="6420394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3" name="image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1356" y="196332"/>
            <a:ext cx="2924221" cy="23390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r>
              <a:t>Title Text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347133" y="6480676"/>
            <a:ext cx="11497736" cy="37732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buFontTx/>
              <a:defRPr sz="1800">
                <a:solidFill>
                  <a:srgbClr val="FFFFFF"/>
                </a:solidFill>
              </a:defRPr>
            </a:lvl2pPr>
            <a:lvl3pPr marL="1120139" indent="-205739" algn="ctr"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hape 1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0" y="659676"/>
            <a:ext cx="12192000" cy="5747656"/>
          </a:xfrm>
          <a:prstGeom prst="rect">
            <a:avLst/>
          </a:prstGeom>
          <a:solidFill>
            <a:srgbClr val="0C2340">
              <a:alpha val="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0" y="6426925"/>
            <a:ext cx="12192000" cy="43107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0" y="1"/>
            <a:ext cx="12192000" cy="633553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-1" y="638591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-1" y="6420394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28" name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57" y="196333"/>
            <a:ext cx="2924220" cy="233906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347133" y="6480676"/>
            <a:ext cx="11497736" cy="37732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buFontTx/>
              <a:defRPr sz="1800">
                <a:solidFill>
                  <a:srgbClr val="FFFFFF"/>
                </a:solidFill>
              </a:defRPr>
            </a:lvl2pPr>
            <a:lvl3pPr marL="1120139" indent="-205739" algn="ctr"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659676"/>
            <a:ext cx="12192000" cy="5747656"/>
          </a:xfrm>
          <a:prstGeom prst="rect">
            <a:avLst/>
          </a:prstGeom>
          <a:solidFill>
            <a:srgbClr val="0C2340">
              <a:alpha val="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6426925"/>
            <a:ext cx="12192000" cy="43107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1"/>
            <a:ext cx="12192000" cy="633553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-1" y="638591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hape 6"/>
          <p:cNvSpPr/>
          <p:nvPr/>
        </p:nvSpPr>
        <p:spPr>
          <a:xfrm>
            <a:off x="-1" y="6420394"/>
            <a:ext cx="12192003" cy="1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" name="image2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31356" y="196332"/>
            <a:ext cx="2924221" cy="23390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313510" y="2267527"/>
            <a:ext cx="11568343" cy="395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8463946" y="6224224"/>
            <a:ext cx="273654" cy="26425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6" r:id="rId4"/>
  </p:sldLayoutIdLst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/>
        </p:nvSpPr>
        <p:spPr>
          <a:xfrm>
            <a:off x="0" y="0"/>
            <a:ext cx="12192000" cy="7095744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7124734" y="4538490"/>
            <a:ext cx="480041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solidFill>
                  <a:srgbClr val="F26000"/>
                </a:solidFill>
              </a:defRPr>
            </a:lvl1pPr>
          </a:lstStyle>
          <a:p>
            <a:r>
              <a:rPr lang="en-US" dirty="0"/>
              <a:t>Faculty Senate</a:t>
            </a:r>
            <a:endParaRPr dirty="0"/>
          </a:p>
        </p:txBody>
      </p:sp>
      <p:sp>
        <p:nvSpPr>
          <p:cNvPr id="175" name="Shape 175"/>
          <p:cNvSpPr/>
          <p:nvPr/>
        </p:nvSpPr>
        <p:spPr>
          <a:xfrm>
            <a:off x="7124733" y="4907824"/>
            <a:ext cx="4800418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F26000"/>
                </a:solidFill>
              </a:defRPr>
            </a:lvl1pPr>
          </a:lstStyle>
          <a:p>
            <a:r>
              <a:rPr lang="en-US"/>
              <a:t>December 3, </a:t>
            </a:r>
            <a:r>
              <a:rPr lang="en-US" dirty="0"/>
              <a:t>2020</a:t>
            </a:r>
            <a:endParaRPr dirty="0"/>
          </a:p>
        </p:txBody>
      </p:sp>
      <p:pic>
        <p:nvPicPr>
          <p:cNvPr id="176" name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848" y="4034144"/>
            <a:ext cx="3624074" cy="289887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/>
          <p:nvPr/>
        </p:nvSpPr>
        <p:spPr>
          <a:xfrm>
            <a:off x="6928607" y="3849904"/>
            <a:ext cx="4392" cy="2481448"/>
          </a:xfrm>
          <a:prstGeom prst="line">
            <a:avLst/>
          </a:prstGeom>
          <a:ln w="25400">
            <a:solidFill>
              <a:srgbClr val="F15A22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Shape 174">
            <a:extLst>
              <a:ext uri="{FF2B5EF4-FFF2-40B4-BE49-F238E27FC236}">
                <a16:creationId xmlns:a16="http://schemas.microsoft.com/office/drawing/2014/main" id="{91EA58BD-4F5E-1E4E-A886-7B33FD41E23A}"/>
              </a:ext>
            </a:extLst>
          </p:cNvPr>
          <p:cNvSpPr/>
          <p:nvPr/>
        </p:nvSpPr>
        <p:spPr>
          <a:xfrm>
            <a:off x="7199849" y="5545328"/>
            <a:ext cx="4800418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solidFill>
                  <a:srgbClr val="F26000"/>
                </a:solidFill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Kimberly Andrews Espy, Ph.D.</a:t>
            </a: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8" name="Shape 175">
            <a:extLst>
              <a:ext uri="{FF2B5EF4-FFF2-40B4-BE49-F238E27FC236}">
                <a16:creationId xmlns:a16="http://schemas.microsoft.com/office/drawing/2014/main" id="{C5D834E8-A65A-344F-87A6-86372356EB32}"/>
              </a:ext>
            </a:extLst>
          </p:cNvPr>
          <p:cNvSpPr/>
          <p:nvPr/>
        </p:nvSpPr>
        <p:spPr>
          <a:xfrm>
            <a:off x="7199848" y="5804934"/>
            <a:ext cx="4800418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>
                <a:solidFill>
                  <a:srgbClr val="F26000"/>
                </a:solidFill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Peter T. </a:t>
            </a:r>
            <a:r>
              <a:rPr lang="en-US" sz="1200" dirty="0" err="1">
                <a:solidFill>
                  <a:schemeClr val="bg1"/>
                </a:solidFill>
              </a:rPr>
              <a:t>Flawn</a:t>
            </a:r>
            <a:r>
              <a:rPr lang="en-US" sz="1200" dirty="0">
                <a:solidFill>
                  <a:schemeClr val="bg1"/>
                </a:solidFill>
              </a:rPr>
              <a:t> Distinguished Professor</a:t>
            </a:r>
          </a:p>
          <a:p>
            <a:r>
              <a:rPr lang="en-US" sz="1200" dirty="0">
                <a:solidFill>
                  <a:schemeClr val="bg1"/>
                </a:solidFill>
              </a:rPr>
              <a:t>Provost and Senior Vice President for Academic Affairs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032BBA-FC9A-9245-9FB5-F432A84D9270}"/>
              </a:ext>
            </a:extLst>
          </p:cNvPr>
          <p:cNvSpPr txBox="1">
            <a:spLocks/>
          </p:cNvSpPr>
          <p:nvPr/>
        </p:nvSpPr>
        <p:spPr>
          <a:xfrm>
            <a:off x="671186" y="1032240"/>
            <a:ext cx="7587097" cy="6485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spc="-75" dirty="0">
                <a:latin typeface="Helvetica" panose="020B0604020202020204" pitchFamily="34" charset="0"/>
                <a:cs typeface="Helvetica" panose="020B0604020202020204" pitchFamily="34" charset="0"/>
              </a:rPr>
              <a:t>Dean searches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967DA73-7B7B-A14F-9613-628F54D00E71}"/>
              </a:ext>
            </a:extLst>
          </p:cNvPr>
          <p:cNvSpPr txBox="1">
            <a:spLocks/>
          </p:cNvSpPr>
          <p:nvPr/>
        </p:nvSpPr>
        <p:spPr>
          <a:xfrm>
            <a:off x="765156" y="691579"/>
            <a:ext cx="9475955" cy="509588"/>
          </a:xfrm>
          <a:prstGeom prst="rect">
            <a:avLst/>
          </a:prstGeom>
        </p:spPr>
        <p:txBody>
          <a:bodyPr vert="horz" lIns="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Ligh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15A22"/>
                </a:solidFill>
                <a:latin typeface="Helvetica" panose="020B0604020202020204" pitchFamily="34" charset="0"/>
                <a:cs typeface="Verdana" panose="020B0604030504040204" pitchFamily="34" charset="0"/>
              </a:rPr>
              <a:t>Updates</a:t>
            </a:r>
            <a:endParaRPr lang="en-US" sz="2000" dirty="0">
              <a:solidFill>
                <a:srgbClr val="F15A22"/>
              </a:solidFill>
              <a:latin typeface="HelveticaNeueLT Std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9204C-DF82-8D41-A698-CFE05F1F1F9F}"/>
              </a:ext>
            </a:extLst>
          </p:cNvPr>
          <p:cNvSpPr/>
          <p:nvPr/>
        </p:nvSpPr>
        <p:spPr>
          <a:xfrm>
            <a:off x="671185" y="1715607"/>
            <a:ext cx="11021143" cy="56733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5A2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+mn-ea"/>
                <a:cs typeface="Arial" panose="020B0604020202020204"/>
              </a:rPr>
              <a:t>College of Liberal and Fine Arts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+mn-ea"/>
                <a:cs typeface="Arial" panose="020B0604020202020204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+mn-ea"/>
                <a:cs typeface="Arial" panose="020B0604020202020204"/>
              </a:rPr>
              <a:t>- Finalist candidate forums on Dec. 8, 9, 15, 16 and 17 - TENTATIVE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+mn-ea"/>
                <a:cs typeface="Arial" panose="020B0604020202020204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+mn-ea"/>
                <a:cs typeface="Arial" panose="020B0604020202020204"/>
              </a:rPr>
              <a:t>- All forums at 1 p.m.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5A22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marL="34290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3B3838"/>
                </a:solidFill>
              </a:rPr>
              <a:t>College of Business</a:t>
            </a:r>
            <a:br>
              <a:rPr lang="en-US" sz="2400" dirty="0">
                <a:solidFill>
                  <a:srgbClr val="3B3838"/>
                </a:solidFill>
              </a:rPr>
            </a:br>
            <a:r>
              <a:rPr lang="en-US" sz="2400" dirty="0">
                <a:solidFill>
                  <a:srgbClr val="3B3838"/>
                </a:solidFill>
              </a:rPr>
              <a:t>- Pamela Smith named interim dean, beginning Jan. 1</a:t>
            </a:r>
            <a:br>
              <a:rPr lang="en-US" sz="2400" dirty="0">
                <a:solidFill>
                  <a:srgbClr val="3B3838"/>
                </a:solidFill>
              </a:rPr>
            </a:br>
            <a:r>
              <a:rPr lang="en-US" sz="2400" dirty="0">
                <a:solidFill>
                  <a:srgbClr val="3B3838"/>
                </a:solidFill>
              </a:rPr>
              <a:t>- Search advisory committee has been named</a:t>
            </a:r>
          </a:p>
          <a:p>
            <a:pPr marL="342900" lvl="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endParaRPr lang="en-US" sz="2400" b="1" dirty="0">
              <a:solidFill>
                <a:srgbClr val="3B3838"/>
              </a:solidFill>
            </a:endParaRPr>
          </a:p>
          <a:p>
            <a:pPr marL="342900" lvl="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3B3838"/>
                </a:solidFill>
              </a:rPr>
              <a:t>College of Education and Human Development</a:t>
            </a:r>
            <a:br>
              <a:rPr lang="en-US" sz="2400" dirty="0">
                <a:solidFill>
                  <a:srgbClr val="3B3838"/>
                </a:solidFill>
              </a:rPr>
            </a:br>
            <a:r>
              <a:rPr lang="en-US" sz="2400" dirty="0">
                <a:solidFill>
                  <a:srgbClr val="3B3838"/>
                </a:solidFill>
              </a:rPr>
              <a:t>- Juliet </a:t>
            </a:r>
            <a:r>
              <a:rPr lang="en-US" sz="2400" dirty="0" err="1">
                <a:solidFill>
                  <a:srgbClr val="3B3838"/>
                </a:solidFill>
              </a:rPr>
              <a:t>Langman</a:t>
            </a:r>
            <a:r>
              <a:rPr lang="en-US" sz="2400" dirty="0">
                <a:solidFill>
                  <a:srgbClr val="3B3838"/>
                </a:solidFill>
              </a:rPr>
              <a:t> named interim dean, beginning Jan. 1</a:t>
            </a:r>
            <a:br>
              <a:rPr lang="en-US" sz="2400" dirty="0">
                <a:solidFill>
                  <a:srgbClr val="3B3838"/>
                </a:solidFill>
              </a:rPr>
            </a:br>
            <a:r>
              <a:rPr lang="en-US" sz="2400" dirty="0">
                <a:solidFill>
                  <a:srgbClr val="3B3838"/>
                </a:solidFill>
              </a:rPr>
              <a:t>- Search advisory committee finalizing position profile</a:t>
            </a:r>
          </a:p>
          <a:p>
            <a:pPr lvl="0" algn="ctr" hangingPunct="1">
              <a:lnSpc>
                <a:spcPts val="1580"/>
              </a:lnSpc>
              <a:buClr>
                <a:srgbClr val="F15A22"/>
              </a:buClr>
              <a:defRPr/>
            </a:pPr>
            <a:br>
              <a:rPr lang="en-US" sz="2400" b="1" dirty="0">
                <a:solidFill>
                  <a:srgbClr val="F15A22"/>
                </a:solidFill>
              </a:rPr>
            </a:br>
            <a:r>
              <a:rPr lang="en-US" sz="2400" b="1" dirty="0" err="1">
                <a:solidFill>
                  <a:srgbClr val="F15A22"/>
                </a:solidFill>
              </a:rPr>
              <a:t>provost.utsa.edu</a:t>
            </a:r>
            <a:r>
              <a:rPr lang="en-US" sz="2400" b="1" dirty="0">
                <a:solidFill>
                  <a:srgbClr val="F15A22"/>
                </a:solidFill>
              </a:rPr>
              <a:t>/searches</a:t>
            </a:r>
          </a:p>
          <a:p>
            <a:pPr marL="342900" lvl="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lvl="0" hangingPunct="1">
              <a:buClr>
                <a:srgbClr val="F15A22"/>
              </a:buCl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5A22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43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032BBA-FC9A-9245-9FB5-F432A84D9270}"/>
              </a:ext>
            </a:extLst>
          </p:cNvPr>
          <p:cNvSpPr txBox="1">
            <a:spLocks/>
          </p:cNvSpPr>
          <p:nvPr/>
        </p:nvSpPr>
        <p:spPr>
          <a:xfrm>
            <a:off x="671186" y="1032240"/>
            <a:ext cx="7587097" cy="6485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spc="-75" dirty="0">
                <a:latin typeface="Helvetica" panose="020B0604020202020204" pitchFamily="34" charset="0"/>
                <a:cs typeface="Helvetica" panose="020B0604020202020204" pitchFamily="34" charset="0"/>
              </a:rPr>
              <a:t>Faculty Annual Evaluation Timeline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967DA73-7B7B-A14F-9613-628F54D00E71}"/>
              </a:ext>
            </a:extLst>
          </p:cNvPr>
          <p:cNvSpPr txBox="1">
            <a:spLocks/>
          </p:cNvSpPr>
          <p:nvPr/>
        </p:nvSpPr>
        <p:spPr>
          <a:xfrm>
            <a:off x="765156" y="691579"/>
            <a:ext cx="9475955" cy="509588"/>
          </a:xfrm>
          <a:prstGeom prst="rect">
            <a:avLst/>
          </a:prstGeom>
        </p:spPr>
        <p:txBody>
          <a:bodyPr vert="horz" lIns="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Ligh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15A22"/>
                </a:solidFill>
                <a:latin typeface="Helvetica" panose="020B0604020202020204" pitchFamily="34" charset="0"/>
                <a:cs typeface="Verdana" panose="020B0604030504040204" pitchFamily="34" charset="0"/>
              </a:rPr>
              <a:t>Updates</a:t>
            </a:r>
            <a:endParaRPr lang="en-US" sz="2000" dirty="0">
              <a:solidFill>
                <a:srgbClr val="F15A22"/>
              </a:solidFill>
              <a:latin typeface="HelveticaNeueLT Std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9204C-DF82-8D41-A698-CFE05F1F1F9F}"/>
              </a:ext>
            </a:extLst>
          </p:cNvPr>
          <p:cNvSpPr/>
          <p:nvPr/>
        </p:nvSpPr>
        <p:spPr>
          <a:xfrm>
            <a:off x="671185" y="1715607"/>
            <a:ext cx="11021143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lvl="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lvl="0" hangingPunct="1">
              <a:buClr>
                <a:srgbClr val="F15A22"/>
              </a:buCl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5A22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0ABE8F-6F13-F14E-A36B-F4BEE10A4693}"/>
              </a:ext>
            </a:extLst>
          </p:cNvPr>
          <p:cNvSpPr txBox="1"/>
          <p:nvPr/>
        </p:nvSpPr>
        <p:spPr>
          <a:xfrm>
            <a:off x="765156" y="1727462"/>
            <a:ext cx="10755659" cy="31700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3B3838"/>
                </a:solidFill>
              </a:rPr>
              <a:t>Faculty annual evaluations now will be based on academic year, rather than calendar year, in accordance with employee evaluations, university calendar, operational processes, etc.</a:t>
            </a: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endParaRPr lang="en-US" sz="2000" dirty="0">
              <a:solidFill>
                <a:srgbClr val="3B3838"/>
              </a:solidFill>
            </a:endParaRP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3B3838"/>
                </a:solidFill>
              </a:rPr>
              <a:t>To aid this transition, the annual evaluation process that would have begun in January 2021 for calendar year 2020 will be postponed.</a:t>
            </a: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endParaRPr lang="en-US" sz="2000" b="1" dirty="0">
              <a:solidFill>
                <a:srgbClr val="3B3838"/>
              </a:solidFill>
            </a:endParaRP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3B3838"/>
                </a:solidFill>
              </a:rPr>
              <a:t> The next annual report faculty complete will include work from January 2020 through August 2021. Thus, 1.5 years of effort will be evaluated using the regular annual metrics.</a:t>
            </a: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3B3838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3B3838"/>
                </a:solidFill>
              </a:rPr>
              <a:t>The Working Group will propose an updated evaluation timeline by March 2021.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3B3838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3424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032BBA-FC9A-9245-9FB5-F432A84D9270}"/>
              </a:ext>
            </a:extLst>
          </p:cNvPr>
          <p:cNvSpPr txBox="1">
            <a:spLocks/>
          </p:cNvSpPr>
          <p:nvPr/>
        </p:nvSpPr>
        <p:spPr>
          <a:xfrm>
            <a:off x="671186" y="1032240"/>
            <a:ext cx="7587097" cy="6485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C2340"/>
                </a:solidFill>
                <a:latin typeface="HelveticaNeueLT Std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spc="-75" dirty="0">
                <a:latin typeface="Helvetica" panose="020B0604020202020204" pitchFamily="34" charset="0"/>
                <a:cs typeface="Helvetica" panose="020B0604020202020204" pitchFamily="34" charset="0"/>
              </a:rPr>
              <a:t>Other updates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967DA73-7B7B-A14F-9613-628F54D00E71}"/>
              </a:ext>
            </a:extLst>
          </p:cNvPr>
          <p:cNvSpPr txBox="1">
            <a:spLocks/>
          </p:cNvSpPr>
          <p:nvPr/>
        </p:nvSpPr>
        <p:spPr>
          <a:xfrm>
            <a:off x="765156" y="691579"/>
            <a:ext cx="9475955" cy="509588"/>
          </a:xfrm>
          <a:prstGeom prst="rect">
            <a:avLst/>
          </a:prstGeom>
        </p:spPr>
        <p:txBody>
          <a:bodyPr vert="horz" lIns="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Ligh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15A22"/>
                </a:solidFill>
                <a:latin typeface="Helvetica" panose="020B0604020202020204" pitchFamily="34" charset="0"/>
                <a:cs typeface="Verdana" panose="020B0604030504040204" pitchFamily="34" charset="0"/>
              </a:rPr>
              <a:t> </a:t>
            </a:r>
            <a:endParaRPr lang="en-US" sz="2000" dirty="0">
              <a:solidFill>
                <a:srgbClr val="F15A22"/>
              </a:solidFill>
              <a:latin typeface="HelveticaNeueLT Std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9204C-DF82-8D41-A698-CFE05F1F1F9F}"/>
              </a:ext>
            </a:extLst>
          </p:cNvPr>
          <p:cNvSpPr/>
          <p:nvPr/>
        </p:nvSpPr>
        <p:spPr>
          <a:xfrm>
            <a:off x="671185" y="1715607"/>
            <a:ext cx="11021143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lvl="0" indent="-342900" hangingPunct="1">
              <a:buClr>
                <a:srgbClr val="F15A22"/>
              </a:buClr>
              <a:buFont typeface="Wingdings" pitchFamily="2" charset="2"/>
              <a:buChar char="§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lvl="0" hangingPunct="1">
              <a:buClr>
                <a:srgbClr val="F15A22"/>
              </a:buCl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5A22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0ABE8F-6F13-F14E-A36B-F4BEE10A4693}"/>
              </a:ext>
            </a:extLst>
          </p:cNvPr>
          <p:cNvSpPr txBox="1"/>
          <p:nvPr/>
        </p:nvSpPr>
        <p:spPr>
          <a:xfrm>
            <a:off x="765156" y="1727462"/>
            <a:ext cx="10755659" cy="378564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3B3838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Fall 2021 Planning</a:t>
            </a:r>
          </a:p>
          <a:p>
            <a:pPr marL="342900" lvl="3" indent="-342900">
              <a:buClr>
                <a:srgbClr val="F15A22"/>
              </a:buCl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3B3838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Lessons learned from COVID-19</a:t>
            </a:r>
          </a:p>
          <a:p>
            <a:pPr marL="342900" lvl="3" indent="-342900">
              <a:buClr>
                <a:srgbClr val="F15A22"/>
              </a:buCl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3B3838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Optimizing new modalities</a:t>
            </a:r>
          </a:p>
          <a:p>
            <a:pPr marL="342900" lvl="3" indent="-342900">
              <a:buClr>
                <a:srgbClr val="F15A22"/>
              </a:buCl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3B3838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Maintaining innovative flexible practices</a:t>
            </a:r>
          </a:p>
          <a:p>
            <a:pPr marL="342900" lvl="3" indent="-342900">
              <a:buClr>
                <a:srgbClr val="F15A22"/>
              </a:buCl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3B3838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Academic Success District – Phase II</a:t>
            </a: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endParaRPr lang="en-US" sz="2400" dirty="0">
              <a:solidFill>
                <a:srgbClr val="3B3838"/>
              </a:solidFill>
            </a:endParaRP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3B3838"/>
                </a:solidFill>
              </a:rPr>
              <a:t>Email to the Deans on Support for Faculty</a:t>
            </a:r>
          </a:p>
          <a:p>
            <a:pPr>
              <a:buClr>
                <a:srgbClr val="F15A22"/>
              </a:buClr>
            </a:pPr>
            <a:endParaRPr lang="en-US" sz="2400" dirty="0">
              <a:solidFill>
                <a:srgbClr val="3B3838"/>
              </a:solidFill>
            </a:endParaRPr>
          </a:p>
          <a:p>
            <a:pPr marL="285750" indent="-285750">
              <a:buClr>
                <a:srgbClr val="F15A22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3B3838"/>
                </a:solidFill>
              </a:rPr>
              <a:t>Meetings with the Senators, Chairs, Associate Deans from each college are being planned for Spring 2021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3B3838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1522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2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22" name="Shape 222"/>
          <p:cNvSpPr>
            <a:spLocks noGrp="1"/>
          </p:cNvSpPr>
          <p:nvPr>
            <p:ph type="body" sz="quarter" idx="1"/>
          </p:nvPr>
        </p:nvSpPr>
        <p:spPr>
          <a:xfrm>
            <a:off x="1524002" y="3803829"/>
            <a:ext cx="9144001" cy="505988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t>utsa.edu</a:t>
            </a:r>
          </a:p>
        </p:txBody>
      </p:sp>
      <p:sp>
        <p:nvSpPr>
          <p:cNvPr id="223" name="Shape 223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buSz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t> </a:t>
            </a:r>
          </a:p>
        </p:txBody>
      </p:sp>
      <p:pic>
        <p:nvPicPr>
          <p:cNvPr id="224" name="image4.png"/>
          <p:cNvPicPr>
            <a:picLocks noChangeAspect="1"/>
          </p:cNvPicPr>
          <p:nvPr/>
        </p:nvPicPr>
        <p:blipFill>
          <a:blip r:embed="rId3"/>
          <a:srcRect r="48749"/>
          <a:stretch>
            <a:fillRect/>
          </a:stretch>
        </p:blipFill>
        <p:spPr>
          <a:xfrm>
            <a:off x="4769753" y="2785559"/>
            <a:ext cx="2652499" cy="8656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286</Words>
  <Application>Microsoft Macintosh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HelveticaNeueLT Std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Andrews Espy</dc:creator>
  <cp:lastModifiedBy>Rebecca Luther</cp:lastModifiedBy>
  <cp:revision>93</cp:revision>
  <dcterms:modified xsi:type="dcterms:W3CDTF">2020-12-03T21:02:24Z</dcterms:modified>
</cp:coreProperties>
</file>