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9"/>
  </p:notesMasterIdLst>
  <p:handoutMasterIdLst>
    <p:handoutMasterId r:id="rId40"/>
  </p:handoutMasterIdLst>
  <p:sldIdLst>
    <p:sldId id="267" r:id="rId5"/>
    <p:sldId id="268" r:id="rId6"/>
    <p:sldId id="273" r:id="rId7"/>
    <p:sldId id="272" r:id="rId8"/>
    <p:sldId id="276" r:id="rId9"/>
    <p:sldId id="278" r:id="rId10"/>
    <p:sldId id="279" r:id="rId11"/>
    <p:sldId id="280" r:id="rId12"/>
    <p:sldId id="281" r:id="rId13"/>
    <p:sldId id="282" r:id="rId14"/>
    <p:sldId id="283" r:id="rId15"/>
    <p:sldId id="284" r:id="rId16"/>
    <p:sldId id="290" r:id="rId17"/>
    <p:sldId id="287" r:id="rId18"/>
    <p:sldId id="288" r:id="rId19"/>
    <p:sldId id="289" r:id="rId20"/>
    <p:sldId id="291" r:id="rId21"/>
    <p:sldId id="292" r:id="rId22"/>
    <p:sldId id="293" r:id="rId23"/>
    <p:sldId id="295" r:id="rId24"/>
    <p:sldId id="296" r:id="rId25"/>
    <p:sldId id="300" r:id="rId26"/>
    <p:sldId id="313" r:id="rId27"/>
    <p:sldId id="305" r:id="rId28"/>
    <p:sldId id="314" r:id="rId29"/>
    <p:sldId id="304" r:id="rId30"/>
    <p:sldId id="315" r:id="rId31"/>
    <p:sldId id="301" r:id="rId32"/>
    <p:sldId id="306" r:id="rId33"/>
    <p:sldId id="307" r:id="rId34"/>
    <p:sldId id="316" r:id="rId35"/>
    <p:sldId id="312" r:id="rId36"/>
    <p:sldId id="310" r:id="rId37"/>
    <p:sldId id="311" r:id="rId38"/>
  </p:sldIdLst>
  <p:sldSz cx="12192000" cy="6858000"/>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02" y="52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A591099-7EBE-4D12-B880-CCA6B38B92A6}" type="datetimeFigureOut">
              <a:rPr lang="en-US" smtClean="0"/>
              <a:t>11/16/2018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3A36C10-A9D4-4995-9BAF-95FBD77A724B}" type="slidenum">
              <a:rPr lang="en-US" smtClean="0"/>
              <a:t>‹#›</a:t>
            </a:fld>
            <a:endParaRPr lang="en-US"/>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CF4299-1721-48C6-878D-74296BE00D21}" type="datetimeFigureOut">
              <a:rPr lang="en-US" smtClean="0"/>
              <a:t>11/16/2018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80562-E361-4901-81A9-DC99371C70DE}" type="datetime1">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E088F-5C71-4C3B-A46F-E5E332BBC3D1}" type="datetime1">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79E80-105D-4CD8-AF07-4CEB9B9063CC}" type="datetime1">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EA110-C81D-4C5F-84B3-B5F5E7416EB9}" type="datetime1">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8EC5ED-4C80-4726-926C-338D85485045}" type="datetime1">
              <a:rPr lang="en-US" smtClean="0"/>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647976-C764-44D0-930D-1AC5846C8450}" type="datetime1">
              <a:rPr lang="en-US" smtClean="0"/>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11/16/2018</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tsystem.edu/documents/docs/delegation-authority/delegations-authority-academic-institution"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tsa.edu/bco/contracts/templates.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tsa.edu/bco/contracts/templates.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utsa.edu/bco/contracts/templates.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utsa.edu/bco/contracts/templates.html"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tsa.edu/bco/resources/experience.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www.utsa.edu/hop/chapter4/4-31.html"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solutions.sciquest.com/apps/Router/FavoritesFormEdit?&amp;FavoriteProductId=4016440&amp;wantReloadOnClose=4016440&amp;FavPageContext=2&amp;tmstmp=1542386489742837"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utsa.edu/bco/contracts/submitting.html" TargetMode="External"/><Relationship Id="rId2" Type="http://schemas.openxmlformats.org/officeDocument/2006/relationships/hyperlink" Target="mailto:business.contracts@utsa.edu"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www.utsa.edu/bco/contracts/submitting.html" TargetMode="External"/><Relationship Id="rId2" Type="http://schemas.openxmlformats.org/officeDocument/2006/relationships/hyperlink" Target="https://solutions.sciquest.com/apps/Router/SAMLAuth/UTSA"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utsa.edu/bco/index.html"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utsa.edu/bco/resources/contract-law-101.html"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Service Contracts</a:t>
            </a:r>
            <a:endParaRPr lang="en-US" dirty="0"/>
          </a:p>
        </p:txBody>
      </p:sp>
      <p:sp>
        <p:nvSpPr>
          <p:cNvPr id="3" name="Subtitle 2"/>
          <p:cNvSpPr>
            <a:spLocks noGrp="1"/>
          </p:cNvSpPr>
          <p:nvPr>
            <p:ph type="subTitle" idx="1"/>
          </p:nvPr>
        </p:nvSpPr>
        <p:spPr/>
        <p:txBody>
          <a:bodyPr/>
          <a:lstStyle/>
          <a:p>
            <a:r>
              <a:rPr lang="en-US" dirty="0" smtClean="0"/>
              <a:t>Policies and Procedures – AM541</a:t>
            </a:r>
            <a:endParaRPr lang="en-US" dirty="0"/>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30" y="1874520"/>
            <a:ext cx="3868456" cy="1554480"/>
          </a:xfrm>
        </p:spPr>
        <p:txBody>
          <a:bodyPr>
            <a:normAutofit/>
          </a:bodyPr>
          <a:lstStyle/>
          <a:p>
            <a:r>
              <a:rPr lang="en-US" sz="4800" dirty="0" smtClean="0"/>
              <a:t>Signature Authority</a:t>
            </a:r>
            <a:endParaRPr lang="en-US" sz="4800" dirty="0"/>
          </a:p>
        </p:txBody>
      </p:sp>
      <p:sp>
        <p:nvSpPr>
          <p:cNvPr id="3" name="Content Placeholder 2"/>
          <p:cNvSpPr>
            <a:spLocks noGrp="1"/>
          </p:cNvSpPr>
          <p:nvPr>
            <p:ph idx="1"/>
          </p:nvPr>
        </p:nvSpPr>
        <p:spPr/>
        <p:txBody>
          <a:bodyPr>
            <a:normAutofit/>
          </a:bodyPr>
          <a:lstStyle/>
          <a:p>
            <a:pPr marL="0" indent="0">
              <a:lnSpc>
                <a:spcPct val="80000"/>
              </a:lnSpc>
              <a:buNone/>
              <a:defRPr/>
            </a:pPr>
            <a:r>
              <a:rPr lang="en-US" sz="2600" dirty="0"/>
              <a:t>President-Delegated </a:t>
            </a:r>
            <a:r>
              <a:rPr lang="en-US" sz="2600" dirty="0" smtClean="0"/>
              <a:t>Authority:</a:t>
            </a:r>
          </a:p>
          <a:p>
            <a:pPr lvl="1">
              <a:lnSpc>
                <a:spcPct val="80000"/>
              </a:lnSpc>
              <a:defRPr/>
            </a:pPr>
            <a:r>
              <a:rPr lang="en-US" dirty="0" smtClean="0"/>
              <a:t>Only an individual with a written delegation of authority from the President of UTSA may execute and deliver contracts on behalf of the University. A University contract without an authorized signature may be invalid and unenforceable.</a:t>
            </a:r>
          </a:p>
          <a:p>
            <a:pPr lvl="1">
              <a:lnSpc>
                <a:spcPct val="80000"/>
              </a:lnSpc>
              <a:defRPr/>
            </a:pPr>
            <a:r>
              <a:rPr lang="en-US" dirty="0" smtClean="0"/>
              <a:t>Currently, the President has delegated to the following positions the authority to sign business contracts:</a:t>
            </a:r>
          </a:p>
          <a:p>
            <a:pPr marL="731520" lvl="1" indent="-457200">
              <a:lnSpc>
                <a:spcPct val="80000"/>
              </a:lnSpc>
              <a:buFont typeface="+mj-lt"/>
              <a:buAutoNum type="arabicPeriod"/>
              <a:defRPr/>
            </a:pPr>
            <a:r>
              <a:rPr lang="en-US" dirty="0" smtClean="0"/>
              <a:t>Vice </a:t>
            </a:r>
            <a:r>
              <a:rPr lang="en-US" dirty="0"/>
              <a:t>President of Business Affairs</a:t>
            </a:r>
          </a:p>
          <a:p>
            <a:pPr marL="731520" lvl="1" indent="-457200">
              <a:lnSpc>
                <a:spcPct val="80000"/>
              </a:lnSpc>
              <a:buFont typeface="+mj-lt"/>
              <a:buAutoNum type="arabicPeriod"/>
              <a:defRPr/>
            </a:pPr>
            <a:r>
              <a:rPr lang="en-US" dirty="0"/>
              <a:t>Director of Business Contracts, up to $100K</a:t>
            </a:r>
          </a:p>
          <a:p>
            <a:pPr marL="731520" lvl="1" indent="-457200">
              <a:lnSpc>
                <a:spcPct val="80000"/>
              </a:lnSpc>
              <a:buFont typeface="+mj-lt"/>
              <a:buAutoNum type="arabicPeriod"/>
              <a:defRPr/>
            </a:pPr>
            <a:r>
              <a:rPr lang="en-US" dirty="0"/>
              <a:t>Business Contracts Manager, up to </a:t>
            </a:r>
            <a:r>
              <a:rPr lang="en-US" dirty="0" smtClean="0"/>
              <a:t>50</a:t>
            </a:r>
            <a:r>
              <a:rPr lang="en-US" dirty="0" smtClean="0"/>
              <a:t>K </a:t>
            </a:r>
            <a:endParaRPr lang="en-US" dirty="0"/>
          </a:p>
          <a:p>
            <a:pPr marL="731520" lvl="1" indent="-457200">
              <a:lnSpc>
                <a:spcPct val="80000"/>
              </a:lnSpc>
              <a:buFont typeface="+mj-lt"/>
              <a:buAutoNum type="arabicPeriod"/>
              <a:defRPr/>
            </a:pPr>
            <a:r>
              <a:rPr lang="en-US" dirty="0"/>
              <a:t>Vice President for Student Affairs, only in the extended absence of the VPBA, up to $</a:t>
            </a:r>
            <a:r>
              <a:rPr lang="en-US" dirty="0" smtClean="0"/>
              <a:t>1M</a:t>
            </a:r>
            <a:endParaRPr lang="en-US" dirty="0"/>
          </a:p>
          <a:p>
            <a:pPr lvl="1">
              <a:lnSpc>
                <a:spcPct val="80000"/>
              </a:lnSpc>
              <a:defRPr/>
            </a:pPr>
            <a:r>
              <a:rPr lang="en-US" dirty="0"/>
              <a:t>For UTSA’s full delegation listing, see </a:t>
            </a:r>
            <a:r>
              <a:rPr lang="en-US" dirty="0">
                <a:hlinkClick r:id="rId2"/>
              </a:rPr>
              <a:t>http://</a:t>
            </a:r>
            <a:r>
              <a:rPr lang="en-US" dirty="0" smtClean="0">
                <a:hlinkClick r:id="rId2"/>
              </a:rPr>
              <a:t>www.utsystem.edu/documents/docs/delegation-authority/delegations-authority-academic-institution</a:t>
            </a:r>
            <a:r>
              <a:rPr lang="en-US" dirty="0" smtClean="0"/>
              <a:t>.</a:t>
            </a:r>
            <a:endParaRPr lang="en-US" dirty="0"/>
          </a:p>
          <a:p>
            <a:endParaRPr lang="en-US" dirty="0"/>
          </a:p>
        </p:txBody>
      </p:sp>
      <p:sp>
        <p:nvSpPr>
          <p:cNvPr id="4" name="Text Placeholder 3"/>
          <p:cNvSpPr>
            <a:spLocks noGrp="1"/>
          </p:cNvSpPr>
          <p:nvPr>
            <p:ph type="body" sz="half" idx="2"/>
          </p:nvPr>
        </p:nvSpPr>
        <p:spPr>
          <a:xfrm>
            <a:off x="7979330" y="3429000"/>
            <a:ext cx="3868456" cy="1828800"/>
          </a:xfrm>
        </p:spPr>
        <p:txBody>
          <a:bodyPr>
            <a:normAutofit/>
          </a:bodyPr>
          <a:lstStyle/>
          <a:p>
            <a:r>
              <a:rPr lang="en-US" sz="2400" dirty="0" smtClean="0"/>
              <a:t>Who can sign? </a:t>
            </a:r>
            <a:endParaRPr lang="en-US" sz="2400" dirty="0"/>
          </a:p>
        </p:txBody>
      </p:sp>
    </p:spTree>
    <p:extLst>
      <p:ext uri="{BB962C8B-B14F-4D97-AF65-F5344CB8AC3E}">
        <p14:creationId xmlns:p14="http://schemas.microsoft.com/office/powerpoint/2010/main" val="166681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Contracts</a:t>
            </a:r>
            <a:endParaRPr lang="en-US" dirty="0"/>
          </a:p>
        </p:txBody>
      </p:sp>
      <p:sp>
        <p:nvSpPr>
          <p:cNvPr id="3" name="Text Placeholder 2"/>
          <p:cNvSpPr>
            <a:spLocks noGrp="1"/>
          </p:cNvSpPr>
          <p:nvPr>
            <p:ph type="body" idx="1"/>
          </p:nvPr>
        </p:nvSpPr>
        <p:spPr/>
        <p:txBody>
          <a:bodyPr/>
          <a:lstStyle/>
          <a:p>
            <a:r>
              <a:rPr lang="en-US" dirty="0" smtClean="0"/>
              <a:t>Various types of contracts</a:t>
            </a:r>
            <a:endParaRPr lang="en-US" dirty="0"/>
          </a:p>
        </p:txBody>
      </p:sp>
    </p:spTree>
    <p:extLst>
      <p:ext uri="{BB962C8B-B14F-4D97-AF65-F5344CB8AC3E}">
        <p14:creationId xmlns:p14="http://schemas.microsoft.com/office/powerpoint/2010/main" val="2376717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a:xfrm>
            <a:off x="1295401" y="922284"/>
            <a:ext cx="4572000" cy="5254680"/>
          </a:xfrm>
        </p:spPr>
        <p:txBody>
          <a:bodyPr>
            <a:normAutofit fontScale="92500" lnSpcReduction="20000"/>
          </a:bodyPr>
          <a:lstStyle/>
          <a:p>
            <a:pPr>
              <a:spcBef>
                <a:spcPts val="3000"/>
              </a:spcBef>
              <a:defRPr/>
            </a:pPr>
            <a:r>
              <a:rPr lang="en-US" sz="2400" dirty="0"/>
              <a:t>Affiliation &amp; International Program Agreements</a:t>
            </a:r>
          </a:p>
          <a:p>
            <a:pPr>
              <a:spcBef>
                <a:spcPts val="3000"/>
              </a:spcBef>
              <a:defRPr/>
            </a:pPr>
            <a:r>
              <a:rPr lang="en-US" sz="2400" dirty="0"/>
              <a:t>Athletic-Specific, or Student-Specific Contracts (non- procurement in nature</a:t>
            </a:r>
            <a:r>
              <a:rPr lang="en-US" sz="2400" dirty="0" smtClean="0"/>
              <a:t>)</a:t>
            </a:r>
            <a:endParaRPr lang="en-US" sz="2400" dirty="0"/>
          </a:p>
          <a:p>
            <a:pPr>
              <a:spcBef>
                <a:spcPts val="3000"/>
              </a:spcBef>
              <a:defRPr/>
            </a:pPr>
            <a:r>
              <a:rPr lang="en-US" sz="2400" dirty="0"/>
              <a:t>Entertainer/Artist Agreement</a:t>
            </a:r>
          </a:p>
          <a:p>
            <a:pPr>
              <a:spcBef>
                <a:spcPts val="3000"/>
              </a:spcBef>
              <a:defRPr/>
            </a:pPr>
            <a:r>
              <a:rPr lang="en-US" sz="2400" dirty="0"/>
              <a:t>Interagency Cooperation Agreements (IAC) &amp; Inter-Local </a:t>
            </a:r>
            <a:r>
              <a:rPr lang="en-US" sz="2400" dirty="0" smtClean="0"/>
              <a:t>Agreements</a:t>
            </a:r>
          </a:p>
          <a:p>
            <a:pPr>
              <a:spcBef>
                <a:spcPts val="3000"/>
              </a:spcBef>
              <a:defRPr/>
            </a:pPr>
            <a:r>
              <a:rPr lang="en-US" sz="2400" dirty="0"/>
              <a:t>Museum/Exhibit </a:t>
            </a:r>
            <a:r>
              <a:rPr lang="en-US" sz="2400" dirty="0" smtClean="0"/>
              <a:t>Agreements</a:t>
            </a:r>
          </a:p>
          <a:p>
            <a:pPr>
              <a:spcBef>
                <a:spcPts val="3000"/>
              </a:spcBef>
              <a:defRPr/>
            </a:pPr>
            <a:r>
              <a:rPr lang="en-US" sz="2400" dirty="0" smtClean="0"/>
              <a:t>Revenue Generating Agreements</a:t>
            </a:r>
          </a:p>
          <a:p>
            <a:pPr>
              <a:spcBef>
                <a:spcPts val="3000"/>
              </a:spcBef>
              <a:defRPr/>
            </a:pPr>
            <a:r>
              <a:rPr lang="en-US" sz="2400" dirty="0"/>
              <a:t>MOUs/</a:t>
            </a:r>
            <a:r>
              <a:rPr lang="en-US" sz="2400" dirty="0" err="1"/>
              <a:t>MOAs</a:t>
            </a:r>
            <a:endParaRPr lang="en-US" sz="2400" dirty="0"/>
          </a:p>
          <a:p>
            <a:pPr>
              <a:spcBef>
                <a:spcPts val="3000"/>
              </a:spcBef>
              <a:defRPr/>
            </a:pPr>
            <a:endParaRPr lang="en-US" sz="2400" dirty="0"/>
          </a:p>
          <a:p>
            <a:pPr>
              <a:spcBef>
                <a:spcPts val="3000"/>
              </a:spcBef>
              <a:defRPr/>
            </a:pPr>
            <a:endParaRPr lang="en-US" sz="2400" dirty="0"/>
          </a:p>
          <a:p>
            <a:endParaRPr lang="en-US" dirty="0"/>
          </a:p>
        </p:txBody>
      </p:sp>
      <p:sp>
        <p:nvSpPr>
          <p:cNvPr id="14" name="Content Placeholder 13"/>
          <p:cNvSpPr>
            <a:spLocks noGrp="1"/>
          </p:cNvSpPr>
          <p:nvPr>
            <p:ph sz="half" idx="2"/>
          </p:nvPr>
        </p:nvSpPr>
        <p:spPr>
          <a:xfrm>
            <a:off x="6324599" y="922284"/>
            <a:ext cx="4572000" cy="5254679"/>
          </a:xfrm>
        </p:spPr>
        <p:txBody>
          <a:bodyPr>
            <a:normAutofit fontScale="92500" lnSpcReduction="20000"/>
          </a:bodyPr>
          <a:lstStyle/>
          <a:p>
            <a:pPr>
              <a:spcBef>
                <a:spcPts val="3000"/>
              </a:spcBef>
              <a:defRPr/>
            </a:pPr>
            <a:r>
              <a:rPr lang="en-US" sz="2400" dirty="0" smtClean="0"/>
              <a:t>Participant/Speaker </a:t>
            </a:r>
            <a:r>
              <a:rPr lang="en-US" sz="2400" dirty="0"/>
              <a:t>Agreement</a:t>
            </a:r>
          </a:p>
          <a:p>
            <a:pPr>
              <a:spcBef>
                <a:spcPts val="3000"/>
              </a:spcBef>
              <a:defRPr/>
            </a:pPr>
            <a:r>
              <a:rPr lang="en-US" sz="2400" dirty="0"/>
              <a:t>Procurement Contracts; Vendor Services</a:t>
            </a:r>
          </a:p>
          <a:p>
            <a:pPr>
              <a:spcBef>
                <a:spcPts val="3000"/>
              </a:spcBef>
              <a:defRPr/>
            </a:pPr>
            <a:r>
              <a:rPr lang="en-US" sz="2400" dirty="0"/>
              <a:t>Service Agreements (for individuals not organized as a business)</a:t>
            </a:r>
          </a:p>
          <a:p>
            <a:pPr>
              <a:spcBef>
                <a:spcPts val="3000"/>
              </a:spcBef>
              <a:defRPr/>
            </a:pPr>
            <a:r>
              <a:rPr lang="en-US" sz="2400" dirty="0" smtClean="0"/>
              <a:t>Click </a:t>
            </a:r>
            <a:r>
              <a:rPr lang="en-US" sz="2400" dirty="0"/>
              <a:t>Wrap Agreements</a:t>
            </a:r>
          </a:p>
          <a:p>
            <a:pPr>
              <a:spcBef>
                <a:spcPts val="3000"/>
              </a:spcBef>
              <a:defRPr/>
            </a:pPr>
            <a:r>
              <a:rPr lang="en-US" sz="2400" dirty="0"/>
              <a:t>Study Abroad Agreements</a:t>
            </a:r>
          </a:p>
          <a:p>
            <a:r>
              <a:rPr lang="en-US" sz="2400" dirty="0" smtClean="0"/>
              <a:t>Software and/or Hosted License </a:t>
            </a:r>
            <a:r>
              <a:rPr lang="en-US" sz="2400" dirty="0" smtClean="0"/>
              <a:t>Agreements</a:t>
            </a:r>
          </a:p>
          <a:p>
            <a:r>
              <a:rPr lang="en-US" sz="2400" dirty="0" smtClean="0"/>
              <a:t>Real Estate</a:t>
            </a:r>
          </a:p>
          <a:p>
            <a:r>
              <a:rPr lang="en-US" sz="2400" dirty="0" smtClean="0"/>
              <a:t>Auxiliary Services</a:t>
            </a:r>
            <a:endParaRPr lang="en-US" sz="2400" dirty="0"/>
          </a:p>
        </p:txBody>
      </p:sp>
    </p:spTree>
    <p:extLst>
      <p:ext uri="{BB962C8B-B14F-4D97-AF65-F5344CB8AC3E}">
        <p14:creationId xmlns:p14="http://schemas.microsoft.com/office/powerpoint/2010/main" val="65774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a:t>
            </a:r>
            <a:r>
              <a:rPr lang="en-US" dirty="0" smtClean="0"/>
              <a:t>Business Contracts</a:t>
            </a:r>
            <a:endParaRPr lang="en-US" dirty="0"/>
          </a:p>
        </p:txBody>
      </p:sp>
      <p:sp>
        <p:nvSpPr>
          <p:cNvPr id="3" name="Text Placeholder 2"/>
          <p:cNvSpPr>
            <a:spLocks noGrp="1"/>
          </p:cNvSpPr>
          <p:nvPr>
            <p:ph type="body" idx="1"/>
          </p:nvPr>
        </p:nvSpPr>
        <p:spPr/>
        <p:txBody>
          <a:bodyPr/>
          <a:lstStyle/>
          <a:p>
            <a:r>
              <a:rPr lang="en-US" dirty="0" smtClean="0"/>
              <a:t>More commonly used business contracts</a:t>
            </a:r>
            <a:endParaRPr lang="en-US" dirty="0"/>
          </a:p>
        </p:txBody>
      </p:sp>
    </p:spTree>
    <p:extLst>
      <p:ext uri="{BB962C8B-B14F-4D97-AF65-F5344CB8AC3E}">
        <p14:creationId xmlns:p14="http://schemas.microsoft.com/office/powerpoint/2010/main" val="1310700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61759" y="623106"/>
            <a:ext cx="5418713" cy="718921"/>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sz="4000" dirty="0" smtClean="0"/>
              <a:t>Service Agreement</a:t>
            </a:r>
            <a:endParaRPr lang="en-US" sz="4000" dirty="0"/>
          </a:p>
        </p:txBody>
      </p:sp>
      <p:sp>
        <p:nvSpPr>
          <p:cNvPr id="5" name="Text Placeholder 3"/>
          <p:cNvSpPr txBox="1">
            <a:spLocks/>
          </p:cNvSpPr>
          <p:nvPr/>
        </p:nvSpPr>
        <p:spPr>
          <a:xfrm>
            <a:off x="6461759" y="1706881"/>
            <a:ext cx="4432663" cy="4484915"/>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42900" indent="-342900">
              <a:spcBef>
                <a:spcPts val="2400"/>
              </a:spcBef>
              <a:defRPr/>
            </a:pPr>
            <a:r>
              <a:rPr lang="en-US" dirty="0" smtClean="0"/>
              <a:t>Used for services from individuals or other entities not formally organized as a business </a:t>
            </a:r>
            <a:endParaRPr lang="en-US" sz="1200" dirty="0" smtClean="0"/>
          </a:p>
          <a:p>
            <a:pPr marL="342900" indent="-342900">
              <a:spcBef>
                <a:spcPts val="2400"/>
              </a:spcBef>
              <a:defRPr/>
            </a:pPr>
            <a:r>
              <a:rPr lang="en-US" dirty="0" smtClean="0"/>
              <a:t>Small dollar: Total Value not to exceed $15,000 (including reimbursable expenses)</a:t>
            </a:r>
          </a:p>
          <a:p>
            <a:pPr marL="342900" indent="-342900">
              <a:spcBef>
                <a:spcPts val="2400"/>
              </a:spcBef>
              <a:defRPr/>
            </a:pPr>
            <a:r>
              <a:rPr lang="en-US" dirty="0" smtClean="0"/>
              <a:t>After the Fact Purchases (More detail to follow)</a:t>
            </a:r>
          </a:p>
          <a:p>
            <a:pPr marL="342900" indent="-342900">
              <a:spcBef>
                <a:spcPts val="2400"/>
              </a:spcBef>
              <a:defRPr/>
            </a:pPr>
            <a:r>
              <a:rPr lang="en-US" dirty="0" smtClean="0"/>
              <a:t>Details of Service Agreement (Critical Nature of Exhibits)</a:t>
            </a:r>
          </a:p>
          <a:p>
            <a:endParaRPr lang="en-US" dirty="0"/>
          </a:p>
        </p:txBody>
      </p:sp>
      <p:pic>
        <p:nvPicPr>
          <p:cNvPr id="2" name="Picture 1">
            <a:hlinkClick r:id="rId2"/>
          </p:cNvPr>
          <p:cNvPicPr>
            <a:picLocks noChangeAspect="1"/>
          </p:cNvPicPr>
          <p:nvPr/>
        </p:nvPicPr>
        <p:blipFill>
          <a:blip r:embed="rId3"/>
          <a:stretch>
            <a:fillRect/>
          </a:stretch>
        </p:blipFill>
        <p:spPr>
          <a:xfrm>
            <a:off x="297012" y="199293"/>
            <a:ext cx="5970803" cy="6361968"/>
          </a:xfrm>
          <a:prstGeom prst="rect">
            <a:avLst/>
          </a:prstGeom>
          <a:effectLst>
            <a:reflection blurRad="6350" stA="52000" endA="300" endPos="5000" dir="5400000" sy="-100000" algn="bl" rotWithShape="0"/>
          </a:effectLst>
        </p:spPr>
      </p:pic>
    </p:spTree>
    <p:extLst>
      <p:ext uri="{BB962C8B-B14F-4D97-AF65-F5344CB8AC3E}">
        <p14:creationId xmlns:p14="http://schemas.microsoft.com/office/powerpoint/2010/main" val="2164006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94271" y="337218"/>
            <a:ext cx="5972433" cy="1111469"/>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sz="4000" dirty="0" smtClean="0"/>
              <a:t>Participant, Speaker, Evaluator Agreement</a:t>
            </a:r>
            <a:endParaRPr lang="en-US" sz="4000" dirty="0"/>
          </a:p>
        </p:txBody>
      </p:sp>
      <p:sp>
        <p:nvSpPr>
          <p:cNvPr id="5" name="Text Placeholder 3"/>
          <p:cNvSpPr txBox="1">
            <a:spLocks/>
          </p:cNvSpPr>
          <p:nvPr/>
        </p:nvSpPr>
        <p:spPr>
          <a:xfrm>
            <a:off x="1194270" y="1724673"/>
            <a:ext cx="4866895" cy="4601083"/>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nSpc>
                <a:spcPct val="80000"/>
              </a:lnSpc>
              <a:spcBef>
                <a:spcPts val="2400"/>
              </a:spcBef>
              <a:defRPr/>
            </a:pPr>
            <a:r>
              <a:rPr lang="en-US" dirty="0"/>
              <a:t>Used for speakers, lecturers, evaluator, or to provide compensation to individuals participating in formal University </a:t>
            </a:r>
            <a:r>
              <a:rPr lang="en-US" dirty="0" smtClean="0"/>
              <a:t>events</a:t>
            </a:r>
            <a:endParaRPr lang="en-US" sz="500" dirty="0"/>
          </a:p>
          <a:p>
            <a:pPr>
              <a:lnSpc>
                <a:spcPct val="80000"/>
              </a:lnSpc>
              <a:spcBef>
                <a:spcPts val="2400"/>
              </a:spcBef>
              <a:defRPr/>
            </a:pPr>
            <a:r>
              <a:rPr lang="en-US" dirty="0"/>
              <a:t>Used to contract with individuals or other entities not formally organized as a </a:t>
            </a:r>
            <a:r>
              <a:rPr lang="en-US" dirty="0" smtClean="0"/>
              <a:t>business</a:t>
            </a:r>
            <a:endParaRPr lang="en-US" dirty="0"/>
          </a:p>
          <a:p>
            <a:pPr>
              <a:lnSpc>
                <a:spcPct val="80000"/>
              </a:lnSpc>
              <a:spcBef>
                <a:spcPts val="2400"/>
              </a:spcBef>
              <a:defRPr/>
            </a:pPr>
            <a:r>
              <a:rPr lang="en-US" dirty="0"/>
              <a:t>Small dollar: Total Value not to exceed $15,000 (including reimbursable expenses)</a:t>
            </a:r>
          </a:p>
          <a:p>
            <a:pPr>
              <a:lnSpc>
                <a:spcPct val="80000"/>
              </a:lnSpc>
              <a:spcBef>
                <a:spcPts val="2400"/>
              </a:spcBef>
              <a:defRPr/>
            </a:pPr>
            <a:r>
              <a:rPr lang="en-US" dirty="0"/>
              <a:t>Details of Participant/Speaker/Evaluator Agreement</a:t>
            </a:r>
          </a:p>
          <a:p>
            <a:endParaRPr lang="en-US" dirty="0"/>
          </a:p>
        </p:txBody>
      </p:sp>
      <p:pic>
        <p:nvPicPr>
          <p:cNvPr id="6" name="Picture 5">
            <a:hlinkClick r:id="rId2"/>
          </p:cNvPr>
          <p:cNvPicPr>
            <a:picLocks noChangeAspect="1"/>
          </p:cNvPicPr>
          <p:nvPr/>
        </p:nvPicPr>
        <p:blipFill>
          <a:blip r:embed="rId3"/>
          <a:stretch>
            <a:fillRect/>
          </a:stretch>
        </p:blipFill>
        <p:spPr>
          <a:xfrm>
            <a:off x="6723017" y="337218"/>
            <a:ext cx="4938371" cy="6098416"/>
          </a:xfrm>
          <a:prstGeom prst="roundRect">
            <a:avLst>
              <a:gd name="adj" fmla="val 4167"/>
            </a:avLst>
          </a:prstGeom>
          <a:solidFill>
            <a:srgbClr val="FFFFFF"/>
          </a:solidFill>
          <a:ln w="76200" cap="sq">
            <a:solidFill>
              <a:srgbClr val="EAEAEA"/>
            </a:solidFill>
            <a:miter lim="800000"/>
          </a:ln>
          <a:effectLst>
            <a:reflection blurRad="12700" stA="10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30274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505303" y="299545"/>
            <a:ext cx="5383877" cy="1338329"/>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sz="3600" dirty="0" smtClean="0"/>
              <a:t>Entertainer, Artist, Promoter Agreement</a:t>
            </a:r>
            <a:endParaRPr lang="en-US" sz="3600" dirty="0"/>
          </a:p>
        </p:txBody>
      </p:sp>
      <p:sp>
        <p:nvSpPr>
          <p:cNvPr id="5" name="Text Placeholder 3"/>
          <p:cNvSpPr txBox="1">
            <a:spLocks/>
          </p:cNvSpPr>
          <p:nvPr/>
        </p:nvSpPr>
        <p:spPr>
          <a:xfrm>
            <a:off x="6505303" y="1664662"/>
            <a:ext cx="4693920" cy="4784943"/>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spcBef>
                <a:spcPts val="2400"/>
              </a:spcBef>
              <a:defRPr/>
            </a:pPr>
            <a:r>
              <a:rPr lang="en-US" sz="2400" dirty="0"/>
              <a:t>Used for artists, entertainers, or </a:t>
            </a:r>
            <a:r>
              <a:rPr lang="en-US" sz="2400" dirty="0" smtClean="0"/>
              <a:t>performers</a:t>
            </a:r>
            <a:endParaRPr lang="en-US" sz="2400" dirty="0"/>
          </a:p>
          <a:p>
            <a:pPr>
              <a:spcBef>
                <a:spcPts val="2400"/>
              </a:spcBef>
              <a:defRPr/>
            </a:pPr>
            <a:r>
              <a:rPr lang="en-US" sz="2400" dirty="0"/>
              <a:t>Used to contract with </a:t>
            </a:r>
            <a:r>
              <a:rPr lang="en-US" sz="2400" i="1" u="sng" dirty="0"/>
              <a:t>both</a:t>
            </a:r>
            <a:r>
              <a:rPr lang="en-US" sz="2400" dirty="0"/>
              <a:t> individuals and </a:t>
            </a:r>
            <a:r>
              <a:rPr lang="en-US" sz="2400" dirty="0" smtClean="0"/>
              <a:t>companies</a:t>
            </a:r>
            <a:endParaRPr lang="en-US" sz="2400" dirty="0"/>
          </a:p>
          <a:p>
            <a:pPr>
              <a:spcBef>
                <a:spcPts val="2400"/>
              </a:spcBef>
              <a:defRPr/>
            </a:pPr>
            <a:r>
              <a:rPr lang="en-US" sz="2400" dirty="0"/>
              <a:t>Exempt from Competitive Procurement: Value can exceed $</a:t>
            </a:r>
            <a:r>
              <a:rPr lang="en-US" sz="2400" dirty="0" smtClean="0"/>
              <a:t>15,000</a:t>
            </a:r>
            <a:endParaRPr lang="en-US" sz="2400" dirty="0"/>
          </a:p>
          <a:p>
            <a:pPr>
              <a:spcBef>
                <a:spcPts val="2400"/>
              </a:spcBef>
              <a:defRPr/>
            </a:pPr>
            <a:r>
              <a:rPr lang="en-US" sz="2400" dirty="0"/>
              <a:t>Details of Entertainer/Artist </a:t>
            </a:r>
            <a:r>
              <a:rPr lang="en-US" sz="2400" dirty="0" smtClean="0"/>
              <a:t>Agreement</a:t>
            </a:r>
            <a:endParaRPr lang="en-US" sz="2400" dirty="0"/>
          </a:p>
          <a:p>
            <a:endParaRPr lang="en-US" dirty="0"/>
          </a:p>
        </p:txBody>
      </p:sp>
      <p:pic>
        <p:nvPicPr>
          <p:cNvPr id="7" name="Picture 6">
            <a:hlinkClick r:id="rId2"/>
          </p:cNvPr>
          <p:cNvPicPr>
            <a:picLocks noChangeAspect="1"/>
          </p:cNvPicPr>
          <p:nvPr/>
        </p:nvPicPr>
        <p:blipFill>
          <a:blip r:embed="rId3"/>
          <a:stretch>
            <a:fillRect/>
          </a:stretch>
        </p:blipFill>
        <p:spPr>
          <a:xfrm>
            <a:off x="942918" y="299545"/>
            <a:ext cx="5013745" cy="6220137"/>
          </a:xfrm>
          <a:prstGeom prst="roundRect">
            <a:avLst>
              <a:gd name="adj" fmla="val 4167"/>
            </a:avLst>
          </a:prstGeom>
          <a:solidFill>
            <a:srgbClr val="FFFFFF"/>
          </a:solidFill>
          <a:ln w="76200" cap="sq">
            <a:solidFill>
              <a:srgbClr val="EAEAEA"/>
            </a:solidFill>
            <a:miter lim="800000"/>
          </a:ln>
          <a:effectLst>
            <a:reflection blurRad="12700" stA="10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78267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9397" y="230300"/>
            <a:ext cx="9039496" cy="1345952"/>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sz="4000" dirty="0" smtClean="0"/>
              <a:t>Interagency &amp; </a:t>
            </a:r>
            <a:r>
              <a:rPr lang="en-US" sz="4000" dirty="0" err="1" smtClean="0"/>
              <a:t>Interlocal</a:t>
            </a:r>
            <a:r>
              <a:rPr lang="en-US" sz="4000" dirty="0" smtClean="0"/>
              <a:t> Agreements</a:t>
            </a:r>
            <a:endParaRPr lang="en-US" sz="4000" dirty="0"/>
          </a:p>
        </p:txBody>
      </p:sp>
      <p:sp>
        <p:nvSpPr>
          <p:cNvPr id="5" name="Text Placeholder 3"/>
          <p:cNvSpPr txBox="1">
            <a:spLocks/>
          </p:cNvSpPr>
          <p:nvPr/>
        </p:nvSpPr>
        <p:spPr>
          <a:xfrm>
            <a:off x="7262950" y="1256909"/>
            <a:ext cx="4692106" cy="5181832"/>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defRPr/>
            </a:pPr>
            <a:r>
              <a:rPr lang="en-US" dirty="0">
                <a:solidFill>
                  <a:srgbClr val="00B0F0"/>
                </a:solidFill>
              </a:rPr>
              <a:t>Used for contracts with other State of Texas Government entities</a:t>
            </a:r>
            <a:r>
              <a:rPr lang="en-US" sz="1600" dirty="0"/>
              <a:t>	</a:t>
            </a:r>
          </a:p>
          <a:p>
            <a:pPr>
              <a:defRPr/>
            </a:pPr>
            <a:r>
              <a:rPr lang="en-US" dirty="0"/>
              <a:t>Interagency: Contracts with other State agencies</a:t>
            </a:r>
          </a:p>
          <a:p>
            <a:pPr>
              <a:defRPr/>
            </a:pPr>
            <a:r>
              <a:rPr lang="en-US" dirty="0"/>
              <a:t>Interlocal: Contracts with Texas municipal, county, and local government entities (also includes political subdivisions of the State, such as school districts</a:t>
            </a:r>
            <a:r>
              <a:rPr lang="en-US" dirty="0" smtClean="0"/>
              <a:t>)</a:t>
            </a:r>
            <a:endParaRPr lang="en-US" dirty="0"/>
          </a:p>
          <a:p>
            <a:pPr>
              <a:defRPr/>
            </a:pPr>
            <a:r>
              <a:rPr lang="en-US" dirty="0"/>
              <a:t>Exempt from Competitive Procurement: Value can exceed $15,000 (with certain exceptions</a:t>
            </a:r>
            <a:r>
              <a:rPr lang="en-US" dirty="0" smtClean="0"/>
              <a:t>)</a:t>
            </a:r>
            <a:endParaRPr lang="en-US" dirty="0"/>
          </a:p>
          <a:p>
            <a:endParaRPr lang="en-US" dirty="0"/>
          </a:p>
        </p:txBody>
      </p:sp>
      <p:pic>
        <p:nvPicPr>
          <p:cNvPr id="2" name="Picture 1">
            <a:hlinkClick r:id="rId2"/>
          </p:cNvPr>
          <p:cNvPicPr>
            <a:picLocks noChangeAspect="1"/>
          </p:cNvPicPr>
          <p:nvPr/>
        </p:nvPicPr>
        <p:blipFill>
          <a:blip r:embed="rId3"/>
          <a:stretch>
            <a:fillRect/>
          </a:stretch>
        </p:blipFill>
        <p:spPr>
          <a:xfrm>
            <a:off x="87874" y="1256909"/>
            <a:ext cx="4606046" cy="5205041"/>
          </a:xfrm>
          <a:prstGeom prst="rect">
            <a:avLst/>
          </a:prstGeom>
          <a:ln>
            <a:noFill/>
          </a:ln>
          <a:effectLst>
            <a:reflection blurRad="12700" stA="1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a:hlinkClick r:id="rId2"/>
          </p:cNvPr>
          <p:cNvPicPr>
            <a:picLocks noChangeAspect="1"/>
          </p:cNvPicPr>
          <p:nvPr/>
        </p:nvPicPr>
        <p:blipFill>
          <a:blip r:embed="rId4"/>
          <a:stretch>
            <a:fillRect/>
          </a:stretch>
        </p:blipFill>
        <p:spPr>
          <a:xfrm>
            <a:off x="2946135" y="1419497"/>
            <a:ext cx="4316815" cy="5019244"/>
          </a:xfrm>
          <a:prstGeom prst="rect">
            <a:avLst/>
          </a:prstGeom>
          <a:ln>
            <a:solidFill>
              <a:schemeClr val="bg1"/>
            </a:solidFill>
          </a:ln>
          <a:effectLst>
            <a:reflection blurRad="12700" stA="1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51976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1718" y="317050"/>
            <a:ext cx="5972433" cy="1111469"/>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sz="4000" dirty="0" smtClean="0"/>
              <a:t>Educational Experience Agreements </a:t>
            </a:r>
            <a:endParaRPr lang="en-US" sz="4000" dirty="0"/>
          </a:p>
        </p:txBody>
      </p:sp>
      <p:sp>
        <p:nvSpPr>
          <p:cNvPr id="5" name="Text Placeholder 3"/>
          <p:cNvSpPr txBox="1">
            <a:spLocks/>
          </p:cNvSpPr>
          <p:nvPr/>
        </p:nvSpPr>
        <p:spPr>
          <a:xfrm>
            <a:off x="488876" y="1834551"/>
            <a:ext cx="5398118" cy="4601083"/>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defRPr/>
            </a:pPr>
            <a:r>
              <a:rPr lang="en-US" sz="2400" dirty="0"/>
              <a:t>Used to establish student </a:t>
            </a:r>
            <a:r>
              <a:rPr lang="en-US" sz="2400" dirty="0" smtClean="0"/>
              <a:t>internships</a:t>
            </a:r>
            <a:endParaRPr lang="en-US" sz="2400" dirty="0"/>
          </a:p>
          <a:p>
            <a:pPr>
              <a:defRPr/>
            </a:pPr>
            <a:r>
              <a:rPr lang="en-US" sz="2400" dirty="0"/>
              <a:t>No exchange of </a:t>
            </a:r>
            <a:r>
              <a:rPr lang="en-US" sz="2400" dirty="0" smtClean="0"/>
              <a:t>funds</a:t>
            </a:r>
            <a:endParaRPr lang="en-US" sz="2400" dirty="0"/>
          </a:p>
          <a:p>
            <a:pPr>
              <a:defRPr/>
            </a:pPr>
            <a:r>
              <a:rPr lang="en-US" sz="2400" dirty="0"/>
              <a:t>Changes to Standard Template Requires UT System </a:t>
            </a:r>
            <a:r>
              <a:rPr lang="en-US" sz="2400" dirty="0" smtClean="0"/>
              <a:t>Approval</a:t>
            </a:r>
            <a:endParaRPr lang="en-US" sz="2400" dirty="0"/>
          </a:p>
          <a:p>
            <a:pPr>
              <a:defRPr/>
            </a:pPr>
            <a:r>
              <a:rPr lang="en-US" sz="2400" dirty="0"/>
              <a:t>Requires both Affiliation and Accompanying Program </a:t>
            </a:r>
            <a:r>
              <a:rPr lang="en-US" sz="2400" dirty="0" smtClean="0"/>
              <a:t>Agreement</a:t>
            </a:r>
            <a:endParaRPr lang="en-US" sz="2400" dirty="0"/>
          </a:p>
          <a:p>
            <a:pPr>
              <a:defRPr/>
            </a:pPr>
            <a:r>
              <a:rPr lang="en-US" sz="2400" dirty="0"/>
              <a:t>Send Information Form to vendor</a:t>
            </a:r>
          </a:p>
          <a:p>
            <a:endParaRPr lang="en-US" dirty="0"/>
          </a:p>
        </p:txBody>
      </p:sp>
      <p:pic>
        <p:nvPicPr>
          <p:cNvPr id="3" name="Picture 2">
            <a:hlinkClick r:id="rId2"/>
          </p:cNvPr>
          <p:cNvPicPr>
            <a:picLocks noChangeAspect="1"/>
          </p:cNvPicPr>
          <p:nvPr/>
        </p:nvPicPr>
        <p:blipFill>
          <a:blip r:embed="rId3"/>
          <a:stretch>
            <a:fillRect/>
          </a:stretch>
        </p:blipFill>
        <p:spPr>
          <a:xfrm>
            <a:off x="5935256" y="369188"/>
            <a:ext cx="6034005" cy="5609581"/>
          </a:xfrm>
          <a:prstGeom prst="rect">
            <a:avLst/>
          </a:prstGeom>
          <a:effectLst/>
        </p:spPr>
      </p:pic>
    </p:spTree>
    <p:extLst>
      <p:ext uri="{BB962C8B-B14F-4D97-AF65-F5344CB8AC3E}">
        <p14:creationId xmlns:p14="http://schemas.microsoft.com/office/powerpoint/2010/main" val="3628191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Business Contracts</a:t>
            </a:r>
            <a:endParaRPr lang="en-US" dirty="0"/>
          </a:p>
        </p:txBody>
      </p:sp>
      <p:sp>
        <p:nvSpPr>
          <p:cNvPr id="3" name="Text Placeholder 2"/>
          <p:cNvSpPr>
            <a:spLocks noGrp="1"/>
          </p:cNvSpPr>
          <p:nvPr>
            <p:ph type="body" idx="1"/>
          </p:nvPr>
        </p:nvSpPr>
        <p:spPr/>
        <p:txBody>
          <a:bodyPr/>
          <a:lstStyle/>
          <a:p>
            <a:r>
              <a:rPr lang="en-US" dirty="0" smtClean="0"/>
              <a:t>Review specific contracts and their processes</a:t>
            </a:r>
            <a:endParaRPr lang="en-US" dirty="0"/>
          </a:p>
        </p:txBody>
      </p:sp>
    </p:spTree>
    <p:extLst>
      <p:ext uri="{BB962C8B-B14F-4D97-AF65-F5344CB8AC3E}">
        <p14:creationId xmlns:p14="http://schemas.microsoft.com/office/powerpoint/2010/main" val="35898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2304"/>
            <a:ext cx="9601200" cy="827994"/>
          </a:xfrm>
        </p:spPr>
        <p:txBody>
          <a:bodyPr>
            <a:normAutofit/>
          </a:bodyPr>
          <a:lstStyle/>
          <a:p>
            <a:r>
              <a:rPr lang="en-US" sz="4400" dirty="0" smtClean="0"/>
              <a:t>Course Objectives</a:t>
            </a:r>
            <a:endParaRPr lang="en-US" sz="4400" dirty="0"/>
          </a:p>
        </p:txBody>
      </p:sp>
      <p:sp>
        <p:nvSpPr>
          <p:cNvPr id="3" name="Content Placeholder 2"/>
          <p:cNvSpPr>
            <a:spLocks noGrp="1"/>
          </p:cNvSpPr>
          <p:nvPr>
            <p:ph idx="1"/>
          </p:nvPr>
        </p:nvSpPr>
        <p:spPr>
          <a:xfrm>
            <a:off x="1295400" y="1584433"/>
            <a:ext cx="10142482" cy="4592529"/>
          </a:xfrm>
        </p:spPr>
        <p:txBody>
          <a:bodyPr>
            <a:normAutofit fontScale="92500" lnSpcReduction="10000"/>
          </a:bodyPr>
          <a:lstStyle/>
          <a:p>
            <a:r>
              <a:rPr lang="en-US" dirty="0" smtClean="0"/>
              <a:t>Defining and assess what a business contract is </a:t>
            </a:r>
          </a:p>
          <a:p>
            <a:r>
              <a:rPr lang="en-US" dirty="0" smtClean="0"/>
              <a:t>Describe and differentiate contract execution </a:t>
            </a:r>
          </a:p>
          <a:p>
            <a:r>
              <a:rPr lang="en-US" dirty="0" smtClean="0"/>
              <a:t>Discuss and illustrate various types of business contracts </a:t>
            </a:r>
          </a:p>
          <a:p>
            <a:pPr lvl="1"/>
            <a:r>
              <a:rPr lang="en-US" dirty="0" smtClean="0"/>
              <a:t>Review most commonly used business contracts at UTSA.</a:t>
            </a:r>
          </a:p>
          <a:p>
            <a:r>
              <a:rPr lang="en-US" dirty="0" smtClean="0"/>
              <a:t>Classify and understand other types of business contracts</a:t>
            </a:r>
          </a:p>
          <a:p>
            <a:pPr lvl="1"/>
            <a:r>
              <a:rPr lang="en-US" dirty="0"/>
              <a:t>Identify a click-wrap </a:t>
            </a:r>
            <a:r>
              <a:rPr lang="en-US" dirty="0" smtClean="0"/>
              <a:t>contract</a:t>
            </a:r>
          </a:p>
          <a:p>
            <a:pPr lvl="1"/>
            <a:r>
              <a:rPr lang="en-US" dirty="0" smtClean="0"/>
              <a:t>Evaluate an agreements with employees and its requirements</a:t>
            </a:r>
          </a:p>
          <a:p>
            <a:pPr lvl="1"/>
            <a:r>
              <a:rPr lang="en-US" dirty="0" smtClean="0"/>
              <a:t>Define an after-the-fact agreement and review submission process</a:t>
            </a:r>
          </a:p>
          <a:p>
            <a:r>
              <a:rPr lang="en-US" dirty="0" smtClean="0"/>
              <a:t>Analyze various contract routing methods</a:t>
            </a:r>
          </a:p>
          <a:p>
            <a:pPr lvl="1"/>
            <a:r>
              <a:rPr lang="en-US" dirty="0" smtClean="0"/>
              <a:t>Detail using Total Contracts Manager</a:t>
            </a:r>
          </a:p>
          <a:p>
            <a:r>
              <a:rPr lang="en-US" dirty="0" smtClean="0"/>
              <a:t>Identify and discuss contract timelines</a:t>
            </a:r>
          </a:p>
          <a:p>
            <a:pPr lvl="1"/>
            <a:endParaRPr lang="en-US" dirty="0"/>
          </a:p>
        </p:txBody>
      </p:sp>
    </p:spTree>
    <p:extLst>
      <p:ext uri="{BB962C8B-B14F-4D97-AF65-F5344CB8AC3E}">
        <p14:creationId xmlns:p14="http://schemas.microsoft.com/office/powerpoint/2010/main" val="334659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30" y="1982030"/>
            <a:ext cx="3603070" cy="1554480"/>
          </a:xfrm>
        </p:spPr>
        <p:txBody>
          <a:bodyPr>
            <a:normAutofit/>
          </a:bodyPr>
          <a:lstStyle/>
          <a:p>
            <a:r>
              <a:rPr lang="en-US" sz="4000" dirty="0" err="1" smtClean="0"/>
              <a:t>Clickwrap</a:t>
            </a:r>
            <a:r>
              <a:rPr lang="en-US" sz="4000" dirty="0" smtClean="0"/>
              <a:t> Agreements</a:t>
            </a:r>
            <a:endParaRPr lang="en-US" sz="4000" dirty="0"/>
          </a:p>
        </p:txBody>
      </p:sp>
      <p:sp>
        <p:nvSpPr>
          <p:cNvPr id="3" name="Content Placeholder 2"/>
          <p:cNvSpPr>
            <a:spLocks noGrp="1"/>
          </p:cNvSpPr>
          <p:nvPr>
            <p:ph idx="1"/>
          </p:nvPr>
        </p:nvSpPr>
        <p:spPr>
          <a:xfrm>
            <a:off x="606490" y="906516"/>
            <a:ext cx="6102220" cy="5265683"/>
          </a:xfrm>
        </p:spPr>
        <p:txBody>
          <a:bodyPr>
            <a:normAutofit fontScale="92500" lnSpcReduction="20000"/>
          </a:bodyPr>
          <a:lstStyle/>
          <a:p>
            <a:pPr>
              <a:defRPr/>
            </a:pPr>
            <a:r>
              <a:rPr lang="en-US" sz="2400" dirty="0" smtClean="0"/>
              <a:t>A </a:t>
            </a:r>
            <a:r>
              <a:rPr lang="en-US" sz="2400" dirty="0" err="1"/>
              <a:t>clickwrap</a:t>
            </a:r>
            <a:r>
              <a:rPr lang="en-US" sz="2400" dirty="0"/>
              <a:t> agreement is a standard form agreement that is displayed on a website. </a:t>
            </a:r>
            <a:endParaRPr lang="en-US" sz="2400" dirty="0" smtClean="0"/>
          </a:p>
          <a:p>
            <a:pPr>
              <a:defRPr/>
            </a:pPr>
            <a:r>
              <a:rPr lang="en-US" sz="2400" dirty="0" smtClean="0"/>
              <a:t>The </a:t>
            </a:r>
            <a:r>
              <a:rPr lang="en-US" sz="2400" dirty="0"/>
              <a:t>user must indicate assent to the agreement by clicking on an icon which indicates acceptance of the terms of the agreement before access will be granted to the software,  data, or other digital content. </a:t>
            </a:r>
          </a:p>
          <a:p>
            <a:pPr>
              <a:buFont typeface="Wingdings" panose="05000000000000000000" pitchFamily="2" charset="2"/>
              <a:buNone/>
              <a:defRPr/>
            </a:pPr>
            <a:endParaRPr lang="en-US" sz="900" dirty="0"/>
          </a:p>
          <a:p>
            <a:pPr>
              <a:defRPr/>
            </a:pPr>
            <a:r>
              <a:rPr lang="en-US" sz="2400" b="1" dirty="0" smtClean="0">
                <a:solidFill>
                  <a:schemeClr val="accent1"/>
                </a:solidFill>
              </a:rPr>
              <a:t>Sample </a:t>
            </a:r>
            <a:r>
              <a:rPr lang="en-US" sz="2400" b="1" dirty="0">
                <a:solidFill>
                  <a:schemeClr val="accent1"/>
                </a:solidFill>
              </a:rPr>
              <a:t>clause</a:t>
            </a:r>
            <a:r>
              <a:rPr lang="en-US" sz="2400" b="1" dirty="0"/>
              <a:t>: </a:t>
            </a:r>
          </a:p>
          <a:p>
            <a:pPr>
              <a:buFont typeface="Wingdings" panose="05000000000000000000" pitchFamily="2" charset="2"/>
              <a:buNone/>
              <a:defRPr/>
            </a:pPr>
            <a:r>
              <a:rPr lang="en-US" sz="2400" b="1" dirty="0"/>
              <a:t>   </a:t>
            </a:r>
            <a:r>
              <a:rPr lang="en-US" sz="2400" dirty="0" smtClean="0"/>
              <a:t>By </a:t>
            </a:r>
            <a:r>
              <a:rPr lang="en-US" sz="2400" dirty="0"/>
              <a:t>clicking the acceptance button or installing or using the . . . software, the individual or entity licensing the product (“licensee”) is consenting to be bound by and is becoming a party to this agreement. If licensee does not agree to all of the terms of this agreement, the button indicating non-acceptance must be selected, and licensee must not install or use the software.</a:t>
            </a:r>
            <a:endParaRPr lang="en-US" dirty="0"/>
          </a:p>
        </p:txBody>
      </p:sp>
      <p:sp>
        <p:nvSpPr>
          <p:cNvPr id="4" name="Text Placeholder 3"/>
          <p:cNvSpPr>
            <a:spLocks noGrp="1"/>
          </p:cNvSpPr>
          <p:nvPr>
            <p:ph type="body" sz="half" idx="2"/>
          </p:nvPr>
        </p:nvSpPr>
        <p:spPr>
          <a:xfrm>
            <a:off x="7979330" y="3536510"/>
            <a:ext cx="3603070" cy="1828800"/>
          </a:xfrm>
        </p:spPr>
        <p:txBody>
          <a:bodyPr>
            <a:normAutofit/>
          </a:bodyPr>
          <a:lstStyle/>
          <a:p>
            <a:r>
              <a:rPr lang="en-US" sz="2000" dirty="0" smtClean="0"/>
              <a:t>Defined</a:t>
            </a:r>
            <a:endParaRPr lang="en-US" sz="2000" dirty="0"/>
          </a:p>
        </p:txBody>
      </p:sp>
    </p:spTree>
    <p:extLst>
      <p:ext uri="{BB962C8B-B14F-4D97-AF65-F5344CB8AC3E}">
        <p14:creationId xmlns:p14="http://schemas.microsoft.com/office/powerpoint/2010/main" val="4210073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30" y="1982030"/>
            <a:ext cx="3603070" cy="1554480"/>
          </a:xfrm>
        </p:spPr>
        <p:txBody>
          <a:bodyPr>
            <a:normAutofit/>
          </a:bodyPr>
          <a:lstStyle/>
          <a:p>
            <a:r>
              <a:rPr lang="en-US" sz="4000" dirty="0" err="1" smtClean="0"/>
              <a:t>Clickwrap</a:t>
            </a:r>
            <a:r>
              <a:rPr lang="en-US" sz="4000" dirty="0" smtClean="0"/>
              <a:t> Agreements</a:t>
            </a:r>
            <a:endParaRPr lang="en-US" sz="4000" dirty="0"/>
          </a:p>
        </p:txBody>
      </p:sp>
      <p:sp>
        <p:nvSpPr>
          <p:cNvPr id="3" name="Content Placeholder 2"/>
          <p:cNvSpPr>
            <a:spLocks noGrp="1"/>
          </p:cNvSpPr>
          <p:nvPr>
            <p:ph idx="1"/>
          </p:nvPr>
        </p:nvSpPr>
        <p:spPr>
          <a:xfrm>
            <a:off x="606490" y="748937"/>
            <a:ext cx="6102220" cy="5423262"/>
          </a:xfrm>
        </p:spPr>
        <p:txBody>
          <a:bodyPr>
            <a:normAutofit/>
          </a:bodyPr>
          <a:lstStyle/>
          <a:p>
            <a:pPr>
              <a:spcBef>
                <a:spcPts val="3000"/>
              </a:spcBef>
              <a:buSzPct val="90000"/>
              <a:defRPr/>
            </a:pPr>
            <a:r>
              <a:rPr lang="en-US" sz="2400" dirty="0" smtClean="0"/>
              <a:t>A </a:t>
            </a:r>
            <a:r>
              <a:rPr lang="en-US" sz="2400" dirty="0" err="1"/>
              <a:t>Clickwrap</a:t>
            </a:r>
            <a:r>
              <a:rPr lang="en-US" sz="2400" dirty="0"/>
              <a:t> agreement will be binding on the University and can only be properly accepted by those individuals with President-delegated authority to bind the University to a contractual commitment. </a:t>
            </a:r>
          </a:p>
          <a:p>
            <a:pPr>
              <a:spcBef>
                <a:spcPts val="3000"/>
              </a:spcBef>
              <a:buSzPct val="90000"/>
              <a:defRPr/>
            </a:pPr>
            <a:r>
              <a:rPr lang="en-US" sz="2400" dirty="0" smtClean="0">
                <a:solidFill>
                  <a:schemeClr val="accent1"/>
                </a:solidFill>
              </a:rPr>
              <a:t>ALL</a:t>
            </a:r>
            <a:r>
              <a:rPr lang="en-US" sz="2400" dirty="0" smtClean="0"/>
              <a:t> </a:t>
            </a:r>
            <a:r>
              <a:rPr lang="en-US" sz="2400" dirty="0" err="1"/>
              <a:t>Clickwrap</a:t>
            </a:r>
            <a:r>
              <a:rPr lang="en-US" sz="2400" dirty="0"/>
              <a:t> Agreement requests should be forwarded to the Business Contracts Office for review. </a:t>
            </a:r>
            <a:endParaRPr lang="en-US" sz="2400" dirty="0" smtClean="0"/>
          </a:p>
          <a:p>
            <a:pPr>
              <a:spcBef>
                <a:spcPts val="3000"/>
              </a:spcBef>
              <a:buSzPct val="90000"/>
              <a:defRPr/>
            </a:pPr>
            <a:r>
              <a:rPr lang="en-US" sz="2400" dirty="0" smtClean="0"/>
              <a:t>The </a:t>
            </a:r>
            <a:r>
              <a:rPr lang="en-US" sz="2400" dirty="0"/>
              <a:t>Business Contracts Office will assist in securing the appropriate authorization for acceptance of a </a:t>
            </a:r>
            <a:r>
              <a:rPr lang="en-US" sz="2400" dirty="0" err="1"/>
              <a:t>Clickwrap</a:t>
            </a:r>
            <a:r>
              <a:rPr lang="en-US" sz="2400" dirty="0"/>
              <a:t> agreement and document it with the required offices.</a:t>
            </a:r>
          </a:p>
        </p:txBody>
      </p:sp>
      <p:sp>
        <p:nvSpPr>
          <p:cNvPr id="4" name="Text Placeholder 3"/>
          <p:cNvSpPr>
            <a:spLocks noGrp="1"/>
          </p:cNvSpPr>
          <p:nvPr>
            <p:ph type="body" sz="half" idx="2"/>
          </p:nvPr>
        </p:nvSpPr>
        <p:spPr>
          <a:xfrm>
            <a:off x="7979330" y="3536510"/>
            <a:ext cx="3603070" cy="1828800"/>
          </a:xfrm>
        </p:spPr>
        <p:txBody>
          <a:bodyPr>
            <a:normAutofit/>
          </a:bodyPr>
          <a:lstStyle/>
          <a:p>
            <a:r>
              <a:rPr lang="en-US" sz="2000" dirty="0" smtClean="0"/>
              <a:t>How to Process</a:t>
            </a:r>
            <a:endParaRPr lang="en-US" sz="2000" dirty="0"/>
          </a:p>
        </p:txBody>
      </p:sp>
    </p:spTree>
    <p:extLst>
      <p:ext uri="{BB962C8B-B14F-4D97-AF65-F5344CB8AC3E}">
        <p14:creationId xmlns:p14="http://schemas.microsoft.com/office/powerpoint/2010/main" val="1646011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29" y="1982030"/>
            <a:ext cx="3925287" cy="1554480"/>
          </a:xfrm>
        </p:spPr>
        <p:txBody>
          <a:bodyPr>
            <a:normAutofit/>
          </a:bodyPr>
          <a:lstStyle/>
          <a:p>
            <a:r>
              <a:rPr lang="en-US" sz="4000" dirty="0" smtClean="0"/>
              <a:t>Agreements with Employees</a:t>
            </a:r>
            <a:endParaRPr lang="en-US" sz="4000" dirty="0"/>
          </a:p>
        </p:txBody>
      </p:sp>
      <p:sp>
        <p:nvSpPr>
          <p:cNvPr id="3" name="Content Placeholder 2"/>
          <p:cNvSpPr>
            <a:spLocks noGrp="1"/>
          </p:cNvSpPr>
          <p:nvPr>
            <p:ph idx="1"/>
          </p:nvPr>
        </p:nvSpPr>
        <p:spPr>
          <a:xfrm>
            <a:off x="606490" y="1545021"/>
            <a:ext cx="6102220" cy="4627178"/>
          </a:xfrm>
        </p:spPr>
        <p:txBody>
          <a:bodyPr>
            <a:normAutofit/>
          </a:bodyPr>
          <a:lstStyle/>
          <a:p>
            <a:pPr>
              <a:spcBef>
                <a:spcPts val="3600"/>
              </a:spcBef>
              <a:defRPr/>
            </a:pPr>
            <a:r>
              <a:rPr lang="en-US" sz="2400" dirty="0"/>
              <a:t>Handbook of Operating Procedures </a:t>
            </a:r>
            <a:r>
              <a:rPr lang="en-US" sz="2400" b="1" dirty="0">
                <a:solidFill>
                  <a:schemeClr val="accent1"/>
                </a:solidFill>
                <a:hlinkClick r:id="rId2"/>
              </a:rPr>
              <a:t>4.31 Conflicts of Interest Policy </a:t>
            </a:r>
            <a:endParaRPr lang="en-US" sz="2400" b="1" dirty="0">
              <a:solidFill>
                <a:schemeClr val="accent1"/>
              </a:solidFill>
            </a:endParaRPr>
          </a:p>
          <a:p>
            <a:pPr>
              <a:spcBef>
                <a:spcPts val="3600"/>
              </a:spcBef>
              <a:defRPr/>
            </a:pPr>
            <a:r>
              <a:rPr lang="en-US" sz="2400" dirty="0" smtClean="0"/>
              <a:t>Self-dealing/Transactions </a:t>
            </a:r>
            <a:r>
              <a:rPr lang="en-US" sz="2400" dirty="0"/>
              <a:t>with Employees – Section H</a:t>
            </a:r>
          </a:p>
          <a:p>
            <a:pPr lvl="2">
              <a:spcBef>
                <a:spcPts val="3000"/>
              </a:spcBef>
              <a:defRPr/>
            </a:pPr>
            <a:r>
              <a:rPr lang="en-US" sz="2400" dirty="0"/>
              <a:t>Requires President’s Approval</a:t>
            </a:r>
          </a:p>
          <a:p>
            <a:pPr lvl="2">
              <a:spcBef>
                <a:spcPts val="3000"/>
              </a:spcBef>
              <a:defRPr/>
            </a:pPr>
            <a:r>
              <a:rPr lang="en-US" sz="2400" dirty="0"/>
              <a:t>Cost less than from any other known source </a:t>
            </a:r>
          </a:p>
        </p:txBody>
      </p:sp>
      <p:sp>
        <p:nvSpPr>
          <p:cNvPr id="4" name="Text Placeholder 3"/>
          <p:cNvSpPr>
            <a:spLocks noGrp="1"/>
          </p:cNvSpPr>
          <p:nvPr>
            <p:ph type="body" sz="half" idx="2"/>
          </p:nvPr>
        </p:nvSpPr>
        <p:spPr>
          <a:xfrm>
            <a:off x="7979330" y="3536510"/>
            <a:ext cx="3603070" cy="1828800"/>
          </a:xfrm>
        </p:spPr>
        <p:txBody>
          <a:bodyPr>
            <a:normAutofit/>
          </a:bodyPr>
          <a:lstStyle/>
          <a:p>
            <a:r>
              <a:rPr lang="en-US" sz="2000" dirty="0" smtClean="0"/>
              <a:t>What you need to know</a:t>
            </a:r>
            <a:endParaRPr lang="en-US" sz="2000" dirty="0"/>
          </a:p>
        </p:txBody>
      </p:sp>
    </p:spTree>
    <p:extLst>
      <p:ext uri="{BB962C8B-B14F-4D97-AF65-F5344CB8AC3E}">
        <p14:creationId xmlns:p14="http://schemas.microsoft.com/office/powerpoint/2010/main" val="687252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29" y="1982030"/>
            <a:ext cx="3925287" cy="1554480"/>
          </a:xfrm>
        </p:spPr>
        <p:txBody>
          <a:bodyPr>
            <a:normAutofit/>
          </a:bodyPr>
          <a:lstStyle/>
          <a:p>
            <a:r>
              <a:rPr lang="en-US" sz="4000" dirty="0" smtClean="0"/>
              <a:t>Agreements with Employees</a:t>
            </a:r>
            <a:endParaRPr lang="en-US" sz="4000" dirty="0"/>
          </a:p>
        </p:txBody>
      </p:sp>
      <p:sp>
        <p:nvSpPr>
          <p:cNvPr id="3" name="Content Placeholder 2"/>
          <p:cNvSpPr>
            <a:spLocks noGrp="1"/>
          </p:cNvSpPr>
          <p:nvPr>
            <p:ph idx="1"/>
          </p:nvPr>
        </p:nvSpPr>
        <p:spPr>
          <a:xfrm>
            <a:off x="606490" y="748937"/>
            <a:ext cx="6102220" cy="5423262"/>
          </a:xfrm>
        </p:spPr>
        <p:txBody>
          <a:bodyPr>
            <a:normAutofit/>
          </a:bodyPr>
          <a:lstStyle/>
          <a:p>
            <a:pPr>
              <a:spcBef>
                <a:spcPts val="3000"/>
              </a:spcBef>
              <a:buSzPct val="90000"/>
              <a:defRPr/>
            </a:pPr>
            <a:r>
              <a:rPr lang="en-US" sz="2800" dirty="0">
                <a:solidFill>
                  <a:schemeClr val="accent1"/>
                </a:solidFill>
              </a:rPr>
              <a:t>ALL</a:t>
            </a:r>
            <a:r>
              <a:rPr lang="en-US" sz="2800" dirty="0"/>
              <a:t> </a:t>
            </a:r>
            <a:r>
              <a:rPr lang="en-US" sz="2800" dirty="0" smtClean="0"/>
              <a:t>Agreements with Employees requests </a:t>
            </a:r>
            <a:r>
              <a:rPr lang="en-US" sz="2800" dirty="0"/>
              <a:t>should be forwarded to the Business Contracts Office for review. </a:t>
            </a:r>
          </a:p>
          <a:p>
            <a:pPr>
              <a:spcBef>
                <a:spcPts val="3000"/>
              </a:spcBef>
              <a:buSzPct val="90000"/>
              <a:defRPr/>
            </a:pPr>
            <a:r>
              <a:rPr lang="en-US" sz="2800" dirty="0"/>
              <a:t>The Business Contracts Office will </a:t>
            </a:r>
            <a:r>
              <a:rPr lang="en-US" sz="2800" dirty="0" smtClean="0"/>
              <a:t>advise the department on the required steps </a:t>
            </a:r>
            <a:r>
              <a:rPr lang="en-US" sz="2800" dirty="0"/>
              <a:t>in securing the appropriate </a:t>
            </a:r>
            <a:r>
              <a:rPr lang="en-US" sz="2800" dirty="0" smtClean="0"/>
              <a:t>approvals for an Agreement with an Employee and how to document </a:t>
            </a:r>
            <a:r>
              <a:rPr lang="en-US" sz="2800" dirty="0"/>
              <a:t>it with the required offices.</a:t>
            </a:r>
          </a:p>
          <a:p>
            <a:pPr>
              <a:spcBef>
                <a:spcPts val="3600"/>
              </a:spcBef>
              <a:defRPr/>
            </a:pPr>
            <a:endParaRPr lang="en-US" sz="2800" dirty="0"/>
          </a:p>
        </p:txBody>
      </p:sp>
      <p:sp>
        <p:nvSpPr>
          <p:cNvPr id="4" name="Text Placeholder 3"/>
          <p:cNvSpPr>
            <a:spLocks noGrp="1"/>
          </p:cNvSpPr>
          <p:nvPr>
            <p:ph type="body" sz="half" idx="2"/>
          </p:nvPr>
        </p:nvSpPr>
        <p:spPr>
          <a:xfrm>
            <a:off x="7979330" y="3536510"/>
            <a:ext cx="3603070" cy="1828800"/>
          </a:xfrm>
        </p:spPr>
        <p:txBody>
          <a:bodyPr>
            <a:normAutofit/>
          </a:bodyPr>
          <a:lstStyle/>
          <a:p>
            <a:r>
              <a:rPr lang="en-US" sz="2000" dirty="0" smtClean="0"/>
              <a:t>How to process</a:t>
            </a:r>
            <a:endParaRPr lang="en-US" sz="2000" dirty="0"/>
          </a:p>
        </p:txBody>
      </p:sp>
    </p:spTree>
    <p:extLst>
      <p:ext uri="{BB962C8B-B14F-4D97-AF65-F5344CB8AC3E}">
        <p14:creationId xmlns:p14="http://schemas.microsoft.com/office/powerpoint/2010/main" val="113638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29" y="1982030"/>
            <a:ext cx="3925287" cy="1554480"/>
          </a:xfrm>
        </p:spPr>
        <p:txBody>
          <a:bodyPr>
            <a:normAutofit/>
          </a:bodyPr>
          <a:lstStyle/>
          <a:p>
            <a:r>
              <a:rPr lang="en-US" sz="4000" dirty="0" smtClean="0"/>
              <a:t>After-the-fact</a:t>
            </a:r>
            <a:endParaRPr lang="en-US" sz="4000" dirty="0"/>
          </a:p>
        </p:txBody>
      </p:sp>
      <p:sp>
        <p:nvSpPr>
          <p:cNvPr id="3" name="Content Placeholder 2"/>
          <p:cNvSpPr>
            <a:spLocks noGrp="1"/>
          </p:cNvSpPr>
          <p:nvPr>
            <p:ph idx="1"/>
          </p:nvPr>
        </p:nvSpPr>
        <p:spPr>
          <a:xfrm>
            <a:off x="606490" y="1545021"/>
            <a:ext cx="6102220" cy="4627177"/>
          </a:xfrm>
        </p:spPr>
        <p:txBody>
          <a:bodyPr>
            <a:normAutofit/>
          </a:bodyPr>
          <a:lstStyle/>
          <a:p>
            <a:pPr marL="0" indent="0">
              <a:spcBef>
                <a:spcPts val="3000"/>
              </a:spcBef>
              <a:buNone/>
              <a:defRPr/>
            </a:pPr>
            <a:r>
              <a:rPr lang="en-US" sz="2400" dirty="0"/>
              <a:t>What is an After-the-Fact? </a:t>
            </a:r>
          </a:p>
          <a:p>
            <a:pPr>
              <a:spcBef>
                <a:spcPts val="3000"/>
              </a:spcBef>
              <a:defRPr/>
            </a:pPr>
            <a:r>
              <a:rPr lang="en-US" sz="2400" dirty="0" smtClean="0"/>
              <a:t>Services </a:t>
            </a:r>
            <a:r>
              <a:rPr lang="en-US" sz="2400" dirty="0"/>
              <a:t>or Goods Secured Prior to an Executed </a:t>
            </a:r>
            <a:r>
              <a:rPr lang="en-US" sz="2400" dirty="0" smtClean="0"/>
              <a:t>Contract (includes PO)</a:t>
            </a:r>
          </a:p>
          <a:p>
            <a:pPr>
              <a:spcBef>
                <a:spcPts val="3000"/>
              </a:spcBef>
              <a:defRPr/>
            </a:pPr>
            <a:r>
              <a:rPr lang="en-US" sz="2400" dirty="0" smtClean="0"/>
              <a:t>Purchasing’s After-the-Fact Form found under Procurement Forms in Rowdy Exchange’s Shopping Dashboard</a:t>
            </a:r>
          </a:p>
          <a:p>
            <a:pPr>
              <a:spcBef>
                <a:spcPts val="3000"/>
              </a:spcBef>
              <a:defRPr/>
            </a:pPr>
            <a:r>
              <a:rPr lang="en-US" sz="2400" dirty="0" smtClean="0"/>
              <a:t>Fill out and follow steps outlined in form for </a:t>
            </a:r>
            <a:r>
              <a:rPr lang="en-US" sz="2400" dirty="0"/>
              <a:t>all </a:t>
            </a:r>
            <a:r>
              <a:rPr lang="en-US" sz="2400" dirty="0" smtClean="0"/>
              <a:t>After-the-Fact purchases</a:t>
            </a:r>
          </a:p>
          <a:p>
            <a:pPr>
              <a:spcBef>
                <a:spcPts val="3000"/>
              </a:spcBef>
              <a:defRPr/>
            </a:pPr>
            <a:endParaRPr lang="en-US" sz="2400" dirty="0"/>
          </a:p>
        </p:txBody>
      </p:sp>
      <p:sp>
        <p:nvSpPr>
          <p:cNvPr id="4" name="Text Placeholder 3"/>
          <p:cNvSpPr>
            <a:spLocks noGrp="1"/>
          </p:cNvSpPr>
          <p:nvPr>
            <p:ph type="body" sz="half" idx="2"/>
          </p:nvPr>
        </p:nvSpPr>
        <p:spPr>
          <a:xfrm>
            <a:off x="7979330" y="3536510"/>
            <a:ext cx="3603070" cy="1828800"/>
          </a:xfrm>
        </p:spPr>
        <p:txBody>
          <a:bodyPr>
            <a:normAutofit/>
          </a:bodyPr>
          <a:lstStyle/>
          <a:p>
            <a:r>
              <a:rPr lang="en-US" sz="2000" dirty="0" smtClean="0"/>
              <a:t>What you need to know</a:t>
            </a:r>
            <a:endParaRPr lang="en-US" sz="2000" dirty="0"/>
          </a:p>
        </p:txBody>
      </p:sp>
    </p:spTree>
    <p:extLst>
      <p:ext uri="{BB962C8B-B14F-4D97-AF65-F5344CB8AC3E}">
        <p14:creationId xmlns:p14="http://schemas.microsoft.com/office/powerpoint/2010/main" val="2757114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29" y="1982030"/>
            <a:ext cx="3925287" cy="1554480"/>
          </a:xfrm>
        </p:spPr>
        <p:txBody>
          <a:bodyPr>
            <a:normAutofit/>
          </a:bodyPr>
          <a:lstStyle/>
          <a:p>
            <a:r>
              <a:rPr lang="en-US" sz="4000" dirty="0" smtClean="0"/>
              <a:t>After-the-fact</a:t>
            </a:r>
            <a:endParaRPr lang="en-US" sz="4000" dirty="0"/>
          </a:p>
        </p:txBody>
      </p:sp>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363" y="334673"/>
            <a:ext cx="6699310" cy="6167727"/>
          </a:xfrm>
        </p:spPr>
      </p:pic>
    </p:spTree>
    <p:extLst>
      <p:ext uri="{BB962C8B-B14F-4D97-AF65-F5344CB8AC3E}">
        <p14:creationId xmlns:p14="http://schemas.microsoft.com/office/powerpoint/2010/main" val="3632090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Routing Methods</a:t>
            </a:r>
            <a:endParaRPr lang="en-US" dirty="0"/>
          </a:p>
        </p:txBody>
      </p:sp>
      <p:sp>
        <p:nvSpPr>
          <p:cNvPr id="3" name="Text Placeholder 2"/>
          <p:cNvSpPr>
            <a:spLocks noGrp="1"/>
          </p:cNvSpPr>
          <p:nvPr>
            <p:ph type="body" idx="1"/>
          </p:nvPr>
        </p:nvSpPr>
        <p:spPr/>
        <p:txBody>
          <a:bodyPr/>
          <a:lstStyle/>
          <a:p>
            <a:r>
              <a:rPr lang="en-US" dirty="0" smtClean="0"/>
              <a:t>Using SciQuest TCM and other routing methods</a:t>
            </a:r>
            <a:endParaRPr lang="en-US" dirty="0"/>
          </a:p>
        </p:txBody>
      </p:sp>
    </p:spTree>
    <p:extLst>
      <p:ext uri="{BB962C8B-B14F-4D97-AF65-F5344CB8AC3E}">
        <p14:creationId xmlns:p14="http://schemas.microsoft.com/office/powerpoint/2010/main" val="156084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30" y="1800729"/>
            <a:ext cx="3970932" cy="1554480"/>
          </a:xfrm>
        </p:spPr>
        <p:txBody>
          <a:bodyPr>
            <a:normAutofit/>
          </a:bodyPr>
          <a:lstStyle/>
          <a:p>
            <a:r>
              <a:rPr lang="en-US" dirty="0">
                <a:solidFill>
                  <a:srgbClr val="07CB98"/>
                </a:solidFill>
              </a:rPr>
              <a:t>Contract Routing Methods</a:t>
            </a:r>
            <a:endParaRPr lang="en-US" sz="4000" dirty="0"/>
          </a:p>
        </p:txBody>
      </p:sp>
      <p:sp>
        <p:nvSpPr>
          <p:cNvPr id="3" name="Content Placeholder 2"/>
          <p:cNvSpPr>
            <a:spLocks noGrp="1"/>
          </p:cNvSpPr>
          <p:nvPr>
            <p:ph idx="1"/>
          </p:nvPr>
        </p:nvSpPr>
        <p:spPr/>
        <p:txBody>
          <a:bodyPr/>
          <a:lstStyle/>
          <a:p>
            <a:pPr marL="0" indent="0">
              <a:buNone/>
            </a:pPr>
            <a:r>
              <a:rPr lang="en-US" dirty="0"/>
              <a:t>The Business Contracts Office can receive an agreement utilizing one of the three methods below:</a:t>
            </a:r>
          </a:p>
          <a:p>
            <a:r>
              <a:rPr lang="en-US" dirty="0"/>
              <a:t>Electronic Submission through </a:t>
            </a:r>
            <a:r>
              <a:rPr lang="en-US" dirty="0" smtClean="0"/>
              <a:t>Rowdy Exchange's </a:t>
            </a:r>
            <a:r>
              <a:rPr lang="en-US" dirty="0"/>
              <a:t>Total Contracts Manager (TCM) </a:t>
            </a:r>
          </a:p>
          <a:p>
            <a:r>
              <a:rPr lang="en-US" dirty="0"/>
              <a:t>Paper hard copy submission to the </a:t>
            </a:r>
            <a:r>
              <a:rPr lang="en-US" dirty="0" err="1"/>
              <a:t>BCO</a:t>
            </a:r>
            <a:endParaRPr lang="en-US" dirty="0"/>
          </a:p>
          <a:p>
            <a:r>
              <a:rPr lang="en-US" dirty="0"/>
              <a:t>Email submission to the </a:t>
            </a:r>
            <a:r>
              <a:rPr lang="en-US" dirty="0" err="1"/>
              <a:t>BCO</a:t>
            </a:r>
            <a:r>
              <a:rPr lang="en-US" dirty="0"/>
              <a:t> email inbox (</a:t>
            </a:r>
            <a:r>
              <a:rPr lang="en-US" dirty="0" smtClean="0">
                <a:hlinkClick r:id="rId2"/>
              </a:rPr>
              <a:t>business.contracts@utsa.edu</a:t>
            </a:r>
            <a:r>
              <a:rPr lang="en-US" dirty="0" smtClean="0"/>
              <a:t>)</a:t>
            </a:r>
            <a:endParaRPr lang="en-US" dirty="0"/>
          </a:p>
          <a:p>
            <a:endParaRPr lang="en-US" dirty="0"/>
          </a:p>
          <a:p>
            <a:pPr marL="0" indent="0">
              <a:buNone/>
            </a:pPr>
            <a:r>
              <a:rPr lang="en-US" dirty="0"/>
              <a:t>For more details on routing an agreement, see </a:t>
            </a:r>
            <a:r>
              <a:rPr lang="en-US" dirty="0">
                <a:hlinkClick r:id="rId3"/>
              </a:rPr>
              <a:t>http://</a:t>
            </a:r>
            <a:r>
              <a:rPr lang="en-US" dirty="0" smtClean="0">
                <a:hlinkClick r:id="rId3"/>
              </a:rPr>
              <a:t>www.utsa.edu/bco/contracts/submitting.html</a:t>
            </a:r>
            <a:r>
              <a:rPr lang="en-US" dirty="0" smtClean="0"/>
              <a:t> </a:t>
            </a:r>
            <a:endParaRPr lang="en-US" dirty="0"/>
          </a:p>
          <a:p>
            <a:endParaRPr lang="en-US" dirty="0"/>
          </a:p>
        </p:txBody>
      </p:sp>
      <p:sp>
        <p:nvSpPr>
          <p:cNvPr id="4" name="Text Placeholder 3"/>
          <p:cNvSpPr>
            <a:spLocks noGrp="1"/>
          </p:cNvSpPr>
          <p:nvPr>
            <p:ph type="body" sz="half" idx="2"/>
          </p:nvPr>
        </p:nvSpPr>
        <p:spPr>
          <a:xfrm>
            <a:off x="7979330" y="3355209"/>
            <a:ext cx="3970932" cy="1828800"/>
          </a:xfrm>
        </p:spPr>
        <p:txBody>
          <a:bodyPr>
            <a:normAutofit/>
          </a:bodyPr>
          <a:lstStyle/>
          <a:p>
            <a:r>
              <a:rPr lang="en-US" sz="2000" dirty="0" smtClean="0"/>
              <a:t>What you need to know</a:t>
            </a:r>
            <a:endParaRPr lang="en-US" sz="2000" dirty="0"/>
          </a:p>
        </p:txBody>
      </p:sp>
    </p:spTree>
    <p:extLst>
      <p:ext uri="{BB962C8B-B14F-4D97-AF65-F5344CB8AC3E}">
        <p14:creationId xmlns:p14="http://schemas.microsoft.com/office/powerpoint/2010/main" val="4062840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96760" y="191907"/>
            <a:ext cx="6290440" cy="1218882"/>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sz="4000" dirty="0" smtClean="0"/>
              <a:t>Routing using Total Contracts Manager (TCM)</a:t>
            </a:r>
            <a:endParaRPr lang="en-US" sz="4000" dirty="0"/>
          </a:p>
        </p:txBody>
      </p:sp>
      <p:sp>
        <p:nvSpPr>
          <p:cNvPr id="5" name="Text Placeholder 3"/>
          <p:cNvSpPr txBox="1">
            <a:spLocks/>
          </p:cNvSpPr>
          <p:nvPr/>
        </p:nvSpPr>
        <p:spPr>
          <a:xfrm>
            <a:off x="6461759" y="1706881"/>
            <a:ext cx="4432663" cy="4484915"/>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dirty="0" smtClean="0"/>
              <a:t>Submit you contract </a:t>
            </a:r>
            <a:r>
              <a:rPr lang="en-US" dirty="0"/>
              <a:t>r</a:t>
            </a:r>
            <a:r>
              <a:rPr lang="en-US" dirty="0" smtClean="0"/>
              <a:t>equests and monitor them electronically</a:t>
            </a:r>
          </a:p>
          <a:p>
            <a:r>
              <a:rPr lang="en-US" dirty="0" smtClean="0"/>
              <a:t>Easy upload of contract documents and required approvals</a:t>
            </a:r>
          </a:p>
          <a:p>
            <a:r>
              <a:rPr lang="en-US" dirty="0" smtClean="0"/>
              <a:t> Access your department’s contracts and search all business agreements processed by the University</a:t>
            </a:r>
          </a:p>
          <a:p>
            <a:r>
              <a:rPr lang="en-US" dirty="0" smtClean="0"/>
              <a:t> Single Sign-On (abc123)</a:t>
            </a:r>
          </a:p>
          <a:p>
            <a:r>
              <a:rPr lang="en-US" dirty="0">
                <a:hlinkClick r:id="rId2"/>
              </a:rPr>
              <a:t>https://solutions.sciquest.com/apps/Router/SAMLAuth/UTSA</a:t>
            </a:r>
            <a:endParaRPr lang="en-US" dirty="0"/>
          </a:p>
        </p:txBody>
      </p:sp>
      <p:pic>
        <p:nvPicPr>
          <p:cNvPr id="3" name="Picture 2">
            <a:hlinkClick r:id="rId3"/>
          </p:cNvPr>
          <p:cNvPicPr>
            <a:picLocks noChangeAspect="1"/>
          </p:cNvPicPr>
          <p:nvPr/>
        </p:nvPicPr>
        <p:blipFill>
          <a:blip r:embed="rId4"/>
          <a:stretch>
            <a:fillRect/>
          </a:stretch>
        </p:blipFill>
        <p:spPr>
          <a:xfrm>
            <a:off x="121168" y="474891"/>
            <a:ext cx="5475591" cy="5590629"/>
          </a:xfrm>
          <a:prstGeom prst="rect">
            <a:avLst/>
          </a:prstGeom>
          <a:effectLst/>
        </p:spPr>
      </p:pic>
    </p:spTree>
    <p:extLst>
      <p:ext uri="{BB962C8B-B14F-4D97-AF65-F5344CB8AC3E}">
        <p14:creationId xmlns:p14="http://schemas.microsoft.com/office/powerpoint/2010/main" val="2842386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Timelines</a:t>
            </a:r>
            <a:endParaRPr lang="en-US" dirty="0"/>
          </a:p>
        </p:txBody>
      </p:sp>
      <p:sp>
        <p:nvSpPr>
          <p:cNvPr id="3" name="Text Placeholder 2"/>
          <p:cNvSpPr>
            <a:spLocks noGrp="1"/>
          </p:cNvSpPr>
          <p:nvPr>
            <p:ph type="body" idx="1"/>
          </p:nvPr>
        </p:nvSpPr>
        <p:spPr/>
        <p:txBody>
          <a:bodyPr/>
          <a:lstStyle/>
          <a:p>
            <a:r>
              <a:rPr lang="en-US" dirty="0" smtClean="0"/>
              <a:t>How long will it take to complete?</a:t>
            </a:r>
            <a:endParaRPr lang="en-US" dirty="0"/>
          </a:p>
        </p:txBody>
      </p:sp>
    </p:spTree>
    <p:extLst>
      <p:ext uri="{BB962C8B-B14F-4D97-AF65-F5344CB8AC3E}">
        <p14:creationId xmlns:p14="http://schemas.microsoft.com/office/powerpoint/2010/main" val="1749033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Business Contracts Office Staff</a:t>
            </a:r>
            <a:endParaRPr lang="en-US" sz="4800" dirty="0"/>
          </a:p>
        </p:txBody>
      </p:sp>
      <p:sp>
        <p:nvSpPr>
          <p:cNvPr id="3" name="Text Placeholder 2"/>
          <p:cNvSpPr>
            <a:spLocks noGrp="1"/>
          </p:cNvSpPr>
          <p:nvPr>
            <p:ph type="body" idx="1"/>
          </p:nvPr>
        </p:nvSpPr>
        <p:spPr>
          <a:xfrm>
            <a:off x="1298448" y="1840093"/>
            <a:ext cx="4572000" cy="685800"/>
          </a:xfrm>
        </p:spPr>
        <p:txBody>
          <a:bodyPr>
            <a:normAutofit/>
          </a:bodyPr>
          <a:lstStyle/>
          <a:p>
            <a:r>
              <a:rPr lang="en-US" sz="2800" dirty="0" smtClean="0"/>
              <a:t>Contracts Specialists</a:t>
            </a:r>
            <a:endParaRPr lang="en-US" sz="2800" dirty="0"/>
          </a:p>
        </p:txBody>
      </p:sp>
      <p:sp>
        <p:nvSpPr>
          <p:cNvPr id="4" name="Content Placeholder 3"/>
          <p:cNvSpPr>
            <a:spLocks noGrp="1"/>
          </p:cNvSpPr>
          <p:nvPr>
            <p:ph sz="half" idx="2"/>
          </p:nvPr>
        </p:nvSpPr>
        <p:spPr>
          <a:xfrm>
            <a:off x="1298448" y="2525893"/>
            <a:ext cx="4572000" cy="1522950"/>
          </a:xfrm>
        </p:spPr>
        <p:txBody>
          <a:bodyPr>
            <a:normAutofit/>
          </a:bodyPr>
          <a:lstStyle/>
          <a:p>
            <a:r>
              <a:rPr lang="en-US" dirty="0" smtClean="0"/>
              <a:t>Frank Grijalva, MBA</a:t>
            </a:r>
            <a:r>
              <a:rPr lang="en-US" dirty="0"/>
              <a:t> </a:t>
            </a:r>
            <a:r>
              <a:rPr lang="en-US" dirty="0" smtClean="0"/>
              <a:t>(ext. 4975)</a:t>
            </a:r>
          </a:p>
          <a:p>
            <a:r>
              <a:rPr lang="en-US" dirty="0" smtClean="0"/>
              <a:t>Anthony Sanchez, J.D. (ext. 4680)</a:t>
            </a:r>
          </a:p>
          <a:p>
            <a:r>
              <a:rPr lang="en-US" dirty="0" smtClean="0"/>
              <a:t>Todd Cheslock, J.D. (ext. 4899)</a:t>
            </a:r>
            <a:endParaRPr lang="en-US" dirty="0"/>
          </a:p>
        </p:txBody>
      </p:sp>
      <p:sp>
        <p:nvSpPr>
          <p:cNvPr id="5" name="Text Placeholder 4"/>
          <p:cNvSpPr>
            <a:spLocks noGrp="1"/>
          </p:cNvSpPr>
          <p:nvPr>
            <p:ph type="body" sz="quarter" idx="3"/>
          </p:nvPr>
        </p:nvSpPr>
        <p:spPr>
          <a:xfrm>
            <a:off x="6264586" y="1840093"/>
            <a:ext cx="4572000" cy="685800"/>
          </a:xfrm>
        </p:spPr>
        <p:txBody>
          <a:bodyPr>
            <a:normAutofit/>
          </a:bodyPr>
          <a:lstStyle/>
          <a:p>
            <a:r>
              <a:rPr lang="en-US" sz="2800" dirty="0"/>
              <a:t>Contracts </a:t>
            </a:r>
            <a:r>
              <a:rPr lang="en-US" sz="2800" dirty="0" smtClean="0"/>
              <a:t>Administrator</a:t>
            </a:r>
            <a:endParaRPr lang="en-US" sz="2800" dirty="0"/>
          </a:p>
        </p:txBody>
      </p:sp>
      <p:sp>
        <p:nvSpPr>
          <p:cNvPr id="6" name="Content Placeholder 5"/>
          <p:cNvSpPr>
            <a:spLocks noGrp="1"/>
          </p:cNvSpPr>
          <p:nvPr>
            <p:ph sz="quarter" idx="4"/>
          </p:nvPr>
        </p:nvSpPr>
        <p:spPr>
          <a:xfrm>
            <a:off x="6264586" y="2525893"/>
            <a:ext cx="4572000" cy="592783"/>
          </a:xfrm>
        </p:spPr>
        <p:txBody>
          <a:bodyPr/>
          <a:lstStyle/>
          <a:p>
            <a:r>
              <a:rPr lang="en-US" dirty="0" smtClean="0"/>
              <a:t>Kelli Morrison (ext. 4065)</a:t>
            </a:r>
            <a:endParaRPr lang="en-US" dirty="0"/>
          </a:p>
        </p:txBody>
      </p:sp>
      <p:sp>
        <p:nvSpPr>
          <p:cNvPr id="7" name="Text Placeholder 2"/>
          <p:cNvSpPr txBox="1">
            <a:spLocks/>
          </p:cNvSpPr>
          <p:nvPr/>
        </p:nvSpPr>
        <p:spPr>
          <a:xfrm>
            <a:off x="4123103" y="4286376"/>
            <a:ext cx="4572000" cy="6858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accent1"/>
              </a:buClr>
              <a:buFont typeface="Arial" pitchFamily="34" charset="0"/>
              <a:buNone/>
              <a:defRPr sz="2000" b="0" kern="120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9pPr>
          </a:lstStyle>
          <a:p>
            <a:r>
              <a:rPr lang="en-US" sz="2800" dirty="0" smtClean="0"/>
              <a:t>Management</a:t>
            </a:r>
            <a:endParaRPr lang="en-US" sz="2800" dirty="0"/>
          </a:p>
        </p:txBody>
      </p:sp>
      <p:sp>
        <p:nvSpPr>
          <p:cNvPr id="8" name="Content Placeholder 5"/>
          <p:cNvSpPr txBox="1">
            <a:spLocks/>
          </p:cNvSpPr>
          <p:nvPr/>
        </p:nvSpPr>
        <p:spPr>
          <a:xfrm>
            <a:off x="4123103" y="5027355"/>
            <a:ext cx="4572000" cy="1168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r>
              <a:rPr lang="en-US" dirty="0" smtClean="0"/>
              <a:t>Richard Wollney, J.D. (ext. 4069)</a:t>
            </a:r>
          </a:p>
          <a:p>
            <a:r>
              <a:rPr lang="en-US" dirty="0" smtClean="0"/>
              <a:t>Robert Dickens, (ext. 4065)</a:t>
            </a:r>
            <a:endParaRPr lang="en-US" dirty="0"/>
          </a:p>
        </p:txBody>
      </p:sp>
    </p:spTree>
    <p:extLst>
      <p:ext uri="{BB962C8B-B14F-4D97-AF65-F5344CB8AC3E}">
        <p14:creationId xmlns:p14="http://schemas.microsoft.com/office/powerpoint/2010/main" val="1428607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30" y="2022565"/>
            <a:ext cx="3603070" cy="1554480"/>
          </a:xfrm>
        </p:spPr>
        <p:txBody>
          <a:bodyPr>
            <a:normAutofit/>
          </a:bodyPr>
          <a:lstStyle/>
          <a:p>
            <a:r>
              <a:rPr lang="en-US" sz="4800" dirty="0" smtClean="0"/>
              <a:t>General Timelines</a:t>
            </a:r>
            <a:endParaRPr lang="en-US" sz="4800" dirty="0"/>
          </a:p>
        </p:txBody>
      </p:sp>
      <p:sp>
        <p:nvSpPr>
          <p:cNvPr id="3" name="Content Placeholder 2"/>
          <p:cNvSpPr>
            <a:spLocks noGrp="1"/>
          </p:cNvSpPr>
          <p:nvPr>
            <p:ph idx="1"/>
          </p:nvPr>
        </p:nvSpPr>
        <p:spPr/>
        <p:txBody>
          <a:bodyPr>
            <a:normAutofit/>
          </a:bodyPr>
          <a:lstStyle/>
          <a:p>
            <a:pPr marL="227013" lvl="1" indent="-227013">
              <a:spcBef>
                <a:spcPts val="2400"/>
              </a:spcBef>
              <a:defRPr/>
            </a:pPr>
            <a:r>
              <a:rPr lang="en-US" sz="2400" dirty="0"/>
              <a:t>Standard Template Agreements with all routing secured are typically signed within 3 business days upon receipt by the Business Contracts </a:t>
            </a:r>
            <a:r>
              <a:rPr lang="en-US" sz="2400" dirty="0" smtClean="0"/>
              <a:t>Office </a:t>
            </a:r>
            <a:endParaRPr lang="en-US" sz="2400" dirty="0"/>
          </a:p>
          <a:p>
            <a:pPr marL="227013" lvl="1" indent="-227013">
              <a:spcBef>
                <a:spcPts val="2400"/>
              </a:spcBef>
              <a:defRPr/>
            </a:pPr>
            <a:r>
              <a:rPr lang="en-US" sz="2400" dirty="0" smtClean="0"/>
              <a:t>Location </a:t>
            </a:r>
            <a:r>
              <a:rPr lang="en-US" sz="2400" dirty="0"/>
              <a:t>for drop-off of agreements:</a:t>
            </a:r>
          </a:p>
          <a:p>
            <a:pPr marL="455613" lvl="3" indent="-227013">
              <a:spcBef>
                <a:spcPts val="2400"/>
              </a:spcBef>
              <a:defRPr/>
            </a:pPr>
            <a:r>
              <a:rPr lang="en-US" sz="2200" dirty="0" smtClean="0"/>
              <a:t>Business </a:t>
            </a:r>
            <a:r>
              <a:rPr lang="en-US" sz="2200" dirty="0"/>
              <a:t>Contacts Office located is at the Central Receiving Building on West Main Campus</a:t>
            </a:r>
          </a:p>
          <a:p>
            <a:pPr marL="227013" lvl="1" indent="-227013">
              <a:spcBef>
                <a:spcPts val="2400"/>
              </a:spcBef>
              <a:defRPr/>
            </a:pPr>
            <a:r>
              <a:rPr lang="en-US" sz="2400" dirty="0" smtClean="0"/>
              <a:t>Delays </a:t>
            </a:r>
            <a:r>
              <a:rPr lang="en-US" sz="2400" dirty="0"/>
              <a:t>Resulting from Improper </a:t>
            </a:r>
            <a:r>
              <a:rPr lang="en-US" sz="2400" dirty="0" smtClean="0"/>
              <a:t>Routing</a:t>
            </a:r>
            <a:endParaRPr lang="en-US" sz="2400" dirty="0"/>
          </a:p>
          <a:p>
            <a:pPr marL="227013" lvl="1" indent="-227013">
              <a:spcBef>
                <a:spcPts val="2400"/>
              </a:spcBef>
              <a:defRPr/>
            </a:pPr>
            <a:r>
              <a:rPr lang="en-US" sz="2400" dirty="0" smtClean="0"/>
              <a:t>Agreements </a:t>
            </a:r>
            <a:r>
              <a:rPr lang="en-US" sz="2400" dirty="0"/>
              <a:t>with Substantive Modifications need to reviewed by the Business Contracts </a:t>
            </a:r>
            <a:r>
              <a:rPr lang="en-US" sz="2400" dirty="0" smtClean="0"/>
              <a:t>Office</a:t>
            </a:r>
            <a:endParaRPr lang="en-US" sz="2400" dirty="0"/>
          </a:p>
          <a:p>
            <a:endParaRPr lang="en-US" dirty="0"/>
          </a:p>
        </p:txBody>
      </p:sp>
      <p:sp>
        <p:nvSpPr>
          <p:cNvPr id="4" name="Text Placeholder 3"/>
          <p:cNvSpPr>
            <a:spLocks noGrp="1"/>
          </p:cNvSpPr>
          <p:nvPr>
            <p:ph type="body" sz="half" idx="2"/>
          </p:nvPr>
        </p:nvSpPr>
        <p:spPr>
          <a:xfrm>
            <a:off x="7979330" y="3577045"/>
            <a:ext cx="3603070" cy="1828800"/>
          </a:xfrm>
        </p:spPr>
        <p:txBody>
          <a:bodyPr>
            <a:normAutofit/>
          </a:bodyPr>
          <a:lstStyle/>
          <a:p>
            <a:r>
              <a:rPr lang="en-US" sz="2000" dirty="0" smtClean="0"/>
              <a:t>What you should know.</a:t>
            </a:r>
            <a:endParaRPr lang="en-US" sz="2000" dirty="0"/>
          </a:p>
        </p:txBody>
      </p:sp>
    </p:spTree>
    <p:extLst>
      <p:ext uri="{BB962C8B-B14F-4D97-AF65-F5344CB8AC3E}">
        <p14:creationId xmlns:p14="http://schemas.microsoft.com/office/powerpoint/2010/main" val="2855670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Text Placeholder 2"/>
          <p:cNvSpPr>
            <a:spLocks noGrp="1"/>
          </p:cNvSpPr>
          <p:nvPr>
            <p:ph type="body" idx="1"/>
          </p:nvPr>
        </p:nvSpPr>
        <p:spPr/>
        <p:txBody>
          <a:bodyPr/>
          <a:lstStyle/>
          <a:p>
            <a:r>
              <a:rPr lang="en-US" dirty="0" smtClean="0"/>
              <a:t>Business Contracts Website</a:t>
            </a:r>
            <a:endParaRPr lang="en-US" dirty="0"/>
          </a:p>
        </p:txBody>
      </p:sp>
    </p:spTree>
    <p:extLst>
      <p:ext uri="{BB962C8B-B14F-4D97-AF65-F5344CB8AC3E}">
        <p14:creationId xmlns:p14="http://schemas.microsoft.com/office/powerpoint/2010/main" val="279811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979330" y="1650274"/>
            <a:ext cx="3603070" cy="1554480"/>
          </a:xfrm>
        </p:spPr>
        <p:txBody>
          <a:bodyPr>
            <a:noAutofit/>
          </a:bodyPr>
          <a:lstStyle/>
          <a:p>
            <a:r>
              <a:rPr lang="en-US" sz="5400" dirty="0" smtClean="0"/>
              <a:t>BCO Website</a:t>
            </a:r>
            <a:endParaRPr lang="en-US" sz="5400" dirty="0"/>
          </a:p>
        </p:txBody>
      </p:sp>
      <p:sp>
        <p:nvSpPr>
          <p:cNvPr id="12" name="Text Placeholder 11"/>
          <p:cNvSpPr>
            <a:spLocks noGrp="1"/>
          </p:cNvSpPr>
          <p:nvPr>
            <p:ph type="body" sz="half" idx="2"/>
          </p:nvPr>
        </p:nvSpPr>
        <p:spPr>
          <a:xfrm>
            <a:off x="7979330" y="3430787"/>
            <a:ext cx="3603070" cy="1828800"/>
          </a:xfrm>
        </p:spPr>
        <p:txBody>
          <a:bodyPr/>
          <a:lstStyle/>
          <a:p>
            <a:r>
              <a:rPr lang="en-US" dirty="0" smtClean="0"/>
              <a:t>Quick tour of links and valuable information</a:t>
            </a:r>
            <a:endParaRPr lang="en-US" dirty="0"/>
          </a:p>
        </p:txBody>
      </p:sp>
      <p:pic>
        <p:nvPicPr>
          <p:cNvPr id="2" name="Picture 1">
            <a:hlinkClick r:id="rId2"/>
          </p:cNvPr>
          <p:cNvPicPr>
            <a:picLocks noChangeAspect="1"/>
          </p:cNvPicPr>
          <p:nvPr/>
        </p:nvPicPr>
        <p:blipFill>
          <a:blip r:embed="rId3"/>
          <a:stretch>
            <a:fillRect/>
          </a:stretch>
        </p:blipFill>
        <p:spPr>
          <a:xfrm>
            <a:off x="128954" y="263519"/>
            <a:ext cx="7053868" cy="6334535"/>
          </a:xfrm>
          <a:prstGeom prst="rect">
            <a:avLst/>
          </a:prstGeom>
        </p:spPr>
      </p:pic>
    </p:spTree>
    <p:extLst>
      <p:ext uri="{BB962C8B-B14F-4D97-AF65-F5344CB8AC3E}">
        <p14:creationId xmlns:p14="http://schemas.microsoft.com/office/powerpoint/2010/main" val="370888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campsdeichemed.com/wp-content/uploads/2012/05/questions-to-ask-yourself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17" y="1085296"/>
            <a:ext cx="5882640" cy="47842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Text Placeholder 2"/>
          <p:cNvSpPr txBox="1">
            <a:spLocks/>
          </p:cNvSpPr>
          <p:nvPr/>
        </p:nvSpPr>
        <p:spPr>
          <a:xfrm>
            <a:off x="6601098" y="1593402"/>
            <a:ext cx="4728754" cy="382172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smtClean="0">
                <a:solidFill>
                  <a:srgbClr val="F15A22"/>
                </a:solidFill>
              </a:rPr>
              <a:t>Questions?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951331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346960" y="340514"/>
            <a:ext cx="7498081" cy="138492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6600" dirty="0" smtClean="0">
                <a:solidFill>
                  <a:srgbClr val="F15A22"/>
                </a:solidFill>
              </a:rPr>
              <a:t>Thank You </a:t>
            </a:r>
          </a:p>
          <a:p>
            <a:pPr marL="0" indent="0">
              <a:buFont typeface="Arial" panose="020B0604020202020204" pitchFamily="34" charset="0"/>
              <a:buNone/>
            </a:pPr>
            <a:endParaRPr lang="en-US" dirty="0"/>
          </a:p>
        </p:txBody>
      </p:sp>
      <p:pic>
        <p:nvPicPr>
          <p:cNvPr id="5" name="Picture 4"/>
          <p:cNvPicPr>
            <a:picLocks noChangeAspect="1"/>
          </p:cNvPicPr>
          <p:nvPr/>
        </p:nvPicPr>
        <p:blipFill>
          <a:blip r:embed="rId2"/>
          <a:stretch>
            <a:fillRect/>
          </a:stretch>
        </p:blipFill>
        <p:spPr>
          <a:xfrm>
            <a:off x="4145756" y="1833562"/>
            <a:ext cx="4110038" cy="3759003"/>
          </a:xfrm>
          <a:prstGeom prst="rect">
            <a:avLst/>
          </a:prstGeom>
        </p:spPr>
      </p:pic>
    </p:spTree>
    <p:extLst>
      <p:ext uri="{BB962C8B-B14F-4D97-AF65-F5344CB8AC3E}">
        <p14:creationId xmlns:p14="http://schemas.microsoft.com/office/powerpoint/2010/main" val="334482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Contract</a:t>
            </a:r>
            <a:endParaRPr lang="en-US" dirty="0"/>
          </a:p>
        </p:txBody>
      </p:sp>
      <p:sp>
        <p:nvSpPr>
          <p:cNvPr id="3" name="Text Placeholder 2"/>
          <p:cNvSpPr>
            <a:spLocks noGrp="1"/>
          </p:cNvSpPr>
          <p:nvPr>
            <p:ph type="body" idx="1"/>
          </p:nvPr>
        </p:nvSpPr>
        <p:spPr/>
        <p:txBody>
          <a:bodyPr/>
          <a:lstStyle/>
          <a:p>
            <a:r>
              <a:rPr lang="en-US" dirty="0" smtClean="0"/>
              <a:t>Contract Law 101</a:t>
            </a:r>
          </a:p>
        </p:txBody>
      </p:sp>
    </p:spTree>
    <p:extLst>
      <p:ext uri="{BB962C8B-B14F-4D97-AF65-F5344CB8AC3E}">
        <p14:creationId xmlns:p14="http://schemas.microsoft.com/office/powerpoint/2010/main" val="3999759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30" y="1982030"/>
            <a:ext cx="3603070" cy="1554480"/>
          </a:xfrm>
        </p:spPr>
        <p:txBody>
          <a:bodyPr>
            <a:normAutofit/>
          </a:bodyPr>
          <a:lstStyle/>
          <a:p>
            <a:r>
              <a:rPr lang="en-US" sz="4000" dirty="0" smtClean="0"/>
              <a:t>What is a Contract?</a:t>
            </a:r>
            <a:endParaRPr lang="en-US" sz="4000" dirty="0"/>
          </a:p>
        </p:txBody>
      </p:sp>
      <p:sp>
        <p:nvSpPr>
          <p:cNvPr id="3" name="Content Placeholder 2"/>
          <p:cNvSpPr>
            <a:spLocks noGrp="1"/>
          </p:cNvSpPr>
          <p:nvPr>
            <p:ph idx="1"/>
          </p:nvPr>
        </p:nvSpPr>
        <p:spPr>
          <a:xfrm>
            <a:off x="606490" y="906516"/>
            <a:ext cx="6102220" cy="5265683"/>
          </a:xfrm>
        </p:spPr>
        <p:txBody>
          <a:bodyPr/>
          <a:lstStyle/>
          <a:p>
            <a:pPr marL="0" indent="0">
              <a:buNone/>
            </a:pPr>
            <a:r>
              <a:rPr lang="en-US" sz="2400" dirty="0"/>
              <a:t> A </a:t>
            </a:r>
            <a:r>
              <a:rPr lang="en-US" sz="2400" dirty="0" smtClean="0">
                <a:hlinkClick r:id="rId2"/>
              </a:rPr>
              <a:t>contract</a:t>
            </a:r>
            <a:r>
              <a:rPr lang="en-US" sz="2400" dirty="0" smtClean="0"/>
              <a:t> is </a:t>
            </a:r>
            <a:r>
              <a:rPr lang="en-US" sz="2400" dirty="0"/>
              <a:t>an agreement between two parties that creates an obligation to perform (or not perform) a particular </a:t>
            </a:r>
            <a:r>
              <a:rPr lang="en-US" sz="2400" dirty="0" smtClean="0"/>
              <a:t>duty. </a:t>
            </a:r>
          </a:p>
          <a:p>
            <a:pPr marL="0" indent="0">
              <a:buNone/>
            </a:pPr>
            <a:endParaRPr lang="en-US" sz="2400" dirty="0" smtClean="0"/>
          </a:p>
          <a:p>
            <a:pPr marL="0" indent="0">
              <a:buNone/>
            </a:pPr>
            <a:r>
              <a:rPr lang="en-US" sz="2400" dirty="0" smtClean="0"/>
              <a:t>A </a:t>
            </a:r>
            <a:r>
              <a:rPr lang="en-US" sz="2400" dirty="0"/>
              <a:t>legally enforceable contract requires</a:t>
            </a:r>
            <a:r>
              <a:rPr lang="en-US" sz="2400" dirty="0" smtClean="0"/>
              <a:t>:</a:t>
            </a:r>
          </a:p>
          <a:p>
            <a:pPr marL="571500" indent="-571500">
              <a:buFont typeface="+mj-lt"/>
              <a:buAutoNum type="arabicPeriod"/>
              <a:defRPr/>
            </a:pPr>
            <a:r>
              <a:rPr lang="en-US" dirty="0" smtClean="0"/>
              <a:t>An </a:t>
            </a:r>
            <a:r>
              <a:rPr lang="en-US" dirty="0"/>
              <a:t>Offer</a:t>
            </a:r>
            <a:r>
              <a:rPr lang="en-US" sz="1800" dirty="0"/>
              <a:t> </a:t>
            </a:r>
            <a:r>
              <a:rPr lang="en-US" sz="1800" i="1" dirty="0">
                <a:solidFill>
                  <a:schemeClr val="tx2"/>
                </a:solidFill>
              </a:rPr>
              <a:t>(I’ll mow your lawn this weekend, if you </a:t>
            </a:r>
            <a:r>
              <a:rPr lang="en-US" sz="1800" i="1" dirty="0" smtClean="0">
                <a:solidFill>
                  <a:schemeClr val="tx2"/>
                </a:solidFill>
              </a:rPr>
              <a:t>pay </a:t>
            </a:r>
            <a:r>
              <a:rPr lang="en-US" sz="1800" i="1" dirty="0">
                <a:solidFill>
                  <a:schemeClr val="tx2"/>
                </a:solidFill>
              </a:rPr>
              <a:t>me $30)</a:t>
            </a:r>
          </a:p>
          <a:p>
            <a:pPr marL="457200" indent="-457200" defTabSz="574675">
              <a:buFont typeface="+mj-lt"/>
              <a:buAutoNum type="arabicPeriod"/>
              <a:defRPr/>
            </a:pPr>
            <a:r>
              <a:rPr lang="en-US" sz="1800" dirty="0" smtClean="0">
                <a:solidFill>
                  <a:srgbClr val="FF6600"/>
                </a:solidFill>
              </a:rPr>
              <a:t>	</a:t>
            </a:r>
            <a:r>
              <a:rPr lang="en-US" dirty="0" smtClean="0"/>
              <a:t>An </a:t>
            </a:r>
            <a:r>
              <a:rPr lang="en-US" dirty="0"/>
              <a:t>Acceptance</a:t>
            </a:r>
            <a:r>
              <a:rPr lang="en-US" sz="1800" dirty="0"/>
              <a:t> </a:t>
            </a:r>
            <a:r>
              <a:rPr lang="en-US" sz="1800" i="1" dirty="0">
                <a:solidFill>
                  <a:schemeClr val="tx2"/>
                </a:solidFill>
              </a:rPr>
              <a:t>(You’ve got a deal)</a:t>
            </a:r>
          </a:p>
          <a:p>
            <a:pPr marL="574675" indent="-574675" defTabSz="574675">
              <a:buFont typeface="+mj-lt"/>
              <a:buAutoNum type="arabicPeriod"/>
              <a:defRPr/>
            </a:pPr>
            <a:r>
              <a:rPr lang="en-US" dirty="0" smtClean="0"/>
              <a:t>Consideration</a:t>
            </a:r>
            <a:r>
              <a:rPr lang="en-US" sz="1800" dirty="0" smtClean="0"/>
              <a:t> </a:t>
            </a:r>
            <a:r>
              <a:rPr lang="en-US" sz="1800" i="1" dirty="0">
                <a:solidFill>
                  <a:schemeClr val="tx2"/>
                </a:solidFill>
              </a:rPr>
              <a:t>(The value received </a:t>
            </a:r>
            <a:r>
              <a:rPr lang="en-US" sz="1800" i="1" dirty="0" smtClean="0">
                <a:solidFill>
                  <a:schemeClr val="tx2"/>
                </a:solidFill>
              </a:rPr>
              <a:t>and given </a:t>
            </a:r>
            <a:r>
              <a:rPr lang="en-US" sz="1800" i="1" dirty="0">
                <a:solidFill>
                  <a:schemeClr val="tx2"/>
                </a:solidFill>
              </a:rPr>
              <a:t>– </a:t>
            </a:r>
            <a:r>
              <a:rPr lang="en-US" sz="1800" i="1" dirty="0" smtClean="0">
                <a:solidFill>
                  <a:schemeClr val="tx2"/>
                </a:solidFill>
              </a:rPr>
              <a:t>the   money </a:t>
            </a:r>
            <a:r>
              <a:rPr lang="en-US" sz="1800" i="1" dirty="0">
                <a:solidFill>
                  <a:schemeClr val="tx2"/>
                </a:solidFill>
              </a:rPr>
              <a:t>and the lawn mowed) </a:t>
            </a:r>
          </a:p>
          <a:p>
            <a:endParaRPr lang="en-US" dirty="0"/>
          </a:p>
        </p:txBody>
      </p:sp>
      <p:sp>
        <p:nvSpPr>
          <p:cNvPr id="4" name="Text Placeholder 3"/>
          <p:cNvSpPr>
            <a:spLocks noGrp="1"/>
          </p:cNvSpPr>
          <p:nvPr>
            <p:ph type="body" sz="half" idx="2"/>
          </p:nvPr>
        </p:nvSpPr>
        <p:spPr>
          <a:xfrm>
            <a:off x="7979330" y="3536510"/>
            <a:ext cx="3603070" cy="1828800"/>
          </a:xfrm>
        </p:spPr>
        <p:txBody>
          <a:bodyPr>
            <a:normAutofit/>
          </a:bodyPr>
          <a:lstStyle/>
          <a:p>
            <a:r>
              <a:rPr lang="en-US" sz="2000" dirty="0" smtClean="0"/>
              <a:t>Contract Law 101 - Determining the Initial Step</a:t>
            </a:r>
            <a:endParaRPr lang="en-US" sz="2000" dirty="0"/>
          </a:p>
        </p:txBody>
      </p:sp>
    </p:spTree>
    <p:extLst>
      <p:ext uri="{BB962C8B-B14F-4D97-AF65-F5344CB8AC3E}">
        <p14:creationId xmlns:p14="http://schemas.microsoft.com/office/powerpoint/2010/main" val="1669418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30" y="2084508"/>
            <a:ext cx="3603070" cy="1554480"/>
          </a:xfrm>
        </p:spPr>
        <p:txBody>
          <a:bodyPr>
            <a:noAutofit/>
          </a:bodyPr>
          <a:lstStyle/>
          <a:p>
            <a:r>
              <a:rPr lang="en-US" sz="4000" dirty="0" smtClean="0"/>
              <a:t>Establishing Offer and Acceptance:</a:t>
            </a:r>
            <a:endParaRPr lang="en-US" sz="4000" dirty="0"/>
          </a:p>
        </p:txBody>
      </p:sp>
      <p:sp>
        <p:nvSpPr>
          <p:cNvPr id="3" name="Content Placeholder 2"/>
          <p:cNvSpPr>
            <a:spLocks noGrp="1"/>
          </p:cNvSpPr>
          <p:nvPr>
            <p:ph idx="1"/>
          </p:nvPr>
        </p:nvSpPr>
        <p:spPr>
          <a:xfrm>
            <a:off x="606490" y="804040"/>
            <a:ext cx="6102220" cy="5368159"/>
          </a:xfrm>
        </p:spPr>
        <p:txBody>
          <a:bodyPr>
            <a:normAutofit/>
          </a:bodyPr>
          <a:lstStyle/>
          <a:p>
            <a:pPr marL="495300" indent="-495300">
              <a:defRPr/>
            </a:pPr>
            <a:r>
              <a:rPr lang="en-US" sz="2400" dirty="0"/>
              <a:t>A legally recognized offer and an acceptance creates a “meeting of the minds’, or mutual assent, between the </a:t>
            </a:r>
            <a:r>
              <a:rPr lang="en-US" sz="2400" dirty="0" smtClean="0"/>
              <a:t>parties. </a:t>
            </a:r>
            <a:endParaRPr lang="en-US" sz="2400" dirty="0"/>
          </a:p>
          <a:p>
            <a:pPr marL="495300" indent="-495300">
              <a:defRPr/>
            </a:pPr>
            <a:r>
              <a:rPr lang="en-US" sz="2400" dirty="0"/>
              <a:t>Mutual Assent requires the presence of the following factors:</a:t>
            </a:r>
          </a:p>
          <a:p>
            <a:pPr marL="914400" lvl="1" indent="-457200">
              <a:buFont typeface="+mj-lt"/>
              <a:buAutoNum type="arabicPeriod"/>
              <a:defRPr/>
            </a:pPr>
            <a:r>
              <a:rPr lang="en-US" sz="2000" dirty="0" smtClean="0"/>
              <a:t>Both </a:t>
            </a:r>
            <a:r>
              <a:rPr lang="en-US" sz="2000" dirty="0"/>
              <a:t>parties must exhibit a “contractual intent” </a:t>
            </a:r>
            <a:r>
              <a:rPr lang="en-US" sz="2000" dirty="0" smtClean="0"/>
              <a:t>[</a:t>
            </a:r>
            <a:r>
              <a:rPr lang="en-US" sz="2000" dirty="0"/>
              <a:t>words spoken in jest or frustration will lack the </a:t>
            </a:r>
            <a:r>
              <a:rPr lang="en-US" sz="2000" dirty="0" smtClean="0"/>
              <a:t>requisite </a:t>
            </a:r>
            <a:r>
              <a:rPr lang="en-US" sz="2000" dirty="0"/>
              <a:t>intent];</a:t>
            </a:r>
          </a:p>
          <a:p>
            <a:pPr marL="914400" lvl="1" indent="-457200">
              <a:buFont typeface="+mj-lt"/>
              <a:buAutoNum type="arabicPeriod"/>
              <a:defRPr/>
            </a:pPr>
            <a:r>
              <a:rPr lang="en-US" sz="2000" dirty="0" smtClean="0"/>
              <a:t>The </a:t>
            </a:r>
            <a:r>
              <a:rPr lang="en-US" sz="2000" dirty="0"/>
              <a:t>terms of the offer must be clear and definite;</a:t>
            </a:r>
          </a:p>
          <a:p>
            <a:pPr marL="914400" lvl="1" indent="-457200">
              <a:buFont typeface="+mj-lt"/>
              <a:buAutoNum type="arabicPeriod"/>
              <a:defRPr/>
            </a:pPr>
            <a:r>
              <a:rPr lang="en-US" sz="2000" dirty="0" smtClean="0"/>
              <a:t>The </a:t>
            </a:r>
            <a:r>
              <a:rPr lang="en-US" sz="2000" dirty="0"/>
              <a:t>acceptance must be clearly communicated.</a:t>
            </a:r>
          </a:p>
          <a:p>
            <a:endParaRPr lang="en-US" dirty="0"/>
          </a:p>
        </p:txBody>
      </p:sp>
      <p:sp>
        <p:nvSpPr>
          <p:cNvPr id="4" name="Text Placeholder 3"/>
          <p:cNvSpPr>
            <a:spLocks noGrp="1"/>
          </p:cNvSpPr>
          <p:nvPr>
            <p:ph type="body" sz="half" idx="2"/>
          </p:nvPr>
        </p:nvSpPr>
        <p:spPr>
          <a:xfrm>
            <a:off x="7979330" y="3638988"/>
            <a:ext cx="3603070" cy="1828800"/>
          </a:xfrm>
        </p:spPr>
        <p:txBody>
          <a:bodyPr>
            <a:normAutofit/>
          </a:bodyPr>
          <a:lstStyle/>
          <a:p>
            <a:r>
              <a:rPr lang="en-US" sz="2000" dirty="0" smtClean="0"/>
              <a:t>“A Meeting of the Minds”</a:t>
            </a:r>
            <a:endParaRPr lang="en-US" sz="2000" dirty="0"/>
          </a:p>
        </p:txBody>
      </p:sp>
    </p:spTree>
    <p:extLst>
      <p:ext uri="{BB962C8B-B14F-4D97-AF65-F5344CB8AC3E}">
        <p14:creationId xmlns:p14="http://schemas.microsoft.com/office/powerpoint/2010/main" val="66533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29" y="1874520"/>
            <a:ext cx="3789629" cy="1554480"/>
          </a:xfrm>
        </p:spPr>
        <p:txBody>
          <a:bodyPr>
            <a:normAutofit/>
          </a:bodyPr>
          <a:lstStyle/>
          <a:p>
            <a:r>
              <a:rPr lang="en-US" sz="4000" dirty="0" smtClean="0"/>
              <a:t>The Requirement</a:t>
            </a:r>
            <a:endParaRPr lang="en-US" sz="4000" dirty="0"/>
          </a:p>
        </p:txBody>
      </p:sp>
      <p:sp>
        <p:nvSpPr>
          <p:cNvPr id="3" name="Content Placeholder 2"/>
          <p:cNvSpPr>
            <a:spLocks noGrp="1"/>
          </p:cNvSpPr>
          <p:nvPr>
            <p:ph idx="1"/>
          </p:nvPr>
        </p:nvSpPr>
        <p:spPr>
          <a:xfrm>
            <a:off x="606490" y="827690"/>
            <a:ext cx="6102220" cy="5344510"/>
          </a:xfrm>
        </p:spPr>
        <p:txBody>
          <a:bodyPr/>
          <a:lstStyle/>
          <a:p>
            <a:pPr>
              <a:lnSpc>
                <a:spcPct val="80000"/>
              </a:lnSpc>
              <a:defRPr/>
            </a:pPr>
            <a:r>
              <a:rPr lang="en-US" sz="2400" dirty="0"/>
              <a:t>Required Clarity:  For terms to be legally valid, a reasonable person must be capable of readily understanding them.  </a:t>
            </a:r>
          </a:p>
          <a:p>
            <a:pPr>
              <a:lnSpc>
                <a:spcPct val="80000"/>
              </a:lnSpc>
              <a:defRPr/>
            </a:pPr>
            <a:r>
              <a:rPr lang="en-US" sz="2400" dirty="0"/>
              <a:t>Four primary areas in determining definite terms:</a:t>
            </a:r>
          </a:p>
          <a:p>
            <a:pPr marL="609600" indent="-381000">
              <a:lnSpc>
                <a:spcPct val="80000"/>
              </a:lnSpc>
              <a:buFont typeface="+mj-lt"/>
              <a:buAutoNum type="arabicPeriod"/>
              <a:defRPr/>
            </a:pPr>
            <a:r>
              <a:rPr lang="en-US" dirty="0" smtClean="0"/>
              <a:t>the parties;</a:t>
            </a:r>
          </a:p>
          <a:p>
            <a:pPr marL="609600" indent="-381000">
              <a:lnSpc>
                <a:spcPct val="80000"/>
              </a:lnSpc>
              <a:buFont typeface="+mj-lt"/>
              <a:buAutoNum type="arabicPeriod"/>
              <a:defRPr/>
            </a:pPr>
            <a:r>
              <a:rPr lang="en-US" dirty="0" smtClean="0"/>
              <a:t>time </a:t>
            </a:r>
            <a:r>
              <a:rPr lang="en-US" dirty="0"/>
              <a:t>for performance (term or service </a:t>
            </a:r>
            <a:r>
              <a:rPr lang="en-US" dirty="0" smtClean="0"/>
              <a:t>schedule);</a:t>
            </a:r>
          </a:p>
          <a:p>
            <a:pPr marL="609600" indent="-381000">
              <a:lnSpc>
                <a:spcPct val="80000"/>
              </a:lnSpc>
              <a:buFont typeface="+mj-lt"/>
              <a:buAutoNum type="arabicPeriod"/>
              <a:defRPr/>
            </a:pPr>
            <a:r>
              <a:rPr lang="en-US" dirty="0" smtClean="0"/>
              <a:t>the </a:t>
            </a:r>
            <a:r>
              <a:rPr lang="en-US" dirty="0"/>
              <a:t>price; </a:t>
            </a:r>
            <a:r>
              <a:rPr lang="en-US" dirty="0" smtClean="0"/>
              <a:t>and</a:t>
            </a:r>
          </a:p>
          <a:p>
            <a:pPr marL="609600" indent="-381000">
              <a:lnSpc>
                <a:spcPct val="80000"/>
              </a:lnSpc>
              <a:buFont typeface="+mj-lt"/>
              <a:buAutoNum type="arabicPeriod"/>
              <a:defRPr/>
            </a:pPr>
            <a:r>
              <a:rPr lang="en-US" dirty="0" smtClean="0"/>
              <a:t>the </a:t>
            </a:r>
            <a:r>
              <a:rPr lang="en-US" dirty="0"/>
              <a:t>subject matter or scope of service.</a:t>
            </a:r>
          </a:p>
          <a:p>
            <a:endParaRPr lang="en-US" dirty="0"/>
          </a:p>
        </p:txBody>
      </p:sp>
      <p:sp>
        <p:nvSpPr>
          <p:cNvPr id="4" name="Text Placeholder 3"/>
          <p:cNvSpPr>
            <a:spLocks noGrp="1"/>
          </p:cNvSpPr>
          <p:nvPr>
            <p:ph type="body" sz="half" idx="2"/>
          </p:nvPr>
        </p:nvSpPr>
        <p:spPr>
          <a:xfrm>
            <a:off x="7979330" y="3429000"/>
            <a:ext cx="3789628" cy="1828800"/>
          </a:xfrm>
        </p:spPr>
        <p:txBody>
          <a:bodyPr>
            <a:normAutofit/>
          </a:bodyPr>
          <a:lstStyle/>
          <a:p>
            <a:r>
              <a:rPr lang="en-US" sz="2000" dirty="0" smtClean="0"/>
              <a:t>Clear and Definite Terms</a:t>
            </a:r>
            <a:endParaRPr lang="en-US" sz="2000" dirty="0"/>
          </a:p>
        </p:txBody>
      </p:sp>
    </p:spTree>
    <p:extLst>
      <p:ext uri="{BB962C8B-B14F-4D97-AF65-F5344CB8AC3E}">
        <p14:creationId xmlns:p14="http://schemas.microsoft.com/office/powerpoint/2010/main" val="12211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30" y="1655380"/>
            <a:ext cx="3844808" cy="1554480"/>
          </a:xfrm>
        </p:spPr>
        <p:txBody>
          <a:bodyPr>
            <a:normAutofit/>
          </a:bodyPr>
          <a:lstStyle/>
          <a:p>
            <a:r>
              <a:rPr lang="en-US" sz="4000" dirty="0" smtClean="0"/>
              <a:t>Consideration</a:t>
            </a:r>
            <a:endParaRPr lang="en-US" sz="4000" dirty="0"/>
          </a:p>
        </p:txBody>
      </p:sp>
      <p:sp>
        <p:nvSpPr>
          <p:cNvPr id="3" name="Content Placeholder 2"/>
          <p:cNvSpPr>
            <a:spLocks noGrp="1"/>
          </p:cNvSpPr>
          <p:nvPr>
            <p:ph idx="1"/>
          </p:nvPr>
        </p:nvSpPr>
        <p:spPr>
          <a:xfrm>
            <a:off x="606490" y="1836682"/>
            <a:ext cx="6102220" cy="4335517"/>
          </a:xfrm>
        </p:spPr>
        <p:txBody>
          <a:bodyPr/>
          <a:lstStyle/>
          <a:p>
            <a:pPr>
              <a:defRPr/>
            </a:pPr>
            <a:endParaRPr lang="en-US" sz="3600" dirty="0" smtClean="0"/>
          </a:p>
          <a:p>
            <a:pPr>
              <a:defRPr/>
            </a:pPr>
            <a:r>
              <a:rPr lang="en-US" sz="2400" dirty="0"/>
              <a:t>“</a:t>
            </a:r>
            <a:r>
              <a:rPr lang="en-US" sz="2400" dirty="0" smtClean="0"/>
              <a:t>Bargained-for-Exchange</a:t>
            </a:r>
            <a:r>
              <a:rPr lang="en-US" sz="2400" dirty="0"/>
              <a:t>” </a:t>
            </a:r>
            <a:endParaRPr lang="en-US" sz="2400" dirty="0" smtClean="0"/>
          </a:p>
          <a:p>
            <a:pPr>
              <a:defRPr/>
            </a:pPr>
            <a:r>
              <a:rPr lang="en-US" sz="2400" dirty="0" smtClean="0"/>
              <a:t>Consideration </a:t>
            </a:r>
            <a:r>
              <a:rPr lang="en-US" sz="2400" dirty="0"/>
              <a:t>must be mutual. Both parties </a:t>
            </a:r>
            <a:r>
              <a:rPr lang="en-US" sz="2400" u="sng" dirty="0"/>
              <a:t>must</a:t>
            </a:r>
            <a:r>
              <a:rPr lang="en-US" sz="2400" dirty="0"/>
              <a:t> receive something of value.</a:t>
            </a:r>
          </a:p>
          <a:p>
            <a:pPr>
              <a:defRPr/>
            </a:pPr>
            <a:r>
              <a:rPr lang="en-US" sz="2400" dirty="0"/>
              <a:t>Involvement of money is not required</a:t>
            </a:r>
            <a:r>
              <a:rPr lang="en-US" sz="2400" dirty="0" smtClean="0"/>
              <a:t>.</a:t>
            </a:r>
            <a:endParaRPr lang="en-US" sz="2400" dirty="0"/>
          </a:p>
        </p:txBody>
      </p:sp>
      <p:sp>
        <p:nvSpPr>
          <p:cNvPr id="4" name="Text Placeholder 3"/>
          <p:cNvSpPr>
            <a:spLocks noGrp="1"/>
          </p:cNvSpPr>
          <p:nvPr>
            <p:ph type="body" sz="half" idx="2"/>
          </p:nvPr>
        </p:nvSpPr>
        <p:spPr>
          <a:xfrm>
            <a:off x="7979330" y="3209860"/>
            <a:ext cx="3844808" cy="1828800"/>
          </a:xfrm>
        </p:spPr>
        <p:txBody>
          <a:bodyPr>
            <a:normAutofit/>
          </a:bodyPr>
          <a:lstStyle/>
          <a:p>
            <a:r>
              <a:rPr lang="en-US" sz="2000" dirty="0" smtClean="0"/>
              <a:t>The importance of the “Bargained Exchange”</a:t>
            </a:r>
            <a:endParaRPr lang="en-US" sz="2000" dirty="0"/>
          </a:p>
        </p:txBody>
      </p:sp>
    </p:spTree>
    <p:extLst>
      <p:ext uri="{BB962C8B-B14F-4D97-AF65-F5344CB8AC3E}">
        <p14:creationId xmlns:p14="http://schemas.microsoft.com/office/powerpoint/2010/main" val="4285950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Executing the Contract</a:t>
            </a:r>
            <a:endParaRPr lang="en-US" dirty="0"/>
          </a:p>
        </p:txBody>
      </p:sp>
      <p:sp>
        <p:nvSpPr>
          <p:cNvPr id="3" name="Text Placeholder 2"/>
          <p:cNvSpPr>
            <a:spLocks noGrp="1"/>
          </p:cNvSpPr>
          <p:nvPr>
            <p:ph type="body" idx="1"/>
          </p:nvPr>
        </p:nvSpPr>
        <p:spPr/>
        <p:txBody>
          <a:bodyPr/>
          <a:lstStyle/>
          <a:p>
            <a:r>
              <a:rPr lang="en-US" dirty="0" smtClean="0"/>
              <a:t>Who can Sign?</a:t>
            </a:r>
            <a:endParaRPr lang="en-US" dirty="0"/>
          </a:p>
        </p:txBody>
      </p:sp>
    </p:spTree>
    <p:extLst>
      <p:ext uri="{BB962C8B-B14F-4D97-AF65-F5344CB8AC3E}">
        <p14:creationId xmlns:p14="http://schemas.microsoft.com/office/powerpoint/2010/main" val="2217497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847678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2012-07-18T03:52:00+00:00</AssetStart>
    <FriendlyTitle xmlns="4873beb7-5857-4685-be1f-d57550cc96cc" xsi:nil="true"/>
    <MarketSpecific xmlns="4873beb7-5857-4685-be1f-d57550cc96cc">false</MarketSpecific>
    <TPNamespace xmlns="4873beb7-5857-4685-be1f-d57550cc96cc" xsi:nil="true"/>
    <PublishStatusLookup xmlns="4873beb7-5857-4685-be1f-d57550cc96cc">
      <Value>1597830</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TP103030979</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067B64C2-E5B0-424C-A90A-CEF65ED40476}">
  <ds:schemaRefs>
    <ds:schemaRef ds:uri="http://schemas.microsoft.com/sharepoint/v3/contenttype/forms"/>
  </ds:schemaRefs>
</ds:datastoreItem>
</file>

<file path=customXml/itemProps2.xml><?xml version="1.0" encoding="utf-8"?>
<ds:datastoreItem xmlns:ds="http://schemas.openxmlformats.org/officeDocument/2006/customXml" ds:itemID="{2EC6B964-B6A1-436C-A04A-16927C3A38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A16170-AED4-43FB-90C7-1F1653EBFACC}">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tf03030981</Template>
  <TotalTime>0</TotalTime>
  <Words>1352</Words>
  <Application>Microsoft Office PowerPoint</Application>
  <PresentationFormat>Widescreen</PresentationFormat>
  <Paragraphs>175</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Georgia</vt:lpstr>
      <vt:lpstr>Wingdings</vt:lpstr>
      <vt:lpstr>Brushed Metal 16x9</vt:lpstr>
      <vt:lpstr>Business Service Contracts</vt:lpstr>
      <vt:lpstr>Course Objectives</vt:lpstr>
      <vt:lpstr>Business Contracts Office Staff</vt:lpstr>
      <vt:lpstr>Defining a Contract</vt:lpstr>
      <vt:lpstr>What is a Contract?</vt:lpstr>
      <vt:lpstr>Establishing Offer and Acceptance:</vt:lpstr>
      <vt:lpstr>The Requirement</vt:lpstr>
      <vt:lpstr>Consideration</vt:lpstr>
      <vt:lpstr>Executing the Contract</vt:lpstr>
      <vt:lpstr>Signature Authority</vt:lpstr>
      <vt:lpstr>Types of Contracts</vt:lpstr>
      <vt:lpstr>PowerPoint Presentation</vt:lpstr>
      <vt:lpstr>Specific Business Contracts</vt:lpstr>
      <vt:lpstr>PowerPoint Presentation</vt:lpstr>
      <vt:lpstr>PowerPoint Presentation</vt:lpstr>
      <vt:lpstr>PowerPoint Presentation</vt:lpstr>
      <vt:lpstr>PowerPoint Presentation</vt:lpstr>
      <vt:lpstr>PowerPoint Presentation</vt:lpstr>
      <vt:lpstr>Other Types of Business Contracts</vt:lpstr>
      <vt:lpstr>Clickwrap Agreements</vt:lpstr>
      <vt:lpstr>Clickwrap Agreements</vt:lpstr>
      <vt:lpstr>Agreements with Employees</vt:lpstr>
      <vt:lpstr>Agreements with Employees</vt:lpstr>
      <vt:lpstr>After-the-fact</vt:lpstr>
      <vt:lpstr>After-the-fact</vt:lpstr>
      <vt:lpstr>Contract Routing Methods</vt:lpstr>
      <vt:lpstr>Contract Routing Methods</vt:lpstr>
      <vt:lpstr>PowerPoint Presentation</vt:lpstr>
      <vt:lpstr>Contract Timelines</vt:lpstr>
      <vt:lpstr>General Timelines</vt:lpstr>
      <vt:lpstr>Additional Information</vt:lpstr>
      <vt:lpstr>BCO Website</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2016-11-18T15:00:35Z</dcterms:created>
  <dcterms:modified xsi:type="dcterms:W3CDTF">2018-11-16T17:12:59Z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