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4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1A4F-34D1-479D-AD1A-F3CCC1E1F12D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3300" y="-17529"/>
            <a:ext cx="1968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dirty="0">
                <a:solidFill>
                  <a:prstClr val="black"/>
                </a:solidFill>
              </a:rPr>
              <a:t>Institutional Compliance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57794" y="1243492"/>
            <a:ext cx="1100789" cy="550394"/>
            <a:chOff x="1231232" y="773705"/>
            <a:chExt cx="1100789" cy="550394"/>
          </a:xfrm>
        </p:grpSpPr>
        <p:sp>
          <p:nvSpPr>
            <p:cNvPr id="7" name="Rectangle 6"/>
            <p:cNvSpPr/>
            <p:nvPr/>
          </p:nvSpPr>
          <p:spPr>
            <a:xfrm>
              <a:off x="1231232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31232" y="77370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Compliance &amp; </a:t>
              </a:r>
              <a:br>
                <a:rPr lang="en-US" sz="1100" b="1" kern="1200" dirty="0">
                  <a:solidFill>
                    <a:schemeClr val="tx1"/>
                  </a:solidFill>
                </a:rPr>
              </a:br>
              <a:r>
                <a:rPr lang="en-US" sz="1100" b="1" kern="1200" dirty="0">
                  <a:solidFill>
                    <a:schemeClr val="tx1"/>
                  </a:solidFill>
                </a:rPr>
                <a:t>Risk Services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145743" y="1725594"/>
            <a:ext cx="1355970" cy="724154"/>
            <a:chOff x="1847333" y="1538638"/>
            <a:chExt cx="1100789" cy="550394"/>
          </a:xfrm>
        </p:grpSpPr>
        <p:sp>
          <p:nvSpPr>
            <p:cNvPr id="28" name="Rectangle 27"/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Sylvia Esparza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Manager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77154" y="3260629"/>
            <a:ext cx="1100789" cy="550394"/>
            <a:chOff x="2089275" y="3816817"/>
            <a:chExt cx="1100789" cy="550394"/>
          </a:xfrm>
        </p:grpSpPr>
        <p:sp>
          <p:nvSpPr>
            <p:cNvPr id="34" name="Rectangle 33"/>
            <p:cNvSpPr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Analise Lopez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</a:t>
              </a:r>
              <a:r>
                <a:rPr lang="en-US" sz="800" dirty="0"/>
                <a:t>I</a:t>
              </a:r>
              <a:r>
                <a:rPr lang="en-US" sz="800" kern="1200" dirty="0"/>
                <a:t>I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996708" y="4068176"/>
            <a:ext cx="1100789" cy="550394"/>
            <a:chOff x="2105908" y="3060200"/>
            <a:chExt cx="1100789" cy="550394"/>
          </a:xfrm>
        </p:grpSpPr>
        <p:sp>
          <p:nvSpPr>
            <p:cNvPr id="37" name="Rectangle 36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Evelyn Vanderburg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err="1"/>
                <a:t>Mgmt</a:t>
              </a:r>
              <a:r>
                <a:rPr lang="en-US" sz="800" dirty="0"/>
                <a:t> Analyst I</a:t>
              </a:r>
            </a:p>
          </p:txBody>
        </p:sp>
      </p:grp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2849702" y="955646"/>
            <a:ext cx="5864954" cy="10511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2997036" y="2530321"/>
            <a:ext cx="1100789" cy="550394"/>
            <a:chOff x="2105908" y="2329919"/>
            <a:chExt cx="1100789" cy="550394"/>
          </a:xfrm>
        </p:grpSpPr>
        <p:sp>
          <p:nvSpPr>
            <p:cNvPr id="107" name="Rectangle 106"/>
            <p:cNvSpPr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Leticia Vega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III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63123" y="6208079"/>
            <a:ext cx="191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Revised: June 17, 2025</a:t>
            </a:r>
          </a:p>
        </p:txBody>
      </p:sp>
      <p:cxnSp>
        <p:nvCxnSpPr>
          <p:cNvPr id="125" name="Straight Connector 124"/>
          <p:cNvCxnSpPr/>
          <p:nvPr/>
        </p:nvCxnSpPr>
        <p:spPr>
          <a:xfrm>
            <a:off x="2849702" y="957538"/>
            <a:ext cx="0" cy="2998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cxnSpLocks/>
          </p:cNvCxnSpPr>
          <p:nvPr/>
        </p:nvCxnSpPr>
        <p:spPr>
          <a:xfrm>
            <a:off x="8714656" y="944940"/>
            <a:ext cx="0" cy="17089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861185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864264" y="3578602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858650" y="4333357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4667288" y="265882"/>
            <a:ext cx="1268832" cy="550394"/>
            <a:chOff x="4751206" y="0"/>
            <a:chExt cx="1100805" cy="550394"/>
          </a:xfrm>
        </p:grpSpPr>
        <p:sp>
          <p:nvSpPr>
            <p:cNvPr id="156" name="Rectangle 155"/>
            <p:cNvSpPr/>
            <p:nvPr/>
          </p:nvSpPr>
          <p:spPr>
            <a:xfrm>
              <a:off x="4751222" y="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751206" y="0"/>
              <a:ext cx="1100784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James Weaver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Executive Director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(Compliance Officer)</a:t>
              </a:r>
            </a:p>
          </p:txBody>
        </p:sp>
      </p:grpSp>
      <p:cxnSp>
        <p:nvCxnSpPr>
          <p:cNvPr id="158" name="Straight Connector 157"/>
          <p:cNvCxnSpPr/>
          <p:nvPr/>
        </p:nvCxnSpPr>
        <p:spPr>
          <a:xfrm>
            <a:off x="5385466" y="798502"/>
            <a:ext cx="2588" cy="159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2982849" y="4785840"/>
            <a:ext cx="1100789" cy="550394"/>
            <a:chOff x="2105908" y="3060200"/>
            <a:chExt cx="1100789" cy="550394"/>
          </a:xfrm>
        </p:grpSpPr>
        <p:sp>
          <p:nvSpPr>
            <p:cNvPr id="159" name="Rectangle 158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Erica Garcia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Training Coordinator II</a:t>
              </a:r>
            </a:p>
          </p:txBody>
        </p:sp>
      </p:grpSp>
      <p:cxnSp>
        <p:nvCxnSpPr>
          <p:cNvPr id="162" name="Straight Connector 161"/>
          <p:cNvCxnSpPr>
            <a:cxnSpLocks/>
          </p:cNvCxnSpPr>
          <p:nvPr/>
        </p:nvCxnSpPr>
        <p:spPr>
          <a:xfrm>
            <a:off x="2849702" y="1682465"/>
            <a:ext cx="5320" cy="1862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2852940" y="5036094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2857453" y="2353326"/>
            <a:ext cx="0" cy="26827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E66B23B-D200-461B-8A5D-C0EC35912CC9}"/>
              </a:ext>
            </a:extLst>
          </p:cNvPr>
          <p:cNvCxnSpPr/>
          <p:nvPr/>
        </p:nvCxnSpPr>
        <p:spPr>
          <a:xfrm>
            <a:off x="5676002" y="944940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1C2775F-3C46-497E-B8DC-1581F45B9D1D}"/>
              </a:ext>
            </a:extLst>
          </p:cNvPr>
          <p:cNvCxnSpPr/>
          <p:nvPr/>
        </p:nvCxnSpPr>
        <p:spPr>
          <a:xfrm>
            <a:off x="5679128" y="1534704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83A5D55-1D5F-4B0A-9951-F76B89FE1876}"/>
              </a:ext>
            </a:extLst>
          </p:cNvPr>
          <p:cNvGrpSpPr/>
          <p:nvPr/>
        </p:nvGrpSpPr>
        <p:grpSpPr>
          <a:xfrm>
            <a:off x="5086094" y="1218378"/>
            <a:ext cx="1266076" cy="584314"/>
            <a:chOff x="1910741" y="739785"/>
            <a:chExt cx="1266076" cy="584314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7CB0FB0C-88FB-4A9E-8F01-9CD368037B93}"/>
                </a:ext>
              </a:extLst>
            </p:cNvPr>
            <p:cNvSpPr/>
            <p:nvPr/>
          </p:nvSpPr>
          <p:spPr>
            <a:xfrm>
              <a:off x="1910741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200FC0B-2DBA-4343-94B9-5AB88AB8D24B}"/>
                </a:ext>
              </a:extLst>
            </p:cNvPr>
            <p:cNvSpPr txBox="1"/>
            <p:nvPr/>
          </p:nvSpPr>
          <p:spPr>
            <a:xfrm>
              <a:off x="2076028" y="73978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 err="1">
                  <a:solidFill>
                    <a:schemeClr val="tx1"/>
                  </a:solidFill>
                </a:rPr>
                <a:t>Ombuds</a:t>
              </a:r>
              <a:r>
                <a:rPr lang="en-US" sz="1100" b="1" kern="1200" dirty="0">
                  <a:solidFill>
                    <a:schemeClr val="tx1"/>
                  </a:solidFill>
                </a:rPr>
                <a:t> Services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389D9BA-37E1-4BFF-8ECD-0BDF333123EB}"/>
              </a:ext>
            </a:extLst>
          </p:cNvPr>
          <p:cNvGrpSpPr/>
          <p:nvPr/>
        </p:nvGrpSpPr>
        <p:grpSpPr>
          <a:xfrm>
            <a:off x="5101920" y="1715009"/>
            <a:ext cx="1355971" cy="765870"/>
            <a:chOff x="1847333" y="1538638"/>
            <a:chExt cx="1100789" cy="550394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ABE2E7E-003A-4D23-9BA7-DE386942267D}"/>
                </a:ext>
              </a:extLst>
            </p:cNvPr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1B86992-29C0-4F5C-A0BF-801A94D70046}"/>
                </a:ext>
              </a:extLst>
            </p:cNvPr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Donna Edmondson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University </a:t>
              </a:r>
              <a:r>
                <a:rPr lang="en-US" sz="800" kern="1200" dirty="0" err="1"/>
                <a:t>Ombuds</a:t>
              </a:r>
              <a:endParaRPr lang="en-US" sz="800" kern="1200" dirty="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2EB16C3-7163-4F70-8552-B8B38F93022A}"/>
              </a:ext>
            </a:extLst>
          </p:cNvPr>
          <p:cNvGrpSpPr/>
          <p:nvPr/>
        </p:nvGrpSpPr>
        <p:grpSpPr>
          <a:xfrm>
            <a:off x="7759351" y="1195905"/>
            <a:ext cx="1903432" cy="555898"/>
            <a:chOff x="2991354" y="782010"/>
            <a:chExt cx="1903432" cy="555898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10FB4EE-3E53-4F23-9C14-9587BE853E27}"/>
                </a:ext>
              </a:extLst>
            </p:cNvPr>
            <p:cNvSpPr/>
            <p:nvPr/>
          </p:nvSpPr>
          <p:spPr>
            <a:xfrm>
              <a:off x="3378785" y="782010"/>
              <a:ext cx="1100789" cy="555898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3EBD98EF-F67E-4FB7-9471-194CCA4ABFD0}"/>
                </a:ext>
              </a:extLst>
            </p:cNvPr>
            <p:cNvSpPr txBox="1"/>
            <p:nvPr/>
          </p:nvSpPr>
          <p:spPr>
            <a:xfrm>
              <a:off x="2991354" y="782010"/>
              <a:ext cx="1903432" cy="3921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Equal Opportunity Services/ Title IX Office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89D41CD-4DC5-43A2-BCE9-5D39BC714BB0}"/>
              </a:ext>
            </a:extLst>
          </p:cNvPr>
          <p:cNvGrpSpPr/>
          <p:nvPr/>
        </p:nvGrpSpPr>
        <p:grpSpPr>
          <a:xfrm>
            <a:off x="8057073" y="1701328"/>
            <a:ext cx="1599510" cy="783569"/>
            <a:chOff x="3362174" y="1544141"/>
            <a:chExt cx="1110791" cy="563113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07CC84-FE52-45FE-940D-BFD542FADE27}"/>
                </a:ext>
              </a:extLst>
            </p:cNvPr>
            <p:cNvSpPr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03715C91-F3D2-49CA-8ABF-5DEF4E19AD22}"/>
                </a:ext>
              </a:extLst>
            </p:cNvPr>
            <p:cNvSpPr txBox="1"/>
            <p:nvPr/>
          </p:nvSpPr>
          <p:spPr>
            <a:xfrm>
              <a:off x="3362174" y="1544141"/>
              <a:ext cx="1110791" cy="5631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Suzanne Patrick, JD, CCEP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/>
                <a:t>Senior Director of EOS, </a:t>
              </a:r>
              <a:br>
                <a:rPr lang="en-US" sz="700" kern="1200" dirty="0"/>
              </a:br>
              <a:r>
                <a:rPr lang="en-US" sz="700" kern="1200" dirty="0"/>
                <a:t>Title IX Coordinator &amp; </a:t>
              </a:r>
              <a:br>
                <a:rPr lang="en-US" sz="700" kern="1200" dirty="0"/>
              </a:br>
              <a:r>
                <a:rPr lang="en-US" sz="700" kern="1200" dirty="0"/>
                <a:t>Clery Offi</a:t>
              </a:r>
              <a:r>
                <a:rPr lang="en-US" sz="700" dirty="0"/>
                <a:t>cer</a:t>
              </a:r>
              <a:endParaRPr lang="en-US" sz="700" kern="1200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A376A3E-E208-46F9-B768-5606C1E5CDD2}"/>
              </a:ext>
            </a:extLst>
          </p:cNvPr>
          <p:cNvGrpSpPr/>
          <p:nvPr/>
        </p:nvGrpSpPr>
        <p:grpSpPr>
          <a:xfrm>
            <a:off x="6254041" y="2717937"/>
            <a:ext cx="1355971" cy="689577"/>
            <a:chOff x="3637371" y="2335423"/>
            <a:chExt cx="1100789" cy="550394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0F3D404-3B18-4478-8E98-A0FD046F73F4}"/>
                </a:ext>
              </a:extLst>
            </p:cNvPr>
            <p:cNvSpPr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10F6F9E-D50D-480B-9537-3F90E592AC58}"/>
                </a:ext>
              </a:extLst>
            </p:cNvPr>
            <p:cNvSpPr txBox="1"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900" b="1" dirty="0"/>
                <a:t>Adrienne Rodriguez, MS, PhD</a:t>
              </a:r>
              <a:br>
                <a:rPr lang="en-US" sz="900" b="1" dirty="0"/>
              </a:br>
              <a:r>
                <a:rPr lang="en-US" sz="900" dirty="0"/>
                <a:t>Assistant Director</a:t>
              </a:r>
              <a:br>
                <a:rPr lang="en-US" sz="900" dirty="0"/>
              </a:br>
              <a:br>
                <a:rPr lang="en-US" sz="900" b="1" dirty="0"/>
              </a:b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B417C82C-930F-4332-8164-2F19D9919F63}"/>
              </a:ext>
            </a:extLst>
          </p:cNvPr>
          <p:cNvSpPr txBox="1"/>
          <p:nvPr/>
        </p:nvSpPr>
        <p:spPr>
          <a:xfrm>
            <a:off x="7037814" y="5249507"/>
            <a:ext cx="1248249" cy="725131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US" sz="1000" b="1" kern="1200" dirty="0">
                <a:solidFill>
                  <a:schemeClr val="bg1"/>
                </a:solidFill>
              </a:rPr>
            </a:br>
            <a:r>
              <a:rPr lang="en-US" sz="1000" b="1" kern="1200" dirty="0">
                <a:solidFill>
                  <a:schemeClr val="bg1"/>
                </a:solidFill>
              </a:rPr>
              <a:t>David Garcia, MS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>
                <a:solidFill>
                  <a:schemeClr val="bg1"/>
                </a:solidFill>
              </a:rPr>
              <a:t>Investigator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(Deputy Title IX Coordinator)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>
              <a:solidFill>
                <a:schemeClr val="bg1"/>
              </a:solidFill>
            </a:endParaRP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EE24C706-4410-4908-B5A6-C29E94CF32D5}"/>
              </a:ext>
            </a:extLst>
          </p:cNvPr>
          <p:cNvGrpSpPr/>
          <p:nvPr/>
        </p:nvGrpSpPr>
        <p:grpSpPr>
          <a:xfrm>
            <a:off x="7735544" y="2717281"/>
            <a:ext cx="1220742" cy="828165"/>
            <a:chOff x="3576013" y="4562321"/>
            <a:chExt cx="1120581" cy="628599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A7A2CCEF-F2AE-4D31-A4F6-7C4BADE9660B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DB0685A-7D03-4B12-8A8B-CE683255410B}"/>
                </a:ext>
              </a:extLst>
            </p:cNvPr>
            <p:cNvSpPr txBox="1"/>
            <p:nvPr/>
          </p:nvSpPr>
          <p:spPr>
            <a:xfrm>
              <a:off x="3576013" y="4640526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Hilda M. Pena</a:t>
              </a:r>
              <a:endParaRPr lang="en-US" sz="1000" b="1" kern="1200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Case Intake Analyst</a:t>
              </a:r>
              <a:br>
                <a:rPr lang="en-US" sz="800" dirty="0"/>
              </a:b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EF1B658-BF3A-419C-984D-E0A38462DB97}"/>
              </a:ext>
            </a:extLst>
          </p:cNvPr>
          <p:cNvCxnSpPr>
            <a:cxnSpLocks/>
          </p:cNvCxnSpPr>
          <p:nvPr/>
        </p:nvCxnSpPr>
        <p:spPr>
          <a:xfrm flipH="1">
            <a:off x="6936272" y="3414100"/>
            <a:ext cx="12325" cy="200805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7835636-F1FD-4247-90A1-CFF22F9BD284}"/>
              </a:ext>
            </a:extLst>
          </p:cNvPr>
          <p:cNvCxnSpPr>
            <a:cxnSpLocks/>
          </p:cNvCxnSpPr>
          <p:nvPr/>
        </p:nvCxnSpPr>
        <p:spPr>
          <a:xfrm>
            <a:off x="6940652" y="5422150"/>
            <a:ext cx="224673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36BB8133-07CF-4E7E-B62C-BDC4F9A8CDBA}"/>
              </a:ext>
            </a:extLst>
          </p:cNvPr>
          <p:cNvCxnSpPr/>
          <p:nvPr/>
        </p:nvCxnSpPr>
        <p:spPr>
          <a:xfrm>
            <a:off x="6940652" y="4586357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8C11D280-1B99-4EF2-A378-017A7844E85B}"/>
              </a:ext>
            </a:extLst>
          </p:cNvPr>
          <p:cNvCxnSpPr/>
          <p:nvPr/>
        </p:nvCxnSpPr>
        <p:spPr>
          <a:xfrm>
            <a:off x="6793804" y="4154226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8CCB9FEA-891D-4F09-8342-9BC94B9ECEAA}"/>
              </a:ext>
            </a:extLst>
          </p:cNvPr>
          <p:cNvCxnSpPr>
            <a:cxnSpLocks/>
            <a:stCxn id="89" idx="2"/>
          </p:cNvCxnSpPr>
          <p:nvPr/>
        </p:nvCxnSpPr>
        <p:spPr>
          <a:xfrm>
            <a:off x="8711067" y="1588097"/>
            <a:ext cx="0" cy="12024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D714BBA0-973D-4C31-BCEE-2C0200598574}"/>
              </a:ext>
            </a:extLst>
          </p:cNvPr>
          <p:cNvGrpSpPr/>
          <p:nvPr/>
        </p:nvGrpSpPr>
        <p:grpSpPr>
          <a:xfrm>
            <a:off x="5619365" y="3879105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D73F9A71-F702-43DA-BA2C-E59ABC273725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5DA1E6D3-195E-4E25-8FBE-317901A1EFFB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bg1"/>
                  </a:solidFill>
                </a:rPr>
                <a:t>Sarah Garcia,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F57664E-1E83-49B3-B5ED-BEFF92A55D27}"/>
              </a:ext>
            </a:extLst>
          </p:cNvPr>
          <p:cNvCxnSpPr/>
          <p:nvPr/>
        </p:nvCxnSpPr>
        <p:spPr>
          <a:xfrm>
            <a:off x="6810121" y="5028469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BEB7C944-3D77-47C7-8A74-1371740ED783}"/>
              </a:ext>
            </a:extLst>
          </p:cNvPr>
          <p:cNvCxnSpPr>
            <a:cxnSpLocks/>
          </p:cNvCxnSpPr>
          <p:nvPr/>
        </p:nvCxnSpPr>
        <p:spPr>
          <a:xfrm flipH="1">
            <a:off x="6945534" y="1963447"/>
            <a:ext cx="1408931" cy="7696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3E0580BA-2629-4356-B6AB-CEE945A7129B}"/>
              </a:ext>
            </a:extLst>
          </p:cNvPr>
          <p:cNvSpPr/>
          <p:nvPr/>
        </p:nvSpPr>
        <p:spPr>
          <a:xfrm>
            <a:off x="10555708" y="2714298"/>
            <a:ext cx="1169011" cy="71470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b="1" dirty="0"/>
              <a:t> Amanda Swaney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0C395D8-DE85-4BE1-B54B-7A9B35D976AA}"/>
              </a:ext>
            </a:extLst>
          </p:cNvPr>
          <p:cNvSpPr/>
          <p:nvPr/>
        </p:nvSpPr>
        <p:spPr>
          <a:xfrm>
            <a:off x="10491977" y="2930601"/>
            <a:ext cx="129647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bg1"/>
                </a:solidFill>
              </a:rPr>
              <a:t>Clery Compliance and </a:t>
            </a:r>
            <a:br>
              <a:rPr lang="en-US" sz="800" dirty="0">
                <a:solidFill>
                  <a:schemeClr val="bg1"/>
                </a:solidFill>
              </a:rPr>
            </a:br>
            <a:r>
              <a:rPr lang="en-US" sz="800" dirty="0">
                <a:solidFill>
                  <a:schemeClr val="bg1"/>
                </a:solidFill>
              </a:rPr>
              <a:t>Youth Protection Program Manager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23A7D30-6B0B-4819-8EC7-285F7347D21A}"/>
              </a:ext>
            </a:extLst>
          </p:cNvPr>
          <p:cNvCxnSpPr>
            <a:cxnSpLocks/>
          </p:cNvCxnSpPr>
          <p:nvPr/>
        </p:nvCxnSpPr>
        <p:spPr>
          <a:xfrm>
            <a:off x="9289947" y="1994613"/>
            <a:ext cx="1655460" cy="7418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0C174B28-2B31-4254-A6BE-76766BE24EA2}"/>
              </a:ext>
            </a:extLst>
          </p:cNvPr>
          <p:cNvGrpSpPr/>
          <p:nvPr/>
        </p:nvGrpSpPr>
        <p:grpSpPr>
          <a:xfrm>
            <a:off x="7033055" y="4341924"/>
            <a:ext cx="1230137" cy="852253"/>
            <a:chOff x="3595805" y="4621761"/>
            <a:chExt cx="1100789" cy="611177"/>
          </a:xfrm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2E213845-8D64-4DF5-BBC3-1825744DEACE}"/>
                </a:ext>
              </a:extLst>
            </p:cNvPr>
            <p:cNvSpPr/>
            <p:nvPr/>
          </p:nvSpPr>
          <p:spPr>
            <a:xfrm>
              <a:off x="3595805" y="462176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F531503C-4F0D-42C9-B972-836F4648F42F}"/>
                </a:ext>
              </a:extLst>
            </p:cNvPr>
            <p:cNvSpPr txBox="1"/>
            <p:nvPr/>
          </p:nvSpPr>
          <p:spPr>
            <a:xfrm>
              <a:off x="3595805" y="4682544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Brynn Rivera, MLS</a:t>
              </a:r>
              <a:br>
                <a:rPr lang="en-US" sz="1000" b="1" dirty="0"/>
              </a:br>
              <a:r>
                <a:rPr lang="en-US" sz="8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CE2BEE65-4C3C-4AA5-8801-B9FB0F9E4625}"/>
              </a:ext>
            </a:extLst>
          </p:cNvPr>
          <p:cNvCxnSpPr>
            <a:cxnSpLocks/>
          </p:cNvCxnSpPr>
          <p:nvPr/>
        </p:nvCxnSpPr>
        <p:spPr>
          <a:xfrm>
            <a:off x="9067506" y="2243634"/>
            <a:ext cx="329348" cy="48254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A37715A-F8E9-4F1A-BA3D-35512CBCE357}"/>
              </a:ext>
            </a:extLst>
          </p:cNvPr>
          <p:cNvGrpSpPr/>
          <p:nvPr/>
        </p:nvGrpSpPr>
        <p:grpSpPr>
          <a:xfrm>
            <a:off x="9100459" y="2714300"/>
            <a:ext cx="1234059" cy="752595"/>
            <a:chOff x="3550282" y="4562321"/>
            <a:chExt cx="1146312" cy="571420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B112FB0E-0EF3-4E29-8E11-528DFCB3CD43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A87AAF69-DA17-46D4-AA1E-87A7CFF19570}"/>
                </a:ext>
              </a:extLst>
            </p:cNvPr>
            <p:cNvSpPr txBox="1"/>
            <p:nvPr/>
          </p:nvSpPr>
          <p:spPr>
            <a:xfrm>
              <a:off x="3550282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Sonia Gonzales</a:t>
              </a: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Administrative </a:t>
              </a:r>
              <a:br>
                <a:rPr lang="en-US" sz="800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Associate I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DFCC8F29-319F-4458-B332-0EB97900BE5F}"/>
              </a:ext>
            </a:extLst>
          </p:cNvPr>
          <p:cNvCxnSpPr>
            <a:cxnSpLocks/>
            <a:endCxn id="137" idx="0"/>
          </p:cNvCxnSpPr>
          <p:nvPr/>
        </p:nvCxnSpPr>
        <p:spPr>
          <a:xfrm flipH="1">
            <a:off x="8356696" y="2243704"/>
            <a:ext cx="291303" cy="4735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75F4B81F-168E-4438-89C6-EB5434E6B0C4}"/>
              </a:ext>
            </a:extLst>
          </p:cNvPr>
          <p:cNvGrpSpPr/>
          <p:nvPr/>
        </p:nvGrpSpPr>
        <p:grpSpPr>
          <a:xfrm>
            <a:off x="7033056" y="3529603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599B4E27-215B-47DE-9474-5E42627BED34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8B46DC9C-E360-4990-AE56-8BDA9864FA22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900" b="1" dirty="0"/>
                <a:t>Sara Cliffe,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Senior 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155AE07-34DE-5EE0-C7DC-FB2528E8C55D}"/>
              </a:ext>
            </a:extLst>
          </p:cNvPr>
          <p:cNvCxnSpPr>
            <a:cxnSpLocks/>
          </p:cNvCxnSpPr>
          <p:nvPr/>
        </p:nvCxnSpPr>
        <p:spPr>
          <a:xfrm>
            <a:off x="6945534" y="3860567"/>
            <a:ext cx="224673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02BE0DE-01FB-6D88-14C5-7511B6C14C59}"/>
              </a:ext>
            </a:extLst>
          </p:cNvPr>
          <p:cNvSpPr txBox="1"/>
          <p:nvPr/>
        </p:nvSpPr>
        <p:spPr>
          <a:xfrm>
            <a:off x="5619365" y="4861478"/>
            <a:ext cx="1248249" cy="63875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US" sz="1000" b="1" kern="1200" dirty="0">
                <a:solidFill>
                  <a:schemeClr val="bg1"/>
                </a:solidFill>
              </a:rPr>
            </a:br>
            <a:r>
              <a:rPr lang="en-US" sz="1000" b="1" kern="1200" dirty="0">
                <a:solidFill>
                  <a:schemeClr val="bg1"/>
                </a:solidFill>
              </a:rPr>
              <a:t>Cheryl Taylor, MS, PhD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>
                <a:solidFill>
                  <a:schemeClr val="bg1"/>
                </a:solidFill>
              </a:rPr>
              <a:t>Investigator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(Deputy Title IX Coordinator)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65AE771-C292-CCF7-2BE8-8369A66E9342}"/>
              </a:ext>
            </a:extLst>
          </p:cNvPr>
          <p:cNvCxnSpPr>
            <a:cxnSpLocks/>
          </p:cNvCxnSpPr>
          <p:nvPr/>
        </p:nvCxnSpPr>
        <p:spPr>
          <a:xfrm>
            <a:off x="11140213" y="3366125"/>
            <a:ext cx="0" cy="380625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8857D04-C855-F1DD-8870-4B872E70E147}"/>
              </a:ext>
            </a:extLst>
          </p:cNvPr>
          <p:cNvGrpSpPr/>
          <p:nvPr/>
        </p:nvGrpSpPr>
        <p:grpSpPr>
          <a:xfrm>
            <a:off x="10490660" y="3580762"/>
            <a:ext cx="1234059" cy="752595"/>
            <a:chOff x="3550282" y="4562321"/>
            <a:chExt cx="1146312" cy="57142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FACDAD-A6A1-84A0-787E-825341FE950B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93C141C-6ED0-8BF1-B3C2-C5625843FCF9}"/>
                </a:ext>
              </a:extLst>
            </p:cNvPr>
            <p:cNvSpPr txBox="1"/>
            <p:nvPr/>
          </p:nvSpPr>
          <p:spPr>
            <a:xfrm>
              <a:off x="3550282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Angela Paz, MA</a:t>
              </a: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Youth Protection </a:t>
              </a:r>
              <a:br>
                <a:rPr lang="en-US" sz="800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Program Coordinator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018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203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Garcia</dc:creator>
  <cp:lastModifiedBy>Monse Pena</cp:lastModifiedBy>
  <cp:revision>83</cp:revision>
  <cp:lastPrinted>2019-04-25T19:26:09Z</cp:lastPrinted>
  <dcterms:created xsi:type="dcterms:W3CDTF">2019-01-11T14:56:31Z</dcterms:created>
  <dcterms:modified xsi:type="dcterms:W3CDTF">2025-06-17T14:51:56Z</dcterms:modified>
</cp:coreProperties>
</file>