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8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034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896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06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91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15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346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63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74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076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535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582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51A4F-34D1-479D-AD1A-F3CCC1E1F12D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10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23300" y="-17529"/>
            <a:ext cx="196842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1400" dirty="0">
                <a:solidFill>
                  <a:prstClr val="black"/>
                </a:solidFill>
              </a:rPr>
              <a:t>Institutional Compliance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375046" y="1286622"/>
            <a:ext cx="1100789" cy="550394"/>
            <a:chOff x="1231232" y="773705"/>
            <a:chExt cx="1100789" cy="550394"/>
          </a:xfrm>
        </p:grpSpPr>
        <p:sp>
          <p:nvSpPr>
            <p:cNvPr id="7" name="Rectangle 6"/>
            <p:cNvSpPr/>
            <p:nvPr/>
          </p:nvSpPr>
          <p:spPr>
            <a:xfrm>
              <a:off x="1231232" y="773705"/>
              <a:ext cx="1100789" cy="550394"/>
            </a:xfrm>
            <a:prstGeom prst="rect">
              <a:avLst/>
            </a:prstGeom>
            <a:no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TextBox 7"/>
            <p:cNvSpPr txBox="1"/>
            <p:nvPr/>
          </p:nvSpPr>
          <p:spPr>
            <a:xfrm>
              <a:off x="1231232" y="773705"/>
              <a:ext cx="1100789" cy="4016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b="1" kern="1200" dirty="0">
                  <a:solidFill>
                    <a:schemeClr val="tx1"/>
                  </a:solidFill>
                </a:rPr>
                <a:t>Compliance &amp; </a:t>
              </a:r>
              <a:br>
                <a:rPr lang="en-US" sz="1100" b="1" kern="1200" dirty="0">
                  <a:solidFill>
                    <a:schemeClr val="tx1"/>
                  </a:solidFill>
                </a:rPr>
              </a:br>
              <a:r>
                <a:rPr lang="en-US" sz="1100" b="1" kern="1200" dirty="0">
                  <a:solidFill>
                    <a:schemeClr val="tx1"/>
                  </a:solidFill>
                </a:rPr>
                <a:t>Risk Services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375045" y="1856224"/>
            <a:ext cx="1100789" cy="550394"/>
            <a:chOff x="1847333" y="1538638"/>
            <a:chExt cx="1100789" cy="550394"/>
          </a:xfrm>
        </p:grpSpPr>
        <p:sp>
          <p:nvSpPr>
            <p:cNvPr id="28" name="Rectangle 27"/>
            <p:cNvSpPr/>
            <p:nvPr/>
          </p:nvSpPr>
          <p:spPr>
            <a:xfrm>
              <a:off x="1847333" y="1538638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TextBox 28"/>
            <p:cNvSpPr txBox="1"/>
            <p:nvPr/>
          </p:nvSpPr>
          <p:spPr>
            <a:xfrm>
              <a:off x="1847333" y="1538638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/>
                <a:t>Sylvia Esparza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/>
                <a:t>Compliance Manager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977154" y="3260629"/>
            <a:ext cx="1100789" cy="550394"/>
            <a:chOff x="2089275" y="3816817"/>
            <a:chExt cx="1100789" cy="550394"/>
          </a:xfrm>
        </p:grpSpPr>
        <p:sp>
          <p:nvSpPr>
            <p:cNvPr id="34" name="Rectangle 33"/>
            <p:cNvSpPr/>
            <p:nvPr/>
          </p:nvSpPr>
          <p:spPr>
            <a:xfrm>
              <a:off x="2089275" y="3816817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TextBox 34"/>
            <p:cNvSpPr txBox="1"/>
            <p:nvPr/>
          </p:nvSpPr>
          <p:spPr>
            <a:xfrm>
              <a:off x="2089275" y="3816817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>
                  <a:solidFill>
                    <a:schemeClr val="bg1"/>
                  </a:solidFill>
                </a:rPr>
                <a:t>Analise Lopez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/>
                <a:t>Compliance 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 err="1"/>
                <a:t>Mgmt</a:t>
              </a:r>
              <a:r>
                <a:rPr lang="en-US" sz="800" kern="1200" dirty="0"/>
                <a:t> Analyst </a:t>
              </a:r>
              <a:r>
                <a:rPr lang="en-US" sz="800" dirty="0"/>
                <a:t>I</a:t>
              </a:r>
              <a:r>
                <a:rPr lang="en-US" sz="800" kern="1200" dirty="0"/>
                <a:t>I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996708" y="4068176"/>
            <a:ext cx="1100789" cy="550394"/>
            <a:chOff x="2105908" y="3060200"/>
            <a:chExt cx="1100789" cy="550394"/>
          </a:xfrm>
        </p:grpSpPr>
        <p:sp>
          <p:nvSpPr>
            <p:cNvPr id="37" name="Rectangle 36"/>
            <p:cNvSpPr/>
            <p:nvPr/>
          </p:nvSpPr>
          <p:spPr>
            <a:xfrm>
              <a:off x="2105908" y="3060200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TextBox 37"/>
            <p:cNvSpPr txBox="1"/>
            <p:nvPr/>
          </p:nvSpPr>
          <p:spPr>
            <a:xfrm>
              <a:off x="2105908" y="3060200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/>
                <a:t>Evelyn Vanderburg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/>
                <a:t>Compliance 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 err="1"/>
                <a:t>Mgmt</a:t>
              </a:r>
              <a:r>
                <a:rPr lang="en-US" sz="800" dirty="0"/>
                <a:t> Analyst I</a:t>
              </a:r>
            </a:p>
          </p:txBody>
        </p:sp>
      </p:grpSp>
      <p:cxnSp>
        <p:nvCxnSpPr>
          <p:cNvPr id="100" name="Straight Connector 99"/>
          <p:cNvCxnSpPr>
            <a:cxnSpLocks/>
          </p:cNvCxnSpPr>
          <p:nvPr/>
        </p:nvCxnSpPr>
        <p:spPr>
          <a:xfrm flipV="1">
            <a:off x="2849702" y="955646"/>
            <a:ext cx="5864954" cy="10511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06" name="Group 105"/>
          <p:cNvGrpSpPr/>
          <p:nvPr/>
        </p:nvGrpSpPr>
        <p:grpSpPr>
          <a:xfrm>
            <a:off x="2997036" y="2530321"/>
            <a:ext cx="1100789" cy="550394"/>
            <a:chOff x="2105908" y="2329919"/>
            <a:chExt cx="1100789" cy="550394"/>
          </a:xfrm>
        </p:grpSpPr>
        <p:sp>
          <p:nvSpPr>
            <p:cNvPr id="107" name="Rectangle 106"/>
            <p:cNvSpPr/>
            <p:nvPr/>
          </p:nvSpPr>
          <p:spPr>
            <a:xfrm>
              <a:off x="2105908" y="2329919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8" name="TextBox 107"/>
            <p:cNvSpPr txBox="1"/>
            <p:nvPr/>
          </p:nvSpPr>
          <p:spPr>
            <a:xfrm>
              <a:off x="2105908" y="2329919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/>
                <a:t>Leticia Vega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/>
                <a:t>Compliance 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 err="1"/>
                <a:t>Mgmt</a:t>
              </a:r>
              <a:r>
                <a:rPr lang="en-US" sz="800" kern="1200" dirty="0"/>
                <a:t> Analyst III</a:t>
              </a:r>
            </a:p>
          </p:txBody>
        </p:sp>
      </p:grpSp>
      <p:sp>
        <p:nvSpPr>
          <p:cNvPr id="112" name="TextBox 111"/>
          <p:cNvSpPr txBox="1"/>
          <p:nvPr/>
        </p:nvSpPr>
        <p:spPr>
          <a:xfrm>
            <a:off x="163123" y="6208079"/>
            <a:ext cx="19179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Revised: February 28, 2024</a:t>
            </a:r>
          </a:p>
        </p:txBody>
      </p:sp>
      <p:cxnSp>
        <p:nvCxnSpPr>
          <p:cNvPr id="125" name="Straight Connector 124"/>
          <p:cNvCxnSpPr/>
          <p:nvPr/>
        </p:nvCxnSpPr>
        <p:spPr>
          <a:xfrm>
            <a:off x="2849702" y="957538"/>
            <a:ext cx="0" cy="29982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cxnSpLocks/>
          </p:cNvCxnSpPr>
          <p:nvPr/>
        </p:nvCxnSpPr>
        <p:spPr>
          <a:xfrm>
            <a:off x="8714656" y="944940"/>
            <a:ext cx="0" cy="17089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2861185" y="2805518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2864264" y="3578602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2858650" y="4333357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5" name="Group 154"/>
          <p:cNvGrpSpPr/>
          <p:nvPr/>
        </p:nvGrpSpPr>
        <p:grpSpPr>
          <a:xfrm>
            <a:off x="4667288" y="265882"/>
            <a:ext cx="1268832" cy="550394"/>
            <a:chOff x="4751206" y="0"/>
            <a:chExt cx="1100805" cy="550394"/>
          </a:xfrm>
        </p:grpSpPr>
        <p:sp>
          <p:nvSpPr>
            <p:cNvPr id="156" name="Rectangle 155"/>
            <p:cNvSpPr/>
            <p:nvPr/>
          </p:nvSpPr>
          <p:spPr>
            <a:xfrm>
              <a:off x="4751222" y="0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7" name="TextBox 156"/>
            <p:cNvSpPr txBox="1"/>
            <p:nvPr/>
          </p:nvSpPr>
          <p:spPr>
            <a:xfrm>
              <a:off x="4751206" y="0"/>
              <a:ext cx="1100784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/>
                <a:t>James Weaver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Executive Director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(Compliance Officer)</a:t>
              </a:r>
            </a:p>
          </p:txBody>
        </p:sp>
      </p:grpSp>
      <p:cxnSp>
        <p:nvCxnSpPr>
          <p:cNvPr id="158" name="Straight Connector 157"/>
          <p:cNvCxnSpPr/>
          <p:nvPr/>
        </p:nvCxnSpPr>
        <p:spPr>
          <a:xfrm>
            <a:off x="5385466" y="798502"/>
            <a:ext cx="2588" cy="15953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9" name="Group 148"/>
          <p:cNvGrpSpPr/>
          <p:nvPr/>
        </p:nvGrpSpPr>
        <p:grpSpPr>
          <a:xfrm>
            <a:off x="2982849" y="4785840"/>
            <a:ext cx="1100789" cy="550394"/>
            <a:chOff x="2105908" y="3060200"/>
            <a:chExt cx="1100789" cy="550394"/>
          </a:xfrm>
        </p:grpSpPr>
        <p:sp>
          <p:nvSpPr>
            <p:cNvPr id="159" name="Rectangle 158"/>
            <p:cNvSpPr/>
            <p:nvPr/>
          </p:nvSpPr>
          <p:spPr>
            <a:xfrm>
              <a:off x="2105908" y="3060200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0" name="TextBox 159"/>
            <p:cNvSpPr txBox="1"/>
            <p:nvPr/>
          </p:nvSpPr>
          <p:spPr>
            <a:xfrm>
              <a:off x="2105908" y="3060200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/>
                <a:t>Erica Garcia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/>
                <a:t>Compliance Training Coordinator II</a:t>
              </a:r>
            </a:p>
          </p:txBody>
        </p:sp>
      </p:grpSp>
      <p:cxnSp>
        <p:nvCxnSpPr>
          <p:cNvPr id="162" name="Straight Connector 161"/>
          <p:cNvCxnSpPr/>
          <p:nvPr/>
        </p:nvCxnSpPr>
        <p:spPr>
          <a:xfrm>
            <a:off x="2849702" y="1682465"/>
            <a:ext cx="5320" cy="18623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>
            <a:off x="2852940" y="5036094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>
            <a:off x="2857453" y="2353326"/>
            <a:ext cx="0" cy="268276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0E66B23B-D200-461B-8A5D-C0EC35912CC9}"/>
              </a:ext>
            </a:extLst>
          </p:cNvPr>
          <p:cNvCxnSpPr/>
          <p:nvPr/>
        </p:nvCxnSpPr>
        <p:spPr>
          <a:xfrm>
            <a:off x="5676002" y="944940"/>
            <a:ext cx="0" cy="30231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81C2775F-3C46-497E-B8DC-1581F45B9D1D}"/>
              </a:ext>
            </a:extLst>
          </p:cNvPr>
          <p:cNvCxnSpPr/>
          <p:nvPr/>
        </p:nvCxnSpPr>
        <p:spPr>
          <a:xfrm>
            <a:off x="5679128" y="1534704"/>
            <a:ext cx="0" cy="30231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083A5D55-1D5F-4B0A-9951-F76B89FE1876}"/>
              </a:ext>
            </a:extLst>
          </p:cNvPr>
          <p:cNvGrpSpPr/>
          <p:nvPr/>
        </p:nvGrpSpPr>
        <p:grpSpPr>
          <a:xfrm>
            <a:off x="5086094" y="1218378"/>
            <a:ext cx="1266076" cy="584314"/>
            <a:chOff x="1910741" y="739785"/>
            <a:chExt cx="1266076" cy="584314"/>
          </a:xfrm>
        </p:grpSpPr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7CB0FB0C-88FB-4A9E-8F01-9CD368037B93}"/>
                </a:ext>
              </a:extLst>
            </p:cNvPr>
            <p:cNvSpPr/>
            <p:nvPr/>
          </p:nvSpPr>
          <p:spPr>
            <a:xfrm>
              <a:off x="1910741" y="773705"/>
              <a:ext cx="1100789" cy="550394"/>
            </a:xfrm>
            <a:prstGeom prst="rect">
              <a:avLst/>
            </a:prstGeom>
            <a:no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5200FC0B-2DBA-4343-94B9-5AB88AB8D24B}"/>
                </a:ext>
              </a:extLst>
            </p:cNvPr>
            <p:cNvSpPr txBox="1"/>
            <p:nvPr/>
          </p:nvSpPr>
          <p:spPr>
            <a:xfrm>
              <a:off x="2076028" y="739785"/>
              <a:ext cx="1100789" cy="4016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b="1" kern="1200" dirty="0" err="1">
                  <a:solidFill>
                    <a:schemeClr val="tx1"/>
                  </a:solidFill>
                </a:rPr>
                <a:t>Ombuds</a:t>
              </a:r>
              <a:r>
                <a:rPr lang="en-US" sz="1100" b="1" kern="1200" dirty="0">
                  <a:solidFill>
                    <a:schemeClr val="tx1"/>
                  </a:solidFill>
                </a:rPr>
                <a:t> Services</a:t>
              </a:r>
            </a:p>
          </p:txBody>
        </p: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A389D9BA-37E1-4BFF-8ECD-0BDF333123EB}"/>
              </a:ext>
            </a:extLst>
          </p:cNvPr>
          <p:cNvGrpSpPr/>
          <p:nvPr/>
        </p:nvGrpSpPr>
        <p:grpSpPr>
          <a:xfrm>
            <a:off x="5136424" y="1715009"/>
            <a:ext cx="1100789" cy="550394"/>
            <a:chOff x="1847333" y="1538638"/>
            <a:chExt cx="1100789" cy="550394"/>
          </a:xfrm>
        </p:grpSpPr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7ABE2E7E-003A-4D23-9BA7-DE386942267D}"/>
                </a:ext>
              </a:extLst>
            </p:cNvPr>
            <p:cNvSpPr/>
            <p:nvPr/>
          </p:nvSpPr>
          <p:spPr>
            <a:xfrm>
              <a:off x="1847333" y="1538638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61B86992-29C0-4F5C-A0BF-801A94D70046}"/>
                </a:ext>
              </a:extLst>
            </p:cNvPr>
            <p:cNvSpPr txBox="1"/>
            <p:nvPr/>
          </p:nvSpPr>
          <p:spPr>
            <a:xfrm>
              <a:off x="1847333" y="1538638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/>
                <a:t>Donna Edmondson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/>
                <a:t>University </a:t>
              </a:r>
              <a:r>
                <a:rPr lang="en-US" sz="800" kern="1200" dirty="0" err="1"/>
                <a:t>Ombuds</a:t>
              </a:r>
              <a:endParaRPr lang="en-US" sz="800" kern="1200" dirty="0"/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72EB16C3-7163-4F70-8552-B8B38F93022A}"/>
              </a:ext>
            </a:extLst>
          </p:cNvPr>
          <p:cNvGrpSpPr/>
          <p:nvPr/>
        </p:nvGrpSpPr>
        <p:grpSpPr>
          <a:xfrm>
            <a:off x="7759351" y="1195905"/>
            <a:ext cx="1903432" cy="555898"/>
            <a:chOff x="2991354" y="782010"/>
            <a:chExt cx="1903432" cy="555898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710FB4EE-3E53-4F23-9C14-9587BE853E27}"/>
                </a:ext>
              </a:extLst>
            </p:cNvPr>
            <p:cNvSpPr/>
            <p:nvPr/>
          </p:nvSpPr>
          <p:spPr>
            <a:xfrm>
              <a:off x="3378785" y="782010"/>
              <a:ext cx="1100789" cy="555898"/>
            </a:xfrm>
            <a:prstGeom prst="rect">
              <a:avLst/>
            </a:prstGeom>
            <a:no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3EBD98EF-F67E-4FB7-9471-194CCA4ABFD0}"/>
                </a:ext>
              </a:extLst>
            </p:cNvPr>
            <p:cNvSpPr txBox="1"/>
            <p:nvPr/>
          </p:nvSpPr>
          <p:spPr>
            <a:xfrm>
              <a:off x="2991354" y="782010"/>
              <a:ext cx="1903432" cy="3921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b="1" kern="1200" dirty="0">
                  <a:solidFill>
                    <a:schemeClr val="tx1"/>
                  </a:solidFill>
                </a:rPr>
                <a:t>Equal Opportunity Services/ Title IX Office</a:t>
              </a: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589D41CD-4DC5-43A2-BCE9-5D39BC714BB0}"/>
              </a:ext>
            </a:extLst>
          </p:cNvPr>
          <p:cNvGrpSpPr/>
          <p:nvPr/>
        </p:nvGrpSpPr>
        <p:grpSpPr>
          <a:xfrm>
            <a:off x="8286063" y="1778964"/>
            <a:ext cx="1100789" cy="550394"/>
            <a:chOff x="3362174" y="1544142"/>
            <a:chExt cx="1100789" cy="550394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2107CC84-FE52-45FE-940D-BFD542FADE27}"/>
                </a:ext>
              </a:extLst>
            </p:cNvPr>
            <p:cNvSpPr/>
            <p:nvPr/>
          </p:nvSpPr>
          <p:spPr>
            <a:xfrm>
              <a:off x="3362174" y="1544142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03715C91-F3D2-49CA-8ABF-5DEF4E19AD22}"/>
                </a:ext>
              </a:extLst>
            </p:cNvPr>
            <p:cNvSpPr txBox="1"/>
            <p:nvPr/>
          </p:nvSpPr>
          <p:spPr>
            <a:xfrm>
              <a:off x="3362174" y="1544142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/>
                <a:t>Suzanne Patrick, JD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00" kern="1200"/>
                <a:t>Senior Director </a:t>
              </a:r>
              <a:r>
                <a:rPr lang="en-US" sz="700" kern="1200" dirty="0"/>
                <a:t>of EOS, </a:t>
              </a:r>
              <a:br>
                <a:rPr lang="en-US" sz="700" kern="1200" dirty="0"/>
              </a:br>
              <a:r>
                <a:rPr lang="en-US" sz="700" kern="1200" dirty="0"/>
                <a:t>Title IX Coordinator &amp; </a:t>
              </a:r>
              <a:br>
                <a:rPr lang="en-US" sz="700" kern="1200" dirty="0"/>
              </a:br>
              <a:r>
                <a:rPr lang="en-US" sz="700" kern="1200" dirty="0"/>
                <a:t>Clery Offi</a:t>
              </a:r>
              <a:r>
                <a:rPr lang="en-US" sz="700" dirty="0"/>
                <a:t>cer</a:t>
              </a:r>
              <a:endParaRPr lang="en-US" sz="700" kern="1200" dirty="0"/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9A376A3E-E208-46F9-B768-5606C1E5CDD2}"/>
              </a:ext>
            </a:extLst>
          </p:cNvPr>
          <p:cNvGrpSpPr/>
          <p:nvPr/>
        </p:nvGrpSpPr>
        <p:grpSpPr>
          <a:xfrm>
            <a:off x="9188984" y="2443703"/>
            <a:ext cx="1355971" cy="689577"/>
            <a:chOff x="3637371" y="2335423"/>
            <a:chExt cx="1100789" cy="550394"/>
          </a:xfrm>
        </p:grpSpPr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F0F3D404-3B18-4478-8E98-A0FD046F73F4}"/>
                </a:ext>
              </a:extLst>
            </p:cNvPr>
            <p:cNvSpPr/>
            <p:nvPr/>
          </p:nvSpPr>
          <p:spPr>
            <a:xfrm>
              <a:off x="3637371" y="2335423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110F6F9E-D50D-480B-9537-3F90E592AC58}"/>
                </a:ext>
              </a:extLst>
            </p:cNvPr>
            <p:cNvSpPr txBox="1"/>
            <p:nvPr/>
          </p:nvSpPr>
          <p:spPr>
            <a:xfrm>
              <a:off x="3637371" y="2335423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br>
                <a:rPr lang="en-US" sz="1000" b="1" dirty="0">
                  <a:solidFill>
                    <a:schemeClr val="bg1"/>
                  </a:solidFill>
                </a:rPr>
              </a:br>
              <a:r>
                <a:rPr lang="en-US" sz="900" b="1" dirty="0"/>
                <a:t>Adrienne Rodriguez, PhD</a:t>
              </a:r>
              <a:br>
                <a:rPr lang="en-US" sz="900" b="1" dirty="0"/>
              </a:br>
              <a:r>
                <a:rPr lang="en-US" sz="900" dirty="0"/>
                <a:t>Assistant Director</a:t>
              </a:r>
              <a:br>
                <a:rPr lang="en-US" sz="900" dirty="0"/>
              </a:br>
              <a:br>
                <a:rPr lang="en-US" sz="900" b="1" dirty="0"/>
              </a:br>
              <a:r>
                <a:rPr lang="en-US" sz="8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(Deputy Title IX Coordinator)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kern="1200" dirty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128" name="TextBox 127">
            <a:extLst>
              <a:ext uri="{FF2B5EF4-FFF2-40B4-BE49-F238E27FC236}">
                <a16:creationId xmlns:a16="http://schemas.microsoft.com/office/drawing/2014/main" id="{B417C82C-930F-4332-8164-2F19D9919F63}"/>
              </a:ext>
            </a:extLst>
          </p:cNvPr>
          <p:cNvSpPr txBox="1"/>
          <p:nvPr/>
        </p:nvSpPr>
        <p:spPr>
          <a:xfrm>
            <a:off x="9456095" y="5586052"/>
            <a:ext cx="1248249" cy="638758"/>
          </a:xfrm>
          <a:prstGeom prst="rect">
            <a:avLst/>
          </a:prstGeom>
          <a:solidFill>
            <a:schemeClr val="accent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br>
              <a:rPr lang="en-US" sz="1000" b="1" kern="1200" dirty="0">
                <a:solidFill>
                  <a:schemeClr val="bg1"/>
                </a:solidFill>
              </a:rPr>
            </a:br>
            <a:r>
              <a:rPr lang="en-US" sz="1000" b="1" kern="1200" dirty="0">
                <a:solidFill>
                  <a:schemeClr val="bg1"/>
                </a:solidFill>
              </a:rPr>
              <a:t>Vacant</a:t>
            </a: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kern="1200" dirty="0">
                <a:solidFill>
                  <a:schemeClr val="bg1"/>
                </a:solidFill>
              </a:rPr>
              <a:t>Investigator</a:t>
            </a:r>
          </a:p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(Deputy Title IX Coordinator)</a:t>
            </a: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800" kern="1200" dirty="0">
              <a:solidFill>
                <a:schemeClr val="bg1"/>
              </a:solidFill>
            </a:endParaRPr>
          </a:p>
        </p:txBody>
      </p: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EE24C706-4410-4908-B5A6-C29E94CF32D5}"/>
              </a:ext>
            </a:extLst>
          </p:cNvPr>
          <p:cNvGrpSpPr/>
          <p:nvPr/>
        </p:nvGrpSpPr>
        <p:grpSpPr>
          <a:xfrm>
            <a:off x="7348938" y="2415928"/>
            <a:ext cx="1239114" cy="657539"/>
            <a:chOff x="3595805" y="4562321"/>
            <a:chExt cx="1144910" cy="559829"/>
          </a:xfrm>
        </p:grpSpPr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A7A2CCEF-F2AE-4D31-A4F6-7C4BADE9660B}"/>
                </a:ext>
              </a:extLst>
            </p:cNvPr>
            <p:cNvSpPr/>
            <p:nvPr/>
          </p:nvSpPr>
          <p:spPr>
            <a:xfrm>
              <a:off x="3595805" y="4562321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5DB0685A-7D03-4B12-8A8B-CE683255410B}"/>
                </a:ext>
              </a:extLst>
            </p:cNvPr>
            <p:cNvSpPr txBox="1"/>
            <p:nvPr/>
          </p:nvSpPr>
          <p:spPr>
            <a:xfrm>
              <a:off x="3639926" y="4571756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/>
                <a:t>Hilda M Pena</a:t>
              </a:r>
              <a:endParaRPr lang="en-US" sz="1000" b="1" kern="1200" dirty="0"/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/>
                <a:t>Case </a:t>
              </a:r>
              <a:r>
                <a:rPr lang="en-US" sz="800" kern="1200"/>
                <a:t>Intake Analyst</a:t>
              </a:r>
              <a:br>
                <a:rPr lang="en-US" sz="800"/>
              </a:br>
              <a:r>
                <a:rPr lang="en-US" sz="80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</a:t>
              </a:r>
              <a:r>
                <a:rPr lang="en-US" sz="8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Deputy Title IX Coordinator)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800" kern="1200" dirty="0"/>
            </a:p>
          </p:txBody>
        </p:sp>
      </p:grp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5EF1B658-BF3A-419C-984D-E0A38462DB97}"/>
              </a:ext>
            </a:extLst>
          </p:cNvPr>
          <p:cNvCxnSpPr>
            <a:cxnSpLocks/>
          </p:cNvCxnSpPr>
          <p:nvPr/>
        </p:nvCxnSpPr>
        <p:spPr>
          <a:xfrm flipH="1">
            <a:off x="9341728" y="3016019"/>
            <a:ext cx="1" cy="265253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B7835636-F1FD-4247-90A1-CFF22F9BD284}"/>
              </a:ext>
            </a:extLst>
          </p:cNvPr>
          <p:cNvCxnSpPr/>
          <p:nvPr/>
        </p:nvCxnSpPr>
        <p:spPr>
          <a:xfrm>
            <a:off x="9360505" y="3508886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36BB8133-07CF-4E7E-B62C-BDC4F9A8CDBA}"/>
              </a:ext>
            </a:extLst>
          </p:cNvPr>
          <p:cNvCxnSpPr/>
          <p:nvPr/>
        </p:nvCxnSpPr>
        <p:spPr>
          <a:xfrm>
            <a:off x="9353910" y="4963530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8C11D280-1B99-4EF2-A378-017A7844E85B}"/>
              </a:ext>
            </a:extLst>
          </p:cNvPr>
          <p:cNvCxnSpPr/>
          <p:nvPr/>
        </p:nvCxnSpPr>
        <p:spPr>
          <a:xfrm>
            <a:off x="9350695" y="4193920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8CCB9FEA-891D-4F09-8342-9BC94B9ECEAA}"/>
              </a:ext>
            </a:extLst>
          </p:cNvPr>
          <p:cNvCxnSpPr>
            <a:cxnSpLocks/>
            <a:stCxn id="89" idx="2"/>
          </p:cNvCxnSpPr>
          <p:nvPr/>
        </p:nvCxnSpPr>
        <p:spPr>
          <a:xfrm flipH="1">
            <a:off x="8695485" y="1588097"/>
            <a:ext cx="15582" cy="39608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>
            <a:extLst>
              <a:ext uri="{FF2B5EF4-FFF2-40B4-BE49-F238E27FC236}">
                <a16:creationId xmlns:a16="http://schemas.microsoft.com/office/drawing/2014/main" id="{F718D6F0-FA25-4E2D-852A-B8CE7910FB20}"/>
              </a:ext>
            </a:extLst>
          </p:cNvPr>
          <p:cNvSpPr txBox="1"/>
          <p:nvPr/>
        </p:nvSpPr>
        <p:spPr>
          <a:xfrm>
            <a:off x="9441393" y="3394598"/>
            <a:ext cx="1234059" cy="48074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900" kern="1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D714BBA0-973D-4C31-BCEE-2C0200598574}"/>
              </a:ext>
            </a:extLst>
          </p:cNvPr>
          <p:cNvGrpSpPr/>
          <p:nvPr/>
        </p:nvGrpSpPr>
        <p:grpSpPr>
          <a:xfrm>
            <a:off x="9461867" y="4070710"/>
            <a:ext cx="1233886" cy="707252"/>
            <a:chOff x="3612427" y="3814010"/>
            <a:chExt cx="1100789" cy="550394"/>
          </a:xfrm>
          <a:solidFill>
            <a:schemeClr val="accent2"/>
          </a:solidFill>
        </p:grpSpPr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D73F9A71-F702-43DA-BA2C-E59ABC273725}"/>
                </a:ext>
              </a:extLst>
            </p:cNvPr>
            <p:cNvSpPr/>
            <p:nvPr/>
          </p:nvSpPr>
          <p:spPr>
            <a:xfrm>
              <a:off x="3612427" y="3814010"/>
              <a:ext cx="1100789" cy="550394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5DA1E6D3-195E-4E25-8FBE-317901A1EFFB}"/>
                </a:ext>
              </a:extLst>
            </p:cNvPr>
            <p:cNvSpPr txBox="1"/>
            <p:nvPr/>
          </p:nvSpPr>
          <p:spPr>
            <a:xfrm>
              <a:off x="3612427" y="3814010"/>
              <a:ext cx="1100789" cy="550394"/>
            </a:xfrm>
            <a:prstGeom prst="rect">
              <a:avLst/>
            </a:prstGeom>
            <a:solidFill>
              <a:schemeClr val="accent1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>
                  <a:solidFill>
                    <a:schemeClr val="bg1"/>
                  </a:solidFill>
                </a:rPr>
                <a:t>Sarah Garcia, JD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>
                  <a:solidFill>
                    <a:schemeClr val="bg1"/>
                  </a:solidFill>
                </a:rPr>
                <a:t>Investigator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(Deputy Title IX Coordinator)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800" kern="12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7F57664E-1E83-49B3-B5ED-BEFF92A55D27}"/>
              </a:ext>
            </a:extLst>
          </p:cNvPr>
          <p:cNvCxnSpPr/>
          <p:nvPr/>
        </p:nvCxnSpPr>
        <p:spPr>
          <a:xfrm>
            <a:off x="9353910" y="5668556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BEB7C944-3D77-47C7-8A74-1371740ED783}"/>
              </a:ext>
            </a:extLst>
          </p:cNvPr>
          <p:cNvCxnSpPr>
            <a:cxnSpLocks/>
          </p:cNvCxnSpPr>
          <p:nvPr/>
        </p:nvCxnSpPr>
        <p:spPr>
          <a:xfrm>
            <a:off x="8385147" y="2288311"/>
            <a:ext cx="0" cy="25260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>
            <a:extLst>
              <a:ext uri="{FF2B5EF4-FFF2-40B4-BE49-F238E27FC236}">
                <a16:creationId xmlns:a16="http://schemas.microsoft.com/office/drawing/2014/main" id="{3E0580BA-2629-4356-B6AB-CEE945A7129B}"/>
              </a:ext>
            </a:extLst>
          </p:cNvPr>
          <p:cNvSpPr/>
          <p:nvPr/>
        </p:nvSpPr>
        <p:spPr>
          <a:xfrm>
            <a:off x="7433593" y="4109907"/>
            <a:ext cx="1107818" cy="7011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sz="1000" b="1" dirty="0"/>
              <a:t> Amanda Swaney</a:t>
            </a: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00C395D8-DE85-4BE1-B54B-7A9B35D976AA}"/>
              </a:ext>
            </a:extLst>
          </p:cNvPr>
          <p:cNvSpPr/>
          <p:nvPr/>
        </p:nvSpPr>
        <p:spPr>
          <a:xfrm>
            <a:off x="7348938" y="4341598"/>
            <a:ext cx="129647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dirty="0">
                <a:solidFill>
                  <a:schemeClr val="bg1"/>
                </a:solidFill>
              </a:rPr>
              <a:t>Clery Compliance and </a:t>
            </a:r>
            <a:br>
              <a:rPr lang="en-US" sz="800" dirty="0">
                <a:solidFill>
                  <a:schemeClr val="bg1"/>
                </a:solidFill>
              </a:rPr>
            </a:br>
            <a:r>
              <a:rPr lang="en-US" sz="800" dirty="0">
                <a:solidFill>
                  <a:schemeClr val="bg1"/>
                </a:solidFill>
              </a:rPr>
              <a:t>Youth Protection Coordinator</a:t>
            </a:r>
          </a:p>
        </p:txBody>
      </p: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223A7D30-6B0B-4819-8EC7-285F7347D21A}"/>
              </a:ext>
            </a:extLst>
          </p:cNvPr>
          <p:cNvCxnSpPr>
            <a:cxnSpLocks/>
          </p:cNvCxnSpPr>
          <p:nvPr/>
        </p:nvCxnSpPr>
        <p:spPr>
          <a:xfrm>
            <a:off x="9343400" y="2279370"/>
            <a:ext cx="0" cy="25260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50C1F1DE-9D5F-4C26-942E-E2C57439ACFC}"/>
              </a:ext>
            </a:extLst>
          </p:cNvPr>
          <p:cNvCxnSpPr>
            <a:cxnSpLocks/>
          </p:cNvCxnSpPr>
          <p:nvPr/>
        </p:nvCxnSpPr>
        <p:spPr>
          <a:xfrm>
            <a:off x="8339887" y="3052917"/>
            <a:ext cx="0" cy="25260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56202F2C-AF4D-4383-82BC-01FD22515B8A}"/>
              </a:ext>
            </a:extLst>
          </p:cNvPr>
          <p:cNvGrpSpPr/>
          <p:nvPr/>
        </p:nvGrpSpPr>
        <p:grpSpPr>
          <a:xfrm>
            <a:off x="7440635" y="3180750"/>
            <a:ext cx="1100789" cy="571420"/>
            <a:chOff x="3595805" y="4562321"/>
            <a:chExt cx="1100789" cy="571420"/>
          </a:xfrm>
        </p:grpSpPr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5D67413D-A404-4F3A-B65C-13CEEF6148EA}"/>
                </a:ext>
              </a:extLst>
            </p:cNvPr>
            <p:cNvSpPr/>
            <p:nvPr/>
          </p:nvSpPr>
          <p:spPr>
            <a:xfrm>
              <a:off x="3595805" y="4562321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35803CEE-B6E7-4982-8060-CD3B7EAEA6EC}"/>
                </a:ext>
              </a:extLst>
            </p:cNvPr>
            <p:cNvSpPr txBox="1"/>
            <p:nvPr/>
          </p:nvSpPr>
          <p:spPr>
            <a:xfrm>
              <a:off x="3595805" y="4583347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/>
                <a:t>Student Assistant</a:t>
              </a:r>
              <a:endParaRPr lang="en-US" sz="800" kern="1200" dirty="0"/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0C174B28-2B31-4254-A6BE-76766BE24EA2}"/>
              </a:ext>
            </a:extLst>
          </p:cNvPr>
          <p:cNvGrpSpPr/>
          <p:nvPr/>
        </p:nvGrpSpPr>
        <p:grpSpPr>
          <a:xfrm>
            <a:off x="9470414" y="4885170"/>
            <a:ext cx="1225542" cy="709300"/>
            <a:chOff x="3595805" y="4621761"/>
            <a:chExt cx="1100789" cy="611177"/>
          </a:xfrm>
        </p:grpSpPr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2E213845-8D64-4DF5-BBC3-1825744DEACE}"/>
                </a:ext>
              </a:extLst>
            </p:cNvPr>
            <p:cNvSpPr/>
            <p:nvPr/>
          </p:nvSpPr>
          <p:spPr>
            <a:xfrm>
              <a:off x="3595805" y="4621761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F531503C-4F0D-42C9-B972-836F4648F42F}"/>
                </a:ext>
              </a:extLst>
            </p:cNvPr>
            <p:cNvSpPr txBox="1"/>
            <p:nvPr/>
          </p:nvSpPr>
          <p:spPr>
            <a:xfrm>
              <a:off x="3595805" y="4682544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/>
                <a:t>Angela Miranda-Clark, JD</a:t>
              </a:r>
              <a:br>
                <a:rPr lang="en-US" sz="1000" b="1" dirty="0"/>
              </a:br>
              <a:r>
                <a:rPr lang="en-US" sz="800" b="1" dirty="0">
                  <a:solidFill>
                    <a:schemeClr val="bg1"/>
                  </a:solidFill>
                </a:rPr>
                <a:t>S</a:t>
              </a:r>
              <a:r>
                <a:rPr lang="en-US" sz="800" dirty="0">
                  <a:solidFill>
                    <a:schemeClr val="bg1"/>
                  </a:solidFill>
                </a:rPr>
                <a:t>enior Investigator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(Deputy Title IX Coordinator)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800" kern="1200" dirty="0"/>
            </a:p>
          </p:txBody>
        </p:sp>
      </p:grp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CE2BEE65-4C3C-4AA5-8801-B9FB0F9E4625}"/>
              </a:ext>
            </a:extLst>
          </p:cNvPr>
          <p:cNvCxnSpPr>
            <a:cxnSpLocks/>
          </p:cNvCxnSpPr>
          <p:nvPr/>
        </p:nvCxnSpPr>
        <p:spPr>
          <a:xfrm>
            <a:off x="9049116" y="2321606"/>
            <a:ext cx="9240" cy="337358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C3DCD988-ADB0-4EC0-A97D-F8B2346DAD08}"/>
              </a:ext>
            </a:extLst>
          </p:cNvPr>
          <p:cNvCxnSpPr>
            <a:cxnSpLocks/>
          </p:cNvCxnSpPr>
          <p:nvPr/>
        </p:nvCxnSpPr>
        <p:spPr>
          <a:xfrm>
            <a:off x="8842179" y="5692349"/>
            <a:ext cx="226371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8A37715A-F8E9-4F1A-BA3D-35512CBCE357}"/>
              </a:ext>
            </a:extLst>
          </p:cNvPr>
          <p:cNvGrpSpPr/>
          <p:nvPr/>
        </p:nvGrpSpPr>
        <p:grpSpPr>
          <a:xfrm>
            <a:off x="7765001" y="5524830"/>
            <a:ext cx="1146312" cy="571420"/>
            <a:chOff x="3550282" y="4562321"/>
            <a:chExt cx="1146312" cy="571420"/>
          </a:xfrm>
        </p:grpSpPr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B112FB0E-0EF3-4E29-8E11-528DFCB3CD43}"/>
                </a:ext>
              </a:extLst>
            </p:cNvPr>
            <p:cNvSpPr/>
            <p:nvPr/>
          </p:nvSpPr>
          <p:spPr>
            <a:xfrm>
              <a:off x="3595805" y="4562321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3" name="TextBox 182">
              <a:extLst>
                <a:ext uri="{FF2B5EF4-FFF2-40B4-BE49-F238E27FC236}">
                  <a16:creationId xmlns:a16="http://schemas.microsoft.com/office/drawing/2014/main" id="{A87AAF69-DA17-46D4-AA1E-87A7CFF19570}"/>
                </a:ext>
              </a:extLst>
            </p:cNvPr>
            <p:cNvSpPr txBox="1"/>
            <p:nvPr/>
          </p:nvSpPr>
          <p:spPr>
            <a:xfrm>
              <a:off x="3550282" y="4583347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>
                  <a:solidFill>
                    <a:schemeClr val="bg1"/>
                  </a:solidFill>
                </a:rPr>
                <a:t>Sonia Gonzales</a:t>
              </a:r>
              <a:br>
                <a:rPr lang="en-US" sz="1000" b="1" dirty="0">
                  <a:solidFill>
                    <a:schemeClr val="bg1"/>
                  </a:solidFill>
                </a:rPr>
              </a:br>
              <a:r>
                <a:rPr lang="en-US" sz="800" dirty="0">
                  <a:solidFill>
                    <a:schemeClr val="bg1"/>
                  </a:solidFill>
                </a:rPr>
                <a:t>Administrative </a:t>
              </a:r>
              <a:br>
                <a:rPr lang="en-US" sz="800" dirty="0">
                  <a:solidFill>
                    <a:schemeClr val="bg1"/>
                  </a:solidFill>
                </a:rPr>
              </a:br>
              <a:r>
                <a:rPr lang="en-US" sz="800" dirty="0">
                  <a:solidFill>
                    <a:schemeClr val="bg1"/>
                  </a:solidFill>
                </a:rPr>
                <a:t>Associate I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8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6846A571-E0B9-4083-9B25-2C7A2823CBAE}"/>
              </a:ext>
            </a:extLst>
          </p:cNvPr>
          <p:cNvCxnSpPr>
            <a:cxnSpLocks/>
          </p:cNvCxnSpPr>
          <p:nvPr/>
        </p:nvCxnSpPr>
        <p:spPr>
          <a:xfrm flipH="1">
            <a:off x="8343807" y="4342287"/>
            <a:ext cx="439746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>
            <a:extLst>
              <a:ext uri="{FF2B5EF4-FFF2-40B4-BE49-F238E27FC236}">
                <a16:creationId xmlns:a16="http://schemas.microsoft.com/office/drawing/2014/main" id="{DFCC8F29-319F-4458-B332-0EB97900BE5F}"/>
              </a:ext>
            </a:extLst>
          </p:cNvPr>
          <p:cNvCxnSpPr>
            <a:cxnSpLocks/>
          </p:cNvCxnSpPr>
          <p:nvPr/>
        </p:nvCxnSpPr>
        <p:spPr>
          <a:xfrm>
            <a:off x="8770912" y="2223184"/>
            <a:ext cx="0" cy="213534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75F4B81F-168E-4438-89C6-EB5434E6B0C4}"/>
              </a:ext>
            </a:extLst>
          </p:cNvPr>
          <p:cNvGrpSpPr/>
          <p:nvPr/>
        </p:nvGrpSpPr>
        <p:grpSpPr>
          <a:xfrm>
            <a:off x="9463750" y="3207367"/>
            <a:ext cx="1233886" cy="707252"/>
            <a:chOff x="3612427" y="3814010"/>
            <a:chExt cx="1100789" cy="550394"/>
          </a:xfrm>
          <a:solidFill>
            <a:schemeClr val="accent2"/>
          </a:solidFill>
        </p:grpSpPr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599B4E27-215B-47DE-9474-5E42627BED34}"/>
                </a:ext>
              </a:extLst>
            </p:cNvPr>
            <p:cNvSpPr/>
            <p:nvPr/>
          </p:nvSpPr>
          <p:spPr>
            <a:xfrm>
              <a:off x="3612427" y="3814010"/>
              <a:ext cx="1100789" cy="550394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8" name="TextBox 187">
              <a:extLst>
                <a:ext uri="{FF2B5EF4-FFF2-40B4-BE49-F238E27FC236}">
                  <a16:creationId xmlns:a16="http://schemas.microsoft.com/office/drawing/2014/main" id="{8B46DC9C-E360-4990-AE56-8BDA9864FA22}"/>
                </a:ext>
              </a:extLst>
            </p:cNvPr>
            <p:cNvSpPr txBox="1"/>
            <p:nvPr/>
          </p:nvSpPr>
          <p:spPr>
            <a:xfrm>
              <a:off x="3612427" y="3814010"/>
              <a:ext cx="1100789" cy="550394"/>
            </a:xfrm>
            <a:prstGeom prst="rect">
              <a:avLst/>
            </a:prstGeom>
            <a:solidFill>
              <a:schemeClr val="accent1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br>
                <a:rPr lang="en-US" sz="1000" b="1" kern="1200" dirty="0">
                  <a:solidFill>
                    <a:schemeClr val="bg1"/>
                  </a:solidFill>
                </a:rPr>
              </a:br>
              <a:r>
                <a:rPr lang="en-US" sz="900" b="1" dirty="0"/>
                <a:t>Sara Cliffe, JD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/>
                <a:t>Senior Investigator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(Deputy Title IX Coordinator)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800" kern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0183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173</Words>
  <Application>Microsoft Office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University of Texas at San Antonio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Garcia</dc:creator>
  <cp:lastModifiedBy>Erica Garcia</cp:lastModifiedBy>
  <cp:revision>80</cp:revision>
  <cp:lastPrinted>2019-04-25T19:26:09Z</cp:lastPrinted>
  <dcterms:created xsi:type="dcterms:W3CDTF">2019-01-11T14:56:31Z</dcterms:created>
  <dcterms:modified xsi:type="dcterms:W3CDTF">2024-02-28T22:58:12Z</dcterms:modified>
</cp:coreProperties>
</file>