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7.xml" ContentType="application/vnd.openxmlformats-officedocument.presentationml.tags+xml"/>
  <Override PartName="/ppt/notesSlides/notesSlide1.xml" ContentType="application/vnd.openxmlformats-officedocument.presentationml.notesSlide+xml"/>
  <Override PartName="/ppt/tags/tag8.xml" ContentType="application/vnd.openxmlformats-officedocument.presentationml.tags+xml"/>
  <Override PartName="/ppt/notesSlides/notesSlide2.xml" ContentType="application/vnd.openxmlformats-officedocument.presentationml.notesSlide+xml"/>
  <Override PartName="/ppt/tags/tag9.xml" ContentType="application/vnd.openxmlformats-officedocument.presentationml.tags+xml"/>
  <Override PartName="/ppt/notesSlides/notesSlide3.xml" ContentType="application/vnd.openxmlformats-officedocument.presentationml.notesSlide+xml"/>
  <Override PartName="/ppt/tags/tag10.xml" ContentType="application/vnd.openxmlformats-officedocument.presentationml.tags+xml"/>
  <Override PartName="/ppt/notesSlides/notesSlide4.xml" ContentType="application/vnd.openxmlformats-officedocument.presentationml.notesSlide+xml"/>
  <Override PartName="/ppt/tags/tag11.xml" ContentType="application/vnd.openxmlformats-officedocument.presentationml.tags+xml"/>
  <Override PartName="/ppt/notesSlides/notesSlide5.xml" ContentType="application/vnd.openxmlformats-officedocument.presentationml.notesSlide+xml"/>
  <Override PartName="/ppt/tags/tag12.xml" ContentType="application/vnd.openxmlformats-officedocument.presentationml.tags+xml"/>
  <Override PartName="/ppt/notesSlides/notesSlide6.xml" ContentType="application/vnd.openxmlformats-officedocument.presentationml.notesSlide+xml"/>
  <Override PartName="/ppt/tags/tag13.xml" ContentType="application/vnd.openxmlformats-officedocument.presentationml.tags+xml"/>
  <Override PartName="/ppt/notesSlides/notesSlide7.xml" ContentType="application/vnd.openxmlformats-officedocument.presentationml.notesSlide+xml"/>
  <Override PartName="/ppt/tags/tag14.xml" ContentType="application/vnd.openxmlformats-officedocument.presentationml.tags+xml"/>
  <Override PartName="/ppt/notesSlides/notesSlide8.xml" ContentType="application/vnd.openxmlformats-officedocument.presentationml.notesSlide+xml"/>
  <Override PartName="/ppt/tags/tag15.xml" ContentType="application/vnd.openxmlformats-officedocument.presentationml.tags+xml"/>
  <Override PartName="/ppt/notesSlides/notesSlide9.xml" ContentType="application/vnd.openxmlformats-officedocument.presentationml.notesSlide+xml"/>
  <Override PartName="/ppt/tags/tag16.xml" ContentType="application/vnd.openxmlformats-officedocument.presentationml.tags+xml"/>
  <Override PartName="/ppt/notesSlides/notesSlide10.xml" ContentType="application/vnd.openxmlformats-officedocument.presentationml.notesSlide+xml"/>
  <Override PartName="/ppt/tags/tag17.xml" ContentType="application/vnd.openxmlformats-officedocument.presentationml.tags+xml"/>
  <Override PartName="/ppt/notesSlides/notesSlide11.xml" ContentType="application/vnd.openxmlformats-officedocument.presentationml.notesSlide+xml"/>
  <Override PartName="/ppt/tags/tag18.xml" ContentType="application/vnd.openxmlformats-officedocument.presentationml.tags+xml"/>
  <Override PartName="/ppt/notesSlides/notesSlide12.xml" ContentType="application/vnd.openxmlformats-officedocument.presentationml.notesSlide+xml"/>
  <Override PartName="/ppt/tags/tag19.xml" ContentType="application/vnd.openxmlformats-officedocument.presentationml.tags+xml"/>
  <Override PartName="/ppt/notesSlides/notesSlide13.xml" ContentType="application/vnd.openxmlformats-officedocument.presentationml.notesSlide+xml"/>
  <Override PartName="/ppt/tags/tag20.xml" ContentType="application/vnd.openxmlformats-officedocument.presentationml.tags+xml"/>
  <Override PartName="/ppt/notesSlides/notesSlide14.xml" ContentType="application/vnd.openxmlformats-officedocument.presentationml.notesSlide+xml"/>
  <Override PartName="/ppt/tags/tag21.xml" ContentType="application/vnd.openxmlformats-officedocument.presentationml.tags+xml"/>
  <Override PartName="/ppt/notesSlides/notesSlide15.xml" ContentType="application/vnd.openxmlformats-officedocument.presentationml.notesSlide+xml"/>
  <Override PartName="/ppt/tags/tag22.xml" ContentType="application/vnd.openxmlformats-officedocument.presentationml.tags+xml"/>
  <Override PartName="/ppt/notesSlides/notesSlide16.xml" ContentType="application/vnd.openxmlformats-officedocument.presentationml.notesSlide+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notesSlides/notesSlide17.xml" ContentType="application/vnd.openxmlformats-officedocument.presentationml.notesSlide+xml"/>
  <Override PartName="/ppt/tags/tag27.xml" ContentType="application/vnd.openxmlformats-officedocument.presentationml.tags+xml"/>
  <Override PartName="/ppt/notesSlides/notesSlide18.xml" ContentType="application/vnd.openxmlformats-officedocument.presentationml.notesSlide+xml"/>
  <Override PartName="/ppt/tags/tag28.xml" ContentType="application/vnd.openxmlformats-officedocument.presentationml.tags+xml"/>
  <Override PartName="/ppt/notesSlides/notesSlide19.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84" r:id="rId4"/>
    <p:sldMasterId id="2147483671" r:id="rId5"/>
  </p:sldMasterIdLst>
  <p:notesMasterIdLst>
    <p:notesMasterId r:id="rId31"/>
  </p:notesMasterIdLst>
  <p:handoutMasterIdLst>
    <p:handoutMasterId r:id="rId32"/>
  </p:handoutMasterIdLst>
  <p:sldIdLst>
    <p:sldId id="296" r:id="rId6"/>
    <p:sldId id="323" r:id="rId7"/>
    <p:sldId id="289" r:id="rId8"/>
    <p:sldId id="325" r:id="rId9"/>
    <p:sldId id="326" r:id="rId10"/>
    <p:sldId id="322" r:id="rId11"/>
    <p:sldId id="324" r:id="rId12"/>
    <p:sldId id="302" r:id="rId13"/>
    <p:sldId id="303" r:id="rId14"/>
    <p:sldId id="304" r:id="rId15"/>
    <p:sldId id="305" r:id="rId16"/>
    <p:sldId id="311" r:id="rId17"/>
    <p:sldId id="306" r:id="rId18"/>
    <p:sldId id="307" r:id="rId19"/>
    <p:sldId id="308" r:id="rId20"/>
    <p:sldId id="309" r:id="rId21"/>
    <p:sldId id="310" r:id="rId22"/>
    <p:sldId id="312" r:id="rId23"/>
    <p:sldId id="313" r:id="rId24"/>
    <p:sldId id="314" r:id="rId25"/>
    <p:sldId id="318" r:id="rId26"/>
    <p:sldId id="317" r:id="rId27"/>
    <p:sldId id="316" r:id="rId28"/>
    <p:sldId id="319" r:id="rId29"/>
    <p:sldId id="321" r:id="rId30"/>
  </p:sldIdLst>
  <p:sldSz cx="9144000" cy="6858000" type="screen4x3"/>
  <p:notesSz cx="6858000" cy="9144000"/>
  <p:custDataLst>
    <p:tags r:id="rId3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0UDnhS2Oyo5N2lGp9E/kw==" hashData="87qcIwIh0NJJ/JSG5RRRJz8Rh67ivwnvo5BAPwOwdVO+6+DlT+CB8F7Upg2hkpfAI89Bpr/hkQmylXhAbi4p9w=="/>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lian Man" initials="LM" lastIdx="10" clrIdx="0">
    <p:extLst>
      <p:ext uri="{19B8F6BF-5375-455C-9EA6-DF929625EA0E}">
        <p15:presenceInfo xmlns:p15="http://schemas.microsoft.com/office/powerpoint/2012/main" userId="S-1-5-21-1922958001-1748050809-1695950106-1113120" providerId="AD"/>
      </p:ext>
    </p:extLst>
  </p:cmAuthor>
  <p:cmAuthor id="2" name="Raina Perez" initials="RP" lastIdx="3" clrIdx="1">
    <p:extLst>
      <p:ext uri="{19B8F6BF-5375-455C-9EA6-DF929625EA0E}">
        <p15:presenceInfo xmlns:p15="http://schemas.microsoft.com/office/powerpoint/2012/main" userId="S::raina.perez@utsa.edu::b34261a2-0dcf-4ef8-9bec-a7e31cb3f585" providerId="AD"/>
      </p:ext>
    </p:extLst>
  </p:cmAuthor>
  <p:cmAuthor id="3" name="Lilian Man" initials="LM [2]" lastIdx="16" clrIdx="2">
    <p:extLst>
      <p:ext uri="{19B8F6BF-5375-455C-9EA6-DF929625EA0E}">
        <p15:presenceInfo xmlns:p15="http://schemas.microsoft.com/office/powerpoint/2012/main" userId="S::lilian.man@utsa.edu::54ce8ced-1fa4-4797-b9d5-b210cdd1ea22" providerId="AD"/>
      </p:ext>
    </p:extLst>
  </p:cmAuthor>
  <p:cmAuthor id="4" name="Alyssa Favila" initials="AF" lastIdx="4" clrIdx="3">
    <p:extLst>
      <p:ext uri="{19B8F6BF-5375-455C-9EA6-DF929625EA0E}">
        <p15:presenceInfo xmlns:p15="http://schemas.microsoft.com/office/powerpoint/2012/main" userId="S-1-5-21-1922958001-1748050809-1695950106-113782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2340"/>
    <a:srgbClr val="0000FF"/>
    <a:srgbClr val="F15A2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53" autoAdjust="0"/>
    <p:restoredTop sz="89777" autoAdjust="0"/>
  </p:normalViewPr>
  <p:slideViewPr>
    <p:cSldViewPr snapToGrid="0" snapToObjects="1">
      <p:cViewPr varScale="1">
        <p:scale>
          <a:sx n="102" d="100"/>
          <a:sy n="102" d="100"/>
        </p:scale>
        <p:origin x="1842" y="10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97" d="100"/>
          <a:sy n="97" d="100"/>
        </p:scale>
        <p:origin x="4328" y="20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gs" Target="tags/tag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handoutMaster" Target="handoutMasters/handoutMaster1.xml"/><Relationship Id="rId37"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presProps" Target="presProps.xml"/><Relationship Id="rId8" Type="http://schemas.openxmlformats.org/officeDocument/2006/relationships/slide" Target="slides/slide3.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D23C432-4827-E359-81F5-68A79BFE613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2F423B7D-9DC8-BFEE-DC74-93B68330D84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3C7921A-87BC-1441-AE21-75D65484AF61}" type="datetimeFigureOut">
              <a:rPr lang="en-US" smtClean="0"/>
              <a:t>7/6/2024</a:t>
            </a:fld>
            <a:endParaRPr lang="en-US"/>
          </a:p>
        </p:txBody>
      </p:sp>
      <p:sp>
        <p:nvSpPr>
          <p:cNvPr id="4" name="Footer Placeholder 3">
            <a:extLst>
              <a:ext uri="{FF2B5EF4-FFF2-40B4-BE49-F238E27FC236}">
                <a16:creationId xmlns:a16="http://schemas.microsoft.com/office/drawing/2014/main" id="{ABFBF3A1-385E-B591-30E6-D0A825283B8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5AE92E2-726B-06E0-B599-9375E0DABBC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CCEDFA6-7D13-4749-9E11-DF2B97E2AD93}" type="slidenum">
              <a:rPr lang="en-US" smtClean="0"/>
              <a:t>‹#›</a:t>
            </a:fld>
            <a:endParaRPr lang="en-US"/>
          </a:p>
        </p:txBody>
      </p:sp>
    </p:spTree>
    <p:extLst>
      <p:ext uri="{BB962C8B-B14F-4D97-AF65-F5344CB8AC3E}">
        <p14:creationId xmlns:p14="http://schemas.microsoft.com/office/powerpoint/2010/main" val="6850235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96171C-6C02-41F2-841A-16E3B7C9FAF6}" type="datetimeFigureOut">
              <a:rPr lang="en-US" smtClean="0"/>
              <a:t>7/6/2024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808A04-4F30-4D14-A4A3-903948F17865}" type="slidenum">
              <a:rPr lang="en-US" smtClean="0"/>
              <a:t>‹#›</a:t>
            </a:fld>
            <a:endParaRPr lang="en-US"/>
          </a:p>
        </p:txBody>
      </p:sp>
    </p:spTree>
    <p:extLst>
      <p:ext uri="{BB962C8B-B14F-4D97-AF65-F5344CB8AC3E}">
        <p14:creationId xmlns:p14="http://schemas.microsoft.com/office/powerpoint/2010/main" val="38413245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9808A04-4F30-4D14-A4A3-903948F17865}" type="slidenum">
              <a:rPr lang="en-US" smtClean="0"/>
              <a:t>1</a:t>
            </a:fld>
            <a:endParaRPr lang="en-US"/>
          </a:p>
        </p:txBody>
      </p:sp>
    </p:spTree>
    <p:extLst>
      <p:ext uri="{BB962C8B-B14F-4D97-AF65-F5344CB8AC3E}">
        <p14:creationId xmlns:p14="http://schemas.microsoft.com/office/powerpoint/2010/main" val="8457264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u="none" dirty="0"/>
          </a:p>
        </p:txBody>
      </p:sp>
      <p:sp>
        <p:nvSpPr>
          <p:cNvPr id="4" name="Slide Number Placeholder 3"/>
          <p:cNvSpPr>
            <a:spLocks noGrp="1"/>
          </p:cNvSpPr>
          <p:nvPr>
            <p:ph type="sldNum" sz="quarter" idx="5"/>
          </p:nvPr>
        </p:nvSpPr>
        <p:spPr/>
        <p:txBody>
          <a:bodyPr/>
          <a:lstStyle/>
          <a:p>
            <a:fld id="{09808A04-4F30-4D14-A4A3-903948F17865}" type="slidenum">
              <a:rPr lang="en-US" smtClean="0"/>
              <a:t>10</a:t>
            </a:fld>
            <a:endParaRPr lang="en-US"/>
          </a:p>
        </p:txBody>
      </p:sp>
    </p:spTree>
    <p:extLst>
      <p:ext uri="{BB962C8B-B14F-4D97-AF65-F5344CB8AC3E}">
        <p14:creationId xmlns:p14="http://schemas.microsoft.com/office/powerpoint/2010/main" val="17300409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9808A04-4F30-4D14-A4A3-903948F17865}" type="slidenum">
              <a:rPr lang="en-US" smtClean="0"/>
              <a:t>11</a:t>
            </a:fld>
            <a:endParaRPr lang="en-US"/>
          </a:p>
        </p:txBody>
      </p:sp>
    </p:spTree>
    <p:extLst>
      <p:ext uri="{BB962C8B-B14F-4D97-AF65-F5344CB8AC3E}">
        <p14:creationId xmlns:p14="http://schemas.microsoft.com/office/powerpoint/2010/main" val="16404961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9808A04-4F30-4D14-A4A3-903948F17865}" type="slidenum">
              <a:rPr lang="en-US" smtClean="0"/>
              <a:t>12</a:t>
            </a:fld>
            <a:endParaRPr lang="en-US"/>
          </a:p>
        </p:txBody>
      </p:sp>
    </p:spTree>
    <p:extLst>
      <p:ext uri="{BB962C8B-B14F-4D97-AF65-F5344CB8AC3E}">
        <p14:creationId xmlns:p14="http://schemas.microsoft.com/office/powerpoint/2010/main" val="3601102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9808A04-4F30-4D14-A4A3-903948F17865}" type="slidenum">
              <a:rPr lang="en-US" smtClean="0"/>
              <a:t>13</a:t>
            </a:fld>
            <a:endParaRPr lang="en-US"/>
          </a:p>
        </p:txBody>
      </p:sp>
    </p:spTree>
    <p:extLst>
      <p:ext uri="{BB962C8B-B14F-4D97-AF65-F5344CB8AC3E}">
        <p14:creationId xmlns:p14="http://schemas.microsoft.com/office/powerpoint/2010/main" val="32201102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9808A04-4F30-4D14-A4A3-903948F17865}" type="slidenum">
              <a:rPr lang="en-US" smtClean="0"/>
              <a:t>14</a:t>
            </a:fld>
            <a:endParaRPr lang="en-US"/>
          </a:p>
        </p:txBody>
      </p:sp>
    </p:spTree>
    <p:extLst>
      <p:ext uri="{BB962C8B-B14F-4D97-AF65-F5344CB8AC3E}">
        <p14:creationId xmlns:p14="http://schemas.microsoft.com/office/powerpoint/2010/main" val="17274300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9808A04-4F30-4D14-A4A3-903948F17865}" type="slidenum">
              <a:rPr lang="en-US" smtClean="0"/>
              <a:t>15</a:t>
            </a:fld>
            <a:endParaRPr lang="en-US"/>
          </a:p>
        </p:txBody>
      </p:sp>
    </p:spTree>
    <p:extLst>
      <p:ext uri="{BB962C8B-B14F-4D97-AF65-F5344CB8AC3E}">
        <p14:creationId xmlns:p14="http://schemas.microsoft.com/office/powerpoint/2010/main" val="17309181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9808A04-4F30-4D14-A4A3-903948F17865}" type="slidenum">
              <a:rPr lang="en-US" smtClean="0"/>
              <a:t>16</a:t>
            </a:fld>
            <a:endParaRPr lang="en-US"/>
          </a:p>
        </p:txBody>
      </p:sp>
    </p:spTree>
    <p:extLst>
      <p:ext uri="{BB962C8B-B14F-4D97-AF65-F5344CB8AC3E}">
        <p14:creationId xmlns:p14="http://schemas.microsoft.com/office/powerpoint/2010/main" val="35954585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9808A04-4F30-4D14-A4A3-903948F17865}" type="slidenum">
              <a:rPr lang="en-US" smtClean="0"/>
              <a:t>20</a:t>
            </a:fld>
            <a:endParaRPr lang="en-US"/>
          </a:p>
        </p:txBody>
      </p:sp>
    </p:spTree>
    <p:extLst>
      <p:ext uri="{BB962C8B-B14F-4D97-AF65-F5344CB8AC3E}">
        <p14:creationId xmlns:p14="http://schemas.microsoft.com/office/powerpoint/2010/main" val="30480901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9808A04-4F30-4D14-A4A3-903948F17865}" type="slidenum">
              <a:rPr lang="en-US" smtClean="0"/>
              <a:t>21</a:t>
            </a:fld>
            <a:endParaRPr lang="en-US"/>
          </a:p>
        </p:txBody>
      </p:sp>
    </p:spTree>
    <p:extLst>
      <p:ext uri="{BB962C8B-B14F-4D97-AF65-F5344CB8AC3E}">
        <p14:creationId xmlns:p14="http://schemas.microsoft.com/office/powerpoint/2010/main" val="34372343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9808A04-4F30-4D14-A4A3-903948F17865}" type="slidenum">
              <a:rPr lang="en-US" smtClean="0"/>
              <a:t>22</a:t>
            </a:fld>
            <a:endParaRPr lang="en-US"/>
          </a:p>
        </p:txBody>
      </p:sp>
    </p:spTree>
    <p:extLst>
      <p:ext uri="{BB962C8B-B14F-4D97-AF65-F5344CB8AC3E}">
        <p14:creationId xmlns:p14="http://schemas.microsoft.com/office/powerpoint/2010/main" val="1614281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9808A04-4F30-4D14-A4A3-903948F17865}" type="slidenum">
              <a:rPr lang="en-US" smtClean="0"/>
              <a:t>2</a:t>
            </a:fld>
            <a:endParaRPr lang="en-US"/>
          </a:p>
        </p:txBody>
      </p:sp>
    </p:spTree>
    <p:extLst>
      <p:ext uri="{BB962C8B-B14F-4D97-AF65-F5344CB8AC3E}">
        <p14:creationId xmlns:p14="http://schemas.microsoft.com/office/powerpoint/2010/main" val="26636663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9808A04-4F30-4D14-A4A3-903948F17865}" type="slidenum">
              <a:rPr lang="en-US" smtClean="0"/>
              <a:t>25</a:t>
            </a:fld>
            <a:endParaRPr lang="en-US"/>
          </a:p>
        </p:txBody>
      </p:sp>
    </p:spTree>
    <p:extLst>
      <p:ext uri="{BB962C8B-B14F-4D97-AF65-F5344CB8AC3E}">
        <p14:creationId xmlns:p14="http://schemas.microsoft.com/office/powerpoint/2010/main" val="3075506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9808A04-4F30-4D14-A4A3-903948F17865}" type="slidenum">
              <a:rPr lang="en-US" smtClean="0"/>
              <a:t>3</a:t>
            </a:fld>
            <a:endParaRPr lang="en-US"/>
          </a:p>
        </p:txBody>
      </p:sp>
    </p:spTree>
    <p:extLst>
      <p:ext uri="{BB962C8B-B14F-4D97-AF65-F5344CB8AC3E}">
        <p14:creationId xmlns:p14="http://schemas.microsoft.com/office/powerpoint/2010/main" val="13077726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9808A04-4F30-4D14-A4A3-903948F17865}" type="slidenum">
              <a:rPr lang="en-US" smtClean="0"/>
              <a:t>4</a:t>
            </a:fld>
            <a:endParaRPr lang="en-US"/>
          </a:p>
        </p:txBody>
      </p:sp>
    </p:spTree>
    <p:extLst>
      <p:ext uri="{BB962C8B-B14F-4D97-AF65-F5344CB8AC3E}">
        <p14:creationId xmlns:p14="http://schemas.microsoft.com/office/powerpoint/2010/main" val="41009421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9808A04-4F30-4D14-A4A3-903948F17865}" type="slidenum">
              <a:rPr lang="en-US" smtClean="0"/>
              <a:t>5</a:t>
            </a:fld>
            <a:endParaRPr lang="en-US"/>
          </a:p>
        </p:txBody>
      </p:sp>
    </p:spTree>
    <p:extLst>
      <p:ext uri="{BB962C8B-B14F-4D97-AF65-F5344CB8AC3E}">
        <p14:creationId xmlns:p14="http://schemas.microsoft.com/office/powerpoint/2010/main" val="32807264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9808A04-4F30-4D14-A4A3-903948F17865}" type="slidenum">
              <a:rPr lang="en-US" smtClean="0"/>
              <a:t>6</a:t>
            </a:fld>
            <a:endParaRPr lang="en-US"/>
          </a:p>
        </p:txBody>
      </p:sp>
    </p:spTree>
    <p:extLst>
      <p:ext uri="{BB962C8B-B14F-4D97-AF65-F5344CB8AC3E}">
        <p14:creationId xmlns:p14="http://schemas.microsoft.com/office/powerpoint/2010/main" val="20551978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9808A04-4F30-4D14-A4A3-903948F17865}" type="slidenum">
              <a:rPr lang="en-US" smtClean="0"/>
              <a:t>7</a:t>
            </a:fld>
            <a:endParaRPr lang="en-US"/>
          </a:p>
        </p:txBody>
      </p:sp>
    </p:spTree>
    <p:extLst>
      <p:ext uri="{BB962C8B-B14F-4D97-AF65-F5344CB8AC3E}">
        <p14:creationId xmlns:p14="http://schemas.microsoft.com/office/powerpoint/2010/main" val="34959961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9808A04-4F30-4D14-A4A3-903948F17865}" type="slidenum">
              <a:rPr lang="en-US" smtClean="0"/>
              <a:t>8</a:t>
            </a:fld>
            <a:endParaRPr lang="en-US"/>
          </a:p>
        </p:txBody>
      </p:sp>
    </p:spTree>
    <p:extLst>
      <p:ext uri="{BB962C8B-B14F-4D97-AF65-F5344CB8AC3E}">
        <p14:creationId xmlns:p14="http://schemas.microsoft.com/office/powerpoint/2010/main" val="9694346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9808A04-4F30-4D14-A4A3-903948F17865}" type="slidenum">
              <a:rPr lang="en-US" smtClean="0"/>
              <a:t>9</a:t>
            </a:fld>
            <a:endParaRPr lang="en-US"/>
          </a:p>
        </p:txBody>
      </p:sp>
    </p:spTree>
    <p:extLst>
      <p:ext uri="{BB962C8B-B14F-4D97-AF65-F5344CB8AC3E}">
        <p14:creationId xmlns:p14="http://schemas.microsoft.com/office/powerpoint/2010/main" val="33540577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5.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6.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97B6922-DA20-46AA-A0DA-C59E14B160E8}"/>
              </a:ext>
            </a:extLst>
          </p:cNvPr>
          <p:cNvSpPr>
            <a:spLocks noGrp="1"/>
          </p:cNvSpPr>
          <p:nvPr>
            <p:ph type="title"/>
          </p:nvPr>
        </p:nvSpPr>
        <p:spPr>
          <a:xfrm>
            <a:off x="0" y="1216152"/>
            <a:ext cx="9144000" cy="1325563"/>
          </a:xfrm>
          <a:prstGeom prst="rect">
            <a:avLst/>
          </a:prstGeom>
        </p:spPr>
        <p:txBody>
          <a:bodyPr/>
          <a:lstStyle>
            <a:lvl1pPr algn="ctr">
              <a:defRPr sz="4000">
                <a:solidFill>
                  <a:srgbClr val="0C2340"/>
                </a:solidFill>
              </a:defRPr>
            </a:lvl1pPr>
          </a:lstStyle>
          <a:p>
            <a:r>
              <a:rPr lang="en-US"/>
              <a:t>Click to edit Master title style</a:t>
            </a:r>
          </a:p>
        </p:txBody>
      </p:sp>
    </p:spTree>
    <p:custDataLst>
      <p:tags r:id="rId1"/>
    </p:custDataLst>
    <p:extLst>
      <p:ext uri="{BB962C8B-B14F-4D97-AF65-F5344CB8AC3E}">
        <p14:creationId xmlns:p14="http://schemas.microsoft.com/office/powerpoint/2010/main" val="4029310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FBB81-A081-4840-9EA6-E4B3594DEC30}"/>
              </a:ext>
            </a:extLst>
          </p:cNvPr>
          <p:cNvSpPr>
            <a:spLocks noGrp="1"/>
          </p:cNvSpPr>
          <p:nvPr>
            <p:ph type="title"/>
          </p:nvPr>
        </p:nvSpPr>
        <p:spPr>
          <a:xfrm>
            <a:off x="466344" y="338328"/>
            <a:ext cx="8677656" cy="1060704"/>
          </a:xfrm>
          <a:prstGeom prst="rect">
            <a:avLst/>
          </a:prstGeom>
        </p:spPr>
        <p:txBody>
          <a:bodyPr/>
          <a:lstStyle>
            <a:lvl1pPr>
              <a:defRPr sz="4000">
                <a:solidFill>
                  <a:srgbClr val="0C2340"/>
                </a:solidFill>
              </a:defRPr>
            </a:lvl1pPr>
          </a:lstStyle>
          <a:p>
            <a:r>
              <a:rPr lang="en-US"/>
              <a:t>Click to edit Master title style</a:t>
            </a:r>
          </a:p>
        </p:txBody>
      </p:sp>
    </p:spTree>
    <p:custDataLst>
      <p:tags r:id="rId1"/>
    </p:custDataLst>
    <p:extLst>
      <p:ext uri="{BB962C8B-B14F-4D97-AF65-F5344CB8AC3E}">
        <p14:creationId xmlns:p14="http://schemas.microsoft.com/office/powerpoint/2010/main" val="274082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cov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053CF-D45F-479B-8F0D-5858610CB857}"/>
              </a:ext>
            </a:extLst>
          </p:cNvPr>
          <p:cNvSpPr>
            <a:spLocks noGrp="1"/>
          </p:cNvSpPr>
          <p:nvPr>
            <p:ph type="title"/>
          </p:nvPr>
        </p:nvSpPr>
        <p:spPr>
          <a:xfrm>
            <a:off x="628650" y="905256"/>
            <a:ext cx="3644616" cy="1545336"/>
          </a:xfrm>
          <a:prstGeom prst="rect">
            <a:avLst/>
          </a:prstGeom>
        </p:spPr>
        <p:txBody>
          <a:bodyPr/>
          <a:lstStyle>
            <a:lvl1pPr>
              <a:defRPr sz="4000">
                <a:solidFill>
                  <a:srgbClr val="0C2340"/>
                </a:solidFill>
              </a:defRPr>
            </a:lvl1pPr>
          </a:lstStyle>
          <a:p>
            <a:r>
              <a:rPr lang="en-US" dirty="0"/>
              <a:t>Click to edit Master title style</a:t>
            </a:r>
          </a:p>
        </p:txBody>
      </p:sp>
    </p:spTree>
    <p:custDataLst>
      <p:tags r:id="rId1"/>
    </p:custDataLst>
    <p:extLst>
      <p:ext uri="{BB962C8B-B14F-4D97-AF65-F5344CB8AC3E}">
        <p14:creationId xmlns:p14="http://schemas.microsoft.com/office/powerpoint/2010/main" val="315654803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ags" Target="../tags/tag2.xm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ags" Target="../tags/tag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6426926"/>
            <a:ext cx="9144000" cy="431074"/>
          </a:xfrm>
          <a:prstGeom prst="rect">
            <a:avLst/>
          </a:prstGeom>
          <a:solidFill>
            <a:srgbClr val="0C234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0" y="0"/>
            <a:ext cx="9144000" cy="633549"/>
          </a:xfrm>
          <a:prstGeom prst="rect">
            <a:avLst/>
          </a:prstGeom>
          <a:solidFill>
            <a:srgbClr val="0C234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0" y="638592"/>
            <a:ext cx="9144000" cy="0"/>
          </a:xfrm>
          <a:prstGeom prst="line">
            <a:avLst/>
          </a:prstGeom>
          <a:ln w="25400">
            <a:solidFill>
              <a:srgbClr val="F15A22"/>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0" y="6420395"/>
            <a:ext cx="9144000" cy="0"/>
          </a:xfrm>
          <a:prstGeom prst="line">
            <a:avLst/>
          </a:prstGeom>
          <a:ln w="25400">
            <a:solidFill>
              <a:srgbClr val="F15A22"/>
            </a:solidFill>
          </a:ln>
          <a:effectLst/>
        </p:spPr>
        <p:style>
          <a:lnRef idx="2">
            <a:schemeClr val="accent1"/>
          </a:lnRef>
          <a:fillRef idx="0">
            <a:schemeClr val="accent1"/>
          </a:fillRef>
          <a:effectRef idx="1">
            <a:schemeClr val="accent1"/>
          </a:effectRef>
          <a:fontRef idx="minor">
            <a:schemeClr val="tx1"/>
          </a:fontRef>
        </p:style>
      </p:cxnSp>
      <p:pic>
        <p:nvPicPr>
          <p:cNvPr id="12" name="Picture 11"/>
          <p:cNvPicPr>
            <a:picLocks noChangeAspect="1"/>
          </p:cNvPicPr>
          <p:nvPr/>
        </p:nvPicPr>
        <p:blipFill>
          <a:blip r:embed="rId4"/>
          <a:srcRect/>
          <a:stretch/>
        </p:blipFill>
        <p:spPr>
          <a:xfrm>
            <a:off x="247656" y="173479"/>
            <a:ext cx="2232095" cy="286590"/>
          </a:xfrm>
          <a:prstGeom prst="rect">
            <a:avLst/>
          </a:prstGeom>
        </p:spPr>
      </p:pic>
      <p:sp>
        <p:nvSpPr>
          <p:cNvPr id="2" name="Rectangle 1">
            <a:extLst>
              <a:ext uri="{FF2B5EF4-FFF2-40B4-BE49-F238E27FC236}">
                <a16:creationId xmlns:a16="http://schemas.microsoft.com/office/drawing/2014/main" id="{A39B91E6-360D-0BB6-A734-1B68D050DCC9}"/>
              </a:ext>
            </a:extLst>
          </p:cNvPr>
          <p:cNvSpPr/>
          <p:nvPr userDrawn="1"/>
        </p:nvSpPr>
        <p:spPr>
          <a:xfrm>
            <a:off x="0" y="6426926"/>
            <a:ext cx="9144000" cy="431074"/>
          </a:xfrm>
          <a:prstGeom prst="rect">
            <a:avLst/>
          </a:prstGeom>
          <a:solidFill>
            <a:srgbClr val="0C234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7134F6B1-2D1B-3B97-B493-8436D96EFA0E}"/>
              </a:ext>
            </a:extLst>
          </p:cNvPr>
          <p:cNvSpPr/>
          <p:nvPr userDrawn="1"/>
        </p:nvSpPr>
        <p:spPr>
          <a:xfrm>
            <a:off x="0" y="0"/>
            <a:ext cx="9144000" cy="633549"/>
          </a:xfrm>
          <a:prstGeom prst="rect">
            <a:avLst/>
          </a:prstGeom>
          <a:solidFill>
            <a:srgbClr val="0C234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5" name="Straight Connector 4">
            <a:extLst>
              <a:ext uri="{FF2B5EF4-FFF2-40B4-BE49-F238E27FC236}">
                <a16:creationId xmlns:a16="http://schemas.microsoft.com/office/drawing/2014/main" id="{412B026B-EB00-8C3E-3E1B-E737A7DA1A43}"/>
              </a:ext>
            </a:extLst>
          </p:cNvPr>
          <p:cNvCxnSpPr/>
          <p:nvPr userDrawn="1"/>
        </p:nvCxnSpPr>
        <p:spPr>
          <a:xfrm>
            <a:off x="0" y="638592"/>
            <a:ext cx="9144000" cy="0"/>
          </a:xfrm>
          <a:prstGeom prst="line">
            <a:avLst/>
          </a:prstGeom>
          <a:ln w="25400">
            <a:solidFill>
              <a:srgbClr val="F15A22"/>
            </a:solidFill>
          </a:ln>
          <a:effectLst/>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012743E2-B29E-362A-98A7-F207EB6825E6}"/>
              </a:ext>
            </a:extLst>
          </p:cNvPr>
          <p:cNvCxnSpPr/>
          <p:nvPr userDrawn="1"/>
        </p:nvCxnSpPr>
        <p:spPr>
          <a:xfrm>
            <a:off x="0" y="6420395"/>
            <a:ext cx="9144000" cy="0"/>
          </a:xfrm>
          <a:prstGeom prst="line">
            <a:avLst/>
          </a:prstGeom>
          <a:ln w="25400">
            <a:solidFill>
              <a:srgbClr val="F15A22"/>
            </a:solidFill>
          </a:ln>
          <a:effectLst/>
        </p:spPr>
        <p:style>
          <a:lnRef idx="2">
            <a:schemeClr val="accent1"/>
          </a:lnRef>
          <a:fillRef idx="0">
            <a:schemeClr val="accent1"/>
          </a:fillRef>
          <a:effectRef idx="1">
            <a:schemeClr val="accent1"/>
          </a:effectRef>
          <a:fontRef idx="minor">
            <a:schemeClr val="tx1"/>
          </a:fontRef>
        </p:style>
      </p:cxnSp>
      <p:pic>
        <p:nvPicPr>
          <p:cNvPr id="11" name="Picture 10">
            <a:extLst>
              <a:ext uri="{FF2B5EF4-FFF2-40B4-BE49-F238E27FC236}">
                <a16:creationId xmlns:a16="http://schemas.microsoft.com/office/drawing/2014/main" id="{DCFB2C1B-D12E-CECB-0EAA-8986ED614F93}"/>
              </a:ext>
            </a:extLst>
          </p:cNvPr>
          <p:cNvPicPr>
            <a:picLocks noChangeAspect="1"/>
          </p:cNvPicPr>
          <p:nvPr userDrawn="1"/>
        </p:nvPicPr>
        <p:blipFill>
          <a:blip r:embed="rId4"/>
          <a:srcRect/>
          <a:stretch/>
        </p:blipFill>
        <p:spPr>
          <a:xfrm>
            <a:off x="247656" y="173479"/>
            <a:ext cx="2232095" cy="286590"/>
          </a:xfrm>
          <a:prstGeom prst="rect">
            <a:avLst/>
          </a:prstGeom>
        </p:spPr>
      </p:pic>
    </p:spTree>
    <p:custDataLst>
      <p:tags r:id="rId3"/>
    </p:custDataLst>
    <p:extLst>
      <p:ext uri="{BB962C8B-B14F-4D97-AF65-F5344CB8AC3E}">
        <p14:creationId xmlns:p14="http://schemas.microsoft.com/office/powerpoint/2010/main" val="1096835889"/>
      </p:ext>
    </p:extLst>
  </p:cSld>
  <p:clrMap bg1="lt1" tx1="dk1" bg2="lt2" tx2="dk2" accent1="accent1" accent2="accent2" accent3="accent3" accent4="accent4" accent5="accent5" accent6="accent6" hlink="hlink" folHlink="folHlink"/>
  <p:sldLayoutIdLst>
    <p:sldLayoutId id="2147483687" r:id="rId1"/>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10" name="Straight Connector 9"/>
          <p:cNvCxnSpPr>
            <a:cxnSpLocks/>
          </p:cNvCxnSpPr>
          <p:nvPr userDrawn="1"/>
        </p:nvCxnSpPr>
        <p:spPr>
          <a:xfrm>
            <a:off x="1320800" y="6420395"/>
            <a:ext cx="7823200" cy="0"/>
          </a:xfrm>
          <a:prstGeom prst="line">
            <a:avLst/>
          </a:prstGeom>
          <a:ln w="12700">
            <a:solidFill>
              <a:srgbClr val="F15A22"/>
            </a:solidFill>
          </a:ln>
          <a:effectLst/>
        </p:spPr>
        <p:style>
          <a:lnRef idx="2">
            <a:schemeClr val="accent1"/>
          </a:lnRef>
          <a:fillRef idx="0">
            <a:schemeClr val="accent1"/>
          </a:fillRef>
          <a:effectRef idx="1">
            <a:schemeClr val="accent1"/>
          </a:effectRef>
          <a:fontRef idx="minor">
            <a:schemeClr val="tx1"/>
          </a:fontRef>
        </p:style>
      </p:cxnSp>
      <p:pic>
        <p:nvPicPr>
          <p:cNvPr id="12" name="Picture 11"/>
          <p:cNvPicPr>
            <a:picLocks noChangeAspect="1"/>
          </p:cNvPicPr>
          <p:nvPr userDrawn="1"/>
        </p:nvPicPr>
        <p:blipFill>
          <a:blip r:embed="rId5"/>
          <a:srcRect/>
          <a:stretch/>
        </p:blipFill>
        <p:spPr>
          <a:xfrm>
            <a:off x="214568" y="5429973"/>
            <a:ext cx="1106232" cy="1106232"/>
          </a:xfrm>
          <a:prstGeom prst="rect">
            <a:avLst/>
          </a:prstGeom>
        </p:spPr>
      </p:pic>
    </p:spTree>
    <p:custDataLst>
      <p:tags r:id="rId4"/>
    </p:custDataLst>
    <p:extLst>
      <p:ext uri="{BB962C8B-B14F-4D97-AF65-F5344CB8AC3E}">
        <p14:creationId xmlns:p14="http://schemas.microsoft.com/office/powerpoint/2010/main" val="3546341195"/>
      </p:ext>
    </p:extLst>
  </p:cSld>
  <p:clrMap bg1="lt1" tx1="dk1" bg2="lt2" tx2="dk2" accent1="accent1" accent2="accent2" accent3="accent3" accent4="accent4" accent5="accent5" accent6="accent6" hlink="hlink" folHlink="folHlink"/>
  <p:sldLayoutIdLst>
    <p:sldLayoutId id="2147483688" r:id="rId1"/>
    <p:sldLayoutId id="2147483689" r:id="rId2"/>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9.xml"/><Relationship Id="rId4" Type="http://schemas.openxmlformats.org/officeDocument/2006/relationships/hyperlink" Target="https://www.utsa.edu/financialaffairs/services/disbursements-travel/travel/travel-vendors.html" TargetMode="Externa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17.xml.rels><?xml version="1.0" encoding="UTF-8" standalone="yes"?>
<Relationships xmlns="http://schemas.openxmlformats.org/package/2006/relationships"><Relationship Id="rId3" Type="http://schemas.openxmlformats.org/officeDocument/2006/relationships/hyperlink" Target="https://www.utsa.edu/financialaffairs/resources/financial-guidelines/0904.html" TargetMode="Externa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18.xml.rels><?xml version="1.0" encoding="UTF-8" standalone="yes"?>
<Relationships xmlns="http://schemas.openxmlformats.org/package/2006/relationships"><Relationship Id="rId3" Type="http://schemas.openxmlformats.org/officeDocument/2006/relationships/hyperlink" Target="https://www.utsa.edu/financialaffairs/resources/financial-guidelines/0904.html" TargetMode="Externa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27.xml"/><Relationship Id="rId5" Type="http://schemas.openxmlformats.org/officeDocument/2006/relationships/hyperlink" Target="https://www.utsa.edu/financialaffairs/training/docs/dts/concur-two-factor-authentication.pdf" TargetMode="External"/><Relationship Id="rId4" Type="http://schemas.openxmlformats.org/officeDocument/2006/relationships/hyperlink" Target="mailto:disbursements.travel@utsa.edu" TargetMode="Externa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8.xml"/><Relationship Id="rId4" Type="http://schemas.openxmlformats.org/officeDocument/2006/relationships/hyperlink" Target="mailto:disbursements.travel@utsa.edu"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utsa.edu/financialaffairs/services/disbursements-travel/travel/travel-vendors.html" TargetMode="External"/><Relationship Id="rId7" Type="http://schemas.openxmlformats.org/officeDocument/2006/relationships/hyperlink" Target="https://www.oncallinternational.com/" TargetMode="External"/><Relationship Id="rId2" Type="http://schemas.openxmlformats.org/officeDocument/2006/relationships/slideLayout" Target="../slideLayouts/slideLayout2.xml"/><Relationship Id="rId1" Type="http://schemas.openxmlformats.org/officeDocument/2006/relationships/tags" Target="../tags/tag29.xml"/><Relationship Id="rId6" Type="http://schemas.openxmlformats.org/officeDocument/2006/relationships/hyperlink" Target="https://global.utsa.edu/international-travel/" TargetMode="External"/><Relationship Id="rId5" Type="http://schemas.openxmlformats.org/officeDocument/2006/relationships/hyperlink" Target="https://www.utsa.edu/financialaffairs/resources/financial-guidelines/0904.html" TargetMode="External"/><Relationship Id="rId4" Type="http://schemas.openxmlformats.org/officeDocument/2006/relationships/hyperlink" Target="https://my.utshare.utsystem.edu/"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utsa.edu/financialaffairs/services/disbursements-travel/index.html" TargetMode="External"/><Relationship Id="rId2" Type="http://schemas.openxmlformats.org/officeDocument/2006/relationships/slideLayout" Target="../slideLayouts/slideLayout2.xml"/><Relationship Id="rId1" Type="http://schemas.openxmlformats.org/officeDocument/2006/relationships/tags" Target="../tags/tag30.xml"/><Relationship Id="rId4" Type="http://schemas.openxmlformats.org/officeDocument/2006/relationships/hyperlink" Target="mailto:disbursements.travel@utsa.edu" TargetMode="Externa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xml"/><Relationship Id="rId1" Type="http://schemas.openxmlformats.org/officeDocument/2006/relationships/tags" Target="../tags/tag31.xml"/><Relationship Id="rId5" Type="http://schemas.openxmlformats.org/officeDocument/2006/relationships/image" Target="../media/image3.png"/><Relationship Id="rId4" Type="http://schemas.openxmlformats.org/officeDocument/2006/relationships/hyperlink" Target="https://www.utsa.edu/financialaffairs/" TargetMode="Externa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13.xml"/><Relationship Id="rId5" Type="http://schemas.openxmlformats.org/officeDocument/2006/relationships/hyperlink" Target="https://global.utsa.edu/international-travel/On%20Call%20International%20Information.html" TargetMode="External"/><Relationship Id="rId4" Type="http://schemas.openxmlformats.org/officeDocument/2006/relationships/hyperlink" Target="https://www.oncallinternational.com/" TargetMode="Externa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B3C3A-0EDF-49E9-99B5-91A3DA0E24B2}"/>
              </a:ext>
            </a:extLst>
          </p:cNvPr>
          <p:cNvSpPr>
            <a:spLocks noGrp="1"/>
          </p:cNvSpPr>
          <p:nvPr>
            <p:ph type="title"/>
          </p:nvPr>
        </p:nvSpPr>
        <p:spPr>
          <a:xfrm>
            <a:off x="6606" y="1158240"/>
            <a:ext cx="9144000" cy="2082800"/>
          </a:xfrm>
        </p:spPr>
        <p:txBody>
          <a:bodyPr/>
          <a:lstStyle/>
          <a:p>
            <a:r>
              <a:rPr lang="en-US" dirty="0"/>
              <a:t>Collegiate Travel Planners: Concur Online Reservation Tool and Travel Arrangers/Guest Travel</a:t>
            </a:r>
          </a:p>
        </p:txBody>
      </p:sp>
      <p:sp>
        <p:nvSpPr>
          <p:cNvPr id="3" name="TextBox 2">
            <a:extLst>
              <a:ext uri="{FF2B5EF4-FFF2-40B4-BE49-F238E27FC236}">
                <a16:creationId xmlns:a16="http://schemas.microsoft.com/office/drawing/2014/main" id="{359CF931-8722-42F5-AA85-3BD1DD768901}"/>
              </a:ext>
            </a:extLst>
          </p:cNvPr>
          <p:cNvSpPr txBox="1"/>
          <p:nvPr/>
        </p:nvSpPr>
        <p:spPr>
          <a:xfrm>
            <a:off x="37086" y="6448927"/>
            <a:ext cx="3945634" cy="369332"/>
          </a:xfrm>
          <a:prstGeom prst="rect">
            <a:avLst/>
          </a:prstGeom>
          <a:noFill/>
        </p:spPr>
        <p:txBody>
          <a:bodyPr wrap="square" rtlCol="0">
            <a:spAutoFit/>
          </a:bodyPr>
          <a:lstStyle/>
          <a:p>
            <a:r>
              <a:rPr lang="en-US" b="1" dirty="0">
                <a:solidFill>
                  <a:schemeClr val="bg1"/>
                </a:solidFill>
              </a:rPr>
              <a:t>Disbursements &amp; Travel Services</a:t>
            </a:r>
          </a:p>
        </p:txBody>
      </p:sp>
      <p:sp>
        <p:nvSpPr>
          <p:cNvPr id="6" name="TextBox 3">
            <a:extLst>
              <a:ext uri="{FF2B5EF4-FFF2-40B4-BE49-F238E27FC236}">
                <a16:creationId xmlns:a16="http://schemas.microsoft.com/office/drawing/2014/main" id="{6E6D931F-E475-43D8-B886-7569708D6CB0}"/>
              </a:ext>
            </a:extLst>
          </p:cNvPr>
          <p:cNvSpPr txBox="1"/>
          <p:nvPr/>
        </p:nvSpPr>
        <p:spPr>
          <a:xfrm>
            <a:off x="6150543" y="6448927"/>
            <a:ext cx="2956371" cy="369332"/>
          </a:xfrm>
          <a:prstGeom prst="rect">
            <a:avLst/>
          </a:prstGeom>
          <a:noFill/>
        </p:spPr>
        <p:txBody>
          <a:bodyPr wrap="square" rtlCol="0">
            <a:spAutoFit/>
          </a:bodyPr>
          <a:lstStyle/>
          <a:p>
            <a:pPr algn="r"/>
            <a:r>
              <a:rPr lang="en-US" dirty="0">
                <a:solidFill>
                  <a:schemeClr val="bg1"/>
                </a:solidFill>
              </a:rPr>
              <a:t>Revised 06/13/2024</a:t>
            </a:r>
          </a:p>
        </p:txBody>
      </p:sp>
      <p:sp>
        <p:nvSpPr>
          <p:cNvPr id="5" name="TextBox 1">
            <a:extLst>
              <a:ext uri="{FF2B5EF4-FFF2-40B4-BE49-F238E27FC236}">
                <a16:creationId xmlns:a16="http://schemas.microsoft.com/office/drawing/2014/main" id="{CFAB0C6B-06D6-45DA-9AB8-77EC793969C9}"/>
              </a:ext>
            </a:extLst>
          </p:cNvPr>
          <p:cNvSpPr txBox="1">
            <a:spLocks/>
          </p:cNvSpPr>
          <p:nvPr/>
        </p:nvSpPr>
        <p:spPr>
          <a:xfrm>
            <a:off x="384048" y="3240959"/>
            <a:ext cx="7734300" cy="177617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000" b="1" dirty="0">
                <a:solidFill>
                  <a:srgbClr val="F15A22"/>
                </a:solidFill>
                <a:latin typeface="+mj-lt"/>
              </a:rPr>
              <a:t>AM0686</a:t>
            </a:r>
          </a:p>
        </p:txBody>
      </p:sp>
    </p:spTree>
    <p:custDataLst>
      <p:tags r:id="rId1"/>
    </p:custDataLst>
    <p:extLst>
      <p:ext uri="{BB962C8B-B14F-4D97-AF65-F5344CB8AC3E}">
        <p14:creationId xmlns:p14="http://schemas.microsoft.com/office/powerpoint/2010/main" val="33956808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78E8E50-0AC7-498C-8BFF-44563D6C6FF7}"/>
              </a:ext>
            </a:extLst>
          </p:cNvPr>
          <p:cNvSpPr>
            <a:spLocks noGrp="1"/>
          </p:cNvSpPr>
          <p:nvPr>
            <p:ph type="title"/>
          </p:nvPr>
        </p:nvSpPr>
        <p:spPr/>
        <p:txBody>
          <a:bodyPr/>
          <a:lstStyle/>
          <a:p>
            <a:r>
              <a:rPr lang="en-US" dirty="0"/>
              <a:t>Traveler Booking Requirements</a:t>
            </a:r>
          </a:p>
        </p:txBody>
      </p:sp>
      <p:sp>
        <p:nvSpPr>
          <p:cNvPr id="6" name="TextBox 5">
            <a:extLst>
              <a:ext uri="{FF2B5EF4-FFF2-40B4-BE49-F238E27FC236}">
                <a16:creationId xmlns:a16="http://schemas.microsoft.com/office/drawing/2014/main" id="{F4E02592-D555-4B7E-A48F-E4235A29CE78}"/>
              </a:ext>
            </a:extLst>
          </p:cNvPr>
          <p:cNvSpPr txBox="1"/>
          <p:nvPr/>
        </p:nvSpPr>
        <p:spPr>
          <a:xfrm>
            <a:off x="466344" y="1408176"/>
            <a:ext cx="8211312" cy="4334256"/>
          </a:xfrm>
          <a:prstGeom prst="rect">
            <a:avLst/>
          </a:prstGeom>
          <a:noFill/>
        </p:spPr>
        <p:txBody>
          <a:bodyPr wrap="square" rtlCol="0">
            <a:noAutofit/>
          </a:bodyPr>
          <a:lstStyle/>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Travel Authorization ID (10-digit number) if employee; if other, type in “Student”, “Guest” or “TAF” (Travel Authorization Form) </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Cost Center to which the travel will be booked (for informational purposes only)</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Use of the One Card (state credit card) is required regardless of funding source</a:t>
            </a:r>
          </a:p>
        </p:txBody>
      </p:sp>
    </p:spTree>
    <p:custDataLst>
      <p:tags r:id="rId1"/>
    </p:custDataLst>
    <p:extLst>
      <p:ext uri="{BB962C8B-B14F-4D97-AF65-F5344CB8AC3E}">
        <p14:creationId xmlns:p14="http://schemas.microsoft.com/office/powerpoint/2010/main" val="10654110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5CBFDD8-851A-400E-9DAA-0EB6F51B5788}"/>
              </a:ext>
            </a:extLst>
          </p:cNvPr>
          <p:cNvSpPr>
            <a:spLocks noGrp="1"/>
          </p:cNvSpPr>
          <p:nvPr>
            <p:ph type="title"/>
          </p:nvPr>
        </p:nvSpPr>
        <p:spPr/>
        <p:txBody>
          <a:bodyPr/>
          <a:lstStyle/>
          <a:p>
            <a:r>
              <a:rPr lang="en-US" dirty="0"/>
              <a:t>Travel Agency (1)</a:t>
            </a:r>
          </a:p>
        </p:txBody>
      </p:sp>
      <p:sp>
        <p:nvSpPr>
          <p:cNvPr id="6" name="TextBox 5">
            <a:extLst>
              <a:ext uri="{FF2B5EF4-FFF2-40B4-BE49-F238E27FC236}">
                <a16:creationId xmlns:a16="http://schemas.microsoft.com/office/drawing/2014/main" id="{C85F8CB3-607C-48B1-82C8-0CDD19A877F7}"/>
              </a:ext>
            </a:extLst>
          </p:cNvPr>
          <p:cNvSpPr txBox="1"/>
          <p:nvPr/>
        </p:nvSpPr>
        <p:spPr>
          <a:xfrm>
            <a:off x="466344" y="1408176"/>
            <a:ext cx="8211312" cy="4334256"/>
          </a:xfrm>
          <a:prstGeom prst="rect">
            <a:avLst/>
          </a:prstGeom>
          <a:noFill/>
        </p:spPr>
        <p:txBody>
          <a:bodyPr wrap="square" rtlCol="0">
            <a:noAutofit/>
          </a:bodyPr>
          <a:lstStyle/>
          <a:p>
            <a:pPr>
              <a:lnSpc>
                <a:spcPct val="90000"/>
              </a:lnSpc>
              <a:spcBef>
                <a:spcPts val="500"/>
              </a:spcBef>
              <a:spcAft>
                <a:spcPts val="1200"/>
              </a:spcAft>
            </a:pPr>
            <a:r>
              <a:rPr lang="en-US" dirty="0">
                <a:solidFill>
                  <a:srgbClr val="0C2340"/>
                </a:solidFill>
              </a:rPr>
              <a:t>Airline options</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You can book with any airline as long as one of the approved agencies is used to book the flight</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However, American (AA), United (UA), Southwest and Delta provide 2%-20% discounts based on the fare paid and destination</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Agency must be notified when airfare is subject to Open Skies/Fly America Act (applicable to grants)</a:t>
            </a:r>
          </a:p>
        </p:txBody>
      </p:sp>
    </p:spTree>
    <p:custDataLst>
      <p:tags r:id="rId1"/>
    </p:custDataLst>
    <p:extLst>
      <p:ext uri="{BB962C8B-B14F-4D97-AF65-F5344CB8AC3E}">
        <p14:creationId xmlns:p14="http://schemas.microsoft.com/office/powerpoint/2010/main" val="697755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65029BC-4485-47D9-AB25-329347FF6B6D}"/>
              </a:ext>
            </a:extLst>
          </p:cNvPr>
          <p:cNvSpPr>
            <a:spLocks noGrp="1"/>
          </p:cNvSpPr>
          <p:nvPr>
            <p:ph type="title"/>
          </p:nvPr>
        </p:nvSpPr>
        <p:spPr/>
        <p:txBody>
          <a:bodyPr/>
          <a:lstStyle/>
          <a:p>
            <a:r>
              <a:rPr lang="en-US" dirty="0"/>
              <a:t>Travel Agency (2)</a:t>
            </a:r>
          </a:p>
        </p:txBody>
      </p:sp>
      <p:sp>
        <p:nvSpPr>
          <p:cNvPr id="6" name="TextBox 5">
            <a:extLst>
              <a:ext uri="{FF2B5EF4-FFF2-40B4-BE49-F238E27FC236}">
                <a16:creationId xmlns:a16="http://schemas.microsoft.com/office/drawing/2014/main" id="{45BDC3D8-349D-4B1D-8AC0-DA3FD4FBAF93}"/>
              </a:ext>
            </a:extLst>
          </p:cNvPr>
          <p:cNvSpPr txBox="1"/>
          <p:nvPr/>
        </p:nvSpPr>
        <p:spPr>
          <a:xfrm>
            <a:off x="466344" y="1408176"/>
            <a:ext cx="8211312" cy="4334256"/>
          </a:xfrm>
          <a:prstGeom prst="rect">
            <a:avLst/>
          </a:prstGeom>
          <a:noFill/>
        </p:spPr>
        <p:txBody>
          <a:bodyPr wrap="square" rtlCol="0">
            <a:noAutofit/>
          </a:bodyPr>
          <a:lstStyle/>
          <a:p>
            <a:pPr>
              <a:lnSpc>
                <a:spcPct val="90000"/>
              </a:lnSpc>
              <a:spcBef>
                <a:spcPts val="500"/>
              </a:spcBef>
              <a:spcAft>
                <a:spcPts val="1200"/>
              </a:spcAft>
            </a:pPr>
            <a:r>
              <a:rPr lang="en-US" b="1" dirty="0">
                <a:solidFill>
                  <a:srgbClr val="0C2340"/>
                </a:solidFill>
              </a:rPr>
              <a:t>Basic Economy</a:t>
            </a:r>
            <a:r>
              <a:rPr lang="en-US" dirty="0">
                <a:solidFill>
                  <a:srgbClr val="0C2340"/>
                </a:solidFill>
              </a:rPr>
              <a:t> flights blocked in Concur</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Applicable to American, United and Delta</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Do not guarantee seating (travelers are on stand by)</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Non-refundable tickets but lower in price</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No changes allowed; no upgrades allowed</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Traveler is in last boarding group</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No baggage or carry-on luggage allowed in overhead</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Found under “View More Fares” </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Users may see alert “No Fares Available/Unable to Price Selected Results”</a:t>
            </a:r>
          </a:p>
        </p:txBody>
      </p:sp>
    </p:spTree>
    <p:custDataLst>
      <p:tags r:id="rId1"/>
    </p:custDataLst>
    <p:extLst>
      <p:ext uri="{BB962C8B-B14F-4D97-AF65-F5344CB8AC3E}">
        <p14:creationId xmlns:p14="http://schemas.microsoft.com/office/powerpoint/2010/main" val="29906368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2C8203D-F15F-4264-B548-A47A21011A58}"/>
              </a:ext>
            </a:extLst>
          </p:cNvPr>
          <p:cNvSpPr>
            <a:spLocks noGrp="1"/>
          </p:cNvSpPr>
          <p:nvPr>
            <p:ph type="title"/>
          </p:nvPr>
        </p:nvSpPr>
        <p:spPr/>
        <p:txBody>
          <a:bodyPr/>
          <a:lstStyle/>
          <a:p>
            <a:r>
              <a:rPr lang="en-US" dirty="0"/>
              <a:t>Car Rental Agency Options</a:t>
            </a:r>
          </a:p>
        </p:txBody>
      </p:sp>
      <p:sp>
        <p:nvSpPr>
          <p:cNvPr id="6" name="TextBox 5">
            <a:extLst>
              <a:ext uri="{FF2B5EF4-FFF2-40B4-BE49-F238E27FC236}">
                <a16:creationId xmlns:a16="http://schemas.microsoft.com/office/drawing/2014/main" id="{C5D2346F-11FB-46A2-85BC-B27F200231DC}"/>
              </a:ext>
            </a:extLst>
          </p:cNvPr>
          <p:cNvSpPr txBox="1"/>
          <p:nvPr/>
        </p:nvSpPr>
        <p:spPr>
          <a:xfrm>
            <a:off x="466344" y="1408176"/>
            <a:ext cx="8211312" cy="4334256"/>
          </a:xfrm>
          <a:prstGeom prst="rect">
            <a:avLst/>
          </a:prstGeom>
          <a:noFill/>
        </p:spPr>
        <p:txBody>
          <a:bodyPr wrap="square" rtlCol="0">
            <a:noAutofit/>
          </a:bodyPr>
          <a:lstStyle/>
          <a:p>
            <a:pPr>
              <a:lnSpc>
                <a:spcPct val="90000"/>
              </a:lnSpc>
              <a:spcBef>
                <a:spcPts val="500"/>
              </a:spcBef>
              <a:spcAft>
                <a:spcPts val="1200"/>
              </a:spcAft>
            </a:pPr>
            <a:r>
              <a:rPr lang="en-US" dirty="0">
                <a:solidFill>
                  <a:srgbClr val="0C2340"/>
                </a:solidFill>
              </a:rPr>
              <a:t>Car rentals</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Must use </a:t>
            </a:r>
            <a:r>
              <a:rPr lang="en-US" dirty="0">
                <a:solidFill>
                  <a:srgbClr val="0C2340"/>
                </a:solidFill>
                <a:hlinkClick r:id="rId4"/>
              </a:rPr>
              <a:t>approved car rental agencies</a:t>
            </a:r>
            <a:r>
              <a:rPr lang="en-US" dirty="0">
                <a:solidFill>
                  <a:srgbClr val="0C2340"/>
                </a:solidFill>
              </a:rPr>
              <a:t> (Avis, Budget, Enterprise, National or Hertz)</a:t>
            </a:r>
          </a:p>
          <a:p>
            <a:pPr>
              <a:lnSpc>
                <a:spcPct val="90000"/>
              </a:lnSpc>
              <a:spcBef>
                <a:spcPts val="500"/>
              </a:spcBef>
              <a:spcAft>
                <a:spcPts val="1200"/>
              </a:spcAft>
            </a:pPr>
            <a:r>
              <a:rPr lang="en-US" dirty="0">
                <a:solidFill>
                  <a:srgbClr val="0C2340"/>
                </a:solidFill>
              </a:rPr>
              <a:t>Three booking options</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Through approved car rental agencies (no transaction cost)</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Through approved travel agency</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Through Concur</a:t>
            </a:r>
          </a:p>
        </p:txBody>
      </p:sp>
    </p:spTree>
    <p:custDataLst>
      <p:tags r:id="rId1"/>
    </p:custDataLst>
    <p:extLst>
      <p:ext uri="{BB962C8B-B14F-4D97-AF65-F5344CB8AC3E}">
        <p14:creationId xmlns:p14="http://schemas.microsoft.com/office/powerpoint/2010/main" val="40627951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9BD40E4-2F1C-4694-9EDE-657ADF0EA72F}"/>
              </a:ext>
            </a:extLst>
          </p:cNvPr>
          <p:cNvSpPr>
            <a:spLocks noGrp="1"/>
          </p:cNvSpPr>
          <p:nvPr>
            <p:ph type="title"/>
          </p:nvPr>
        </p:nvSpPr>
        <p:spPr/>
        <p:txBody>
          <a:bodyPr/>
          <a:lstStyle/>
          <a:p>
            <a:r>
              <a:rPr lang="en-US" dirty="0"/>
              <a:t>Car Rental Agency Benefits</a:t>
            </a:r>
          </a:p>
        </p:txBody>
      </p:sp>
      <p:sp>
        <p:nvSpPr>
          <p:cNvPr id="6" name="TextBox 5">
            <a:extLst>
              <a:ext uri="{FF2B5EF4-FFF2-40B4-BE49-F238E27FC236}">
                <a16:creationId xmlns:a16="http://schemas.microsoft.com/office/drawing/2014/main" id="{C7DD6AE2-9197-475E-A943-92E181937ADB}"/>
              </a:ext>
            </a:extLst>
          </p:cNvPr>
          <p:cNvSpPr txBox="1"/>
          <p:nvPr/>
        </p:nvSpPr>
        <p:spPr>
          <a:xfrm>
            <a:off x="466344" y="1408176"/>
            <a:ext cx="8211312" cy="4334256"/>
          </a:xfrm>
          <a:prstGeom prst="rect">
            <a:avLst/>
          </a:prstGeom>
          <a:noFill/>
        </p:spPr>
        <p:txBody>
          <a:bodyPr wrap="square" rtlCol="0">
            <a:noAutofit/>
          </a:bodyPr>
          <a:lstStyle/>
          <a:p>
            <a:pPr>
              <a:lnSpc>
                <a:spcPct val="90000"/>
              </a:lnSpc>
              <a:spcBef>
                <a:spcPts val="500"/>
              </a:spcBef>
              <a:spcAft>
                <a:spcPts val="1200"/>
              </a:spcAft>
            </a:pPr>
            <a:r>
              <a:rPr lang="en-US" dirty="0">
                <a:solidFill>
                  <a:srgbClr val="0C2340"/>
                </a:solidFill>
              </a:rPr>
              <a:t>Multiple options on rental company, car type and rental locations</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Each agency has express service option</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Frequent rental rewards</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Discounts on international rentals</a:t>
            </a:r>
          </a:p>
          <a:p>
            <a:pPr>
              <a:lnSpc>
                <a:spcPct val="90000"/>
              </a:lnSpc>
              <a:spcBef>
                <a:spcPts val="500"/>
              </a:spcBef>
              <a:spcAft>
                <a:spcPts val="1200"/>
              </a:spcAft>
            </a:pPr>
            <a:r>
              <a:rPr lang="en-US" dirty="0">
                <a:solidFill>
                  <a:srgbClr val="0C2340"/>
                </a:solidFill>
              </a:rPr>
              <a:t>Additional services provided</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Box trucks</a:t>
            </a:r>
          </a:p>
        </p:txBody>
      </p:sp>
    </p:spTree>
    <p:custDataLst>
      <p:tags r:id="rId1"/>
    </p:custDataLst>
    <p:extLst>
      <p:ext uri="{BB962C8B-B14F-4D97-AF65-F5344CB8AC3E}">
        <p14:creationId xmlns:p14="http://schemas.microsoft.com/office/powerpoint/2010/main" val="17927421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BC3B9CD-2663-4104-ABEC-9037EF10C33E}"/>
              </a:ext>
            </a:extLst>
          </p:cNvPr>
          <p:cNvSpPr>
            <a:spLocks noGrp="1"/>
          </p:cNvSpPr>
          <p:nvPr>
            <p:ph type="title"/>
          </p:nvPr>
        </p:nvSpPr>
        <p:spPr/>
        <p:txBody>
          <a:bodyPr/>
          <a:lstStyle/>
          <a:p>
            <a:r>
              <a:rPr lang="en-US" dirty="0"/>
              <a:t>Hotel Reservation Options</a:t>
            </a:r>
          </a:p>
        </p:txBody>
      </p:sp>
      <p:sp>
        <p:nvSpPr>
          <p:cNvPr id="6" name="TextBox 5">
            <a:extLst>
              <a:ext uri="{FF2B5EF4-FFF2-40B4-BE49-F238E27FC236}">
                <a16:creationId xmlns:a16="http://schemas.microsoft.com/office/drawing/2014/main" id="{6053FDE0-60CE-462D-9A6E-D76F790AB57A}"/>
              </a:ext>
            </a:extLst>
          </p:cNvPr>
          <p:cNvSpPr txBox="1"/>
          <p:nvPr/>
        </p:nvSpPr>
        <p:spPr>
          <a:xfrm>
            <a:off x="466344" y="1408176"/>
            <a:ext cx="8211312" cy="4334256"/>
          </a:xfrm>
          <a:prstGeom prst="rect">
            <a:avLst/>
          </a:prstGeom>
          <a:noFill/>
        </p:spPr>
        <p:txBody>
          <a:bodyPr wrap="square" rtlCol="0">
            <a:noAutofit/>
          </a:bodyPr>
          <a:lstStyle/>
          <a:p>
            <a:pPr>
              <a:lnSpc>
                <a:spcPct val="90000"/>
              </a:lnSpc>
              <a:spcBef>
                <a:spcPts val="500"/>
              </a:spcBef>
              <a:spcAft>
                <a:spcPts val="1200"/>
              </a:spcAft>
            </a:pPr>
            <a:r>
              <a:rPr lang="en-US" dirty="0">
                <a:solidFill>
                  <a:srgbClr val="0C2340"/>
                </a:solidFill>
              </a:rPr>
              <a:t>The State Travel Management Program (STMP) has contracted with online reservation provider Hotel Engine to offer booking in Texas and globally.  Because booking through Hotel Engine is optional for higher education institutions, UTSA has opted out at this time. Travelers must continue to book hotels near business points. Travelers must always request government or state rates when available—or lowest cost to the State of Texas.</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Comply with GSA per diem lodging rates</a:t>
            </a:r>
          </a:p>
          <a:p>
            <a:pPr>
              <a:lnSpc>
                <a:spcPct val="90000"/>
              </a:lnSpc>
              <a:spcBef>
                <a:spcPts val="500"/>
              </a:spcBef>
              <a:spcAft>
                <a:spcPts val="1200"/>
              </a:spcAft>
            </a:pPr>
            <a:r>
              <a:rPr lang="en-US" dirty="0">
                <a:solidFill>
                  <a:srgbClr val="0C2340"/>
                </a:solidFill>
              </a:rPr>
              <a:t>Booking options</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Use Concur (commissions earned offset fees to UTSA)</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Reserve lodging using the travel agencies</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Other methods (contact hotel directly or use hotel website)</a:t>
            </a:r>
          </a:p>
        </p:txBody>
      </p:sp>
    </p:spTree>
    <p:custDataLst>
      <p:tags r:id="rId1"/>
    </p:custDataLst>
    <p:extLst>
      <p:ext uri="{BB962C8B-B14F-4D97-AF65-F5344CB8AC3E}">
        <p14:creationId xmlns:p14="http://schemas.microsoft.com/office/powerpoint/2010/main" val="34084014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3C65C04-EB96-47A3-B87C-48C14B93B15C}"/>
              </a:ext>
            </a:extLst>
          </p:cNvPr>
          <p:cNvSpPr>
            <a:spLocks noGrp="1"/>
          </p:cNvSpPr>
          <p:nvPr>
            <p:ph type="title"/>
          </p:nvPr>
        </p:nvSpPr>
        <p:spPr/>
        <p:txBody>
          <a:bodyPr/>
          <a:lstStyle/>
          <a:p>
            <a:r>
              <a:rPr lang="en-US" dirty="0"/>
              <a:t>UT System Approved Exceptions</a:t>
            </a:r>
          </a:p>
        </p:txBody>
      </p:sp>
      <p:sp>
        <p:nvSpPr>
          <p:cNvPr id="6" name="TextBox 5">
            <a:extLst>
              <a:ext uri="{FF2B5EF4-FFF2-40B4-BE49-F238E27FC236}">
                <a16:creationId xmlns:a16="http://schemas.microsoft.com/office/drawing/2014/main" id="{529CA137-09C4-4910-9677-DE5B808BCBC5}"/>
              </a:ext>
            </a:extLst>
          </p:cNvPr>
          <p:cNvSpPr txBox="1"/>
          <p:nvPr/>
        </p:nvSpPr>
        <p:spPr>
          <a:xfrm>
            <a:off x="466344" y="1408176"/>
            <a:ext cx="8211312" cy="4334256"/>
          </a:xfrm>
          <a:prstGeom prst="rect">
            <a:avLst/>
          </a:prstGeom>
          <a:noFill/>
        </p:spPr>
        <p:txBody>
          <a:bodyPr wrap="square" rtlCol="0">
            <a:noAutofit/>
          </a:bodyPr>
          <a:lstStyle/>
          <a:p>
            <a:pPr>
              <a:lnSpc>
                <a:spcPct val="90000"/>
              </a:lnSpc>
              <a:spcBef>
                <a:spcPts val="500"/>
              </a:spcBef>
              <a:spcAft>
                <a:spcPts val="1200"/>
              </a:spcAft>
            </a:pPr>
            <a:r>
              <a:rPr lang="en-US" dirty="0">
                <a:solidFill>
                  <a:srgbClr val="0C2340"/>
                </a:solidFill>
              </a:rPr>
              <a:t>Travel cost paid by an outside entity (not including grants)</a:t>
            </a:r>
          </a:p>
          <a:p>
            <a:pPr>
              <a:lnSpc>
                <a:spcPct val="90000"/>
              </a:lnSpc>
              <a:spcBef>
                <a:spcPts val="500"/>
              </a:spcBef>
              <a:spcAft>
                <a:spcPts val="1200"/>
              </a:spcAft>
            </a:pPr>
            <a:r>
              <a:rPr lang="en-US" dirty="0">
                <a:solidFill>
                  <a:srgbClr val="0C2340"/>
                </a:solidFill>
              </a:rPr>
              <a:t>Emergency situations (flood, hurricane, etc.)</a:t>
            </a:r>
          </a:p>
          <a:p>
            <a:pPr>
              <a:lnSpc>
                <a:spcPct val="90000"/>
              </a:lnSpc>
              <a:spcBef>
                <a:spcPts val="500"/>
              </a:spcBef>
              <a:spcAft>
                <a:spcPts val="1200"/>
              </a:spcAft>
            </a:pPr>
            <a:r>
              <a:rPr lang="en-US" dirty="0">
                <a:solidFill>
                  <a:srgbClr val="0C2340"/>
                </a:solidFill>
              </a:rPr>
              <a:t>For exact comparisons (apples-to-apples)</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UTSA’s travel agency unable to provide an airfare within $100 of an available lower fare</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Approval required in advance of purchase</a:t>
            </a:r>
          </a:p>
          <a:p>
            <a:pPr marL="914400" lvl="1" indent="-274320">
              <a:lnSpc>
                <a:spcPct val="90000"/>
              </a:lnSpc>
              <a:spcBef>
                <a:spcPts val="500"/>
              </a:spcBef>
              <a:spcAft>
                <a:spcPts val="1200"/>
              </a:spcAft>
              <a:buFont typeface="Courier New" panose="02070309020205020404" pitchFamily="49" charset="0"/>
              <a:buChar char="o"/>
            </a:pPr>
            <a:r>
              <a:rPr lang="en-US" dirty="0">
                <a:solidFill>
                  <a:srgbClr val="0C2340"/>
                </a:solidFill>
              </a:rPr>
              <a:t>Travel arranger must</a:t>
            </a:r>
          </a:p>
          <a:p>
            <a:pPr marL="1383030" lvl="2" indent="-285750">
              <a:lnSpc>
                <a:spcPct val="90000"/>
              </a:lnSpc>
              <a:spcBef>
                <a:spcPts val="500"/>
              </a:spcBef>
              <a:spcAft>
                <a:spcPts val="1200"/>
              </a:spcAft>
              <a:buFont typeface="Wingdings" panose="05000000000000000000" pitchFamily="2" charset="2"/>
              <a:buChar char="§"/>
            </a:pPr>
            <a:r>
              <a:rPr lang="en-US" dirty="0">
                <a:solidFill>
                  <a:srgbClr val="0C2340"/>
                </a:solidFill>
              </a:rPr>
              <a:t>Gain approval from vice president of Supply Chain or director of DTS </a:t>
            </a:r>
          </a:p>
          <a:p>
            <a:pPr marL="1383030" lvl="2" indent="-285750">
              <a:lnSpc>
                <a:spcPct val="90000"/>
              </a:lnSpc>
              <a:spcBef>
                <a:spcPts val="500"/>
              </a:spcBef>
              <a:spcAft>
                <a:spcPts val="1200"/>
              </a:spcAft>
              <a:buFont typeface="Wingdings" panose="05000000000000000000" pitchFamily="2" charset="2"/>
              <a:buChar char="§"/>
            </a:pPr>
            <a:r>
              <a:rPr lang="en-US" dirty="0">
                <a:solidFill>
                  <a:srgbClr val="0C2340"/>
                </a:solidFill>
              </a:rPr>
              <a:t>Provide written documented proof of lower fare. Flight must be on the same day with the same restrictions/booking class criteria</a:t>
            </a:r>
          </a:p>
        </p:txBody>
      </p:sp>
    </p:spTree>
    <p:custDataLst>
      <p:tags r:id="rId1"/>
    </p:custDataLst>
    <p:extLst>
      <p:ext uri="{BB962C8B-B14F-4D97-AF65-F5344CB8AC3E}">
        <p14:creationId xmlns:p14="http://schemas.microsoft.com/office/powerpoint/2010/main" val="17048353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53319D8-C321-451A-962C-E3A191671943}"/>
              </a:ext>
            </a:extLst>
          </p:cNvPr>
          <p:cNvSpPr>
            <a:spLocks noGrp="1"/>
          </p:cNvSpPr>
          <p:nvPr>
            <p:ph type="title"/>
          </p:nvPr>
        </p:nvSpPr>
        <p:spPr/>
        <p:txBody>
          <a:bodyPr/>
          <a:lstStyle/>
          <a:p>
            <a:r>
              <a:rPr lang="en-US" dirty="0"/>
              <a:t>Non-Compliance (1)</a:t>
            </a:r>
          </a:p>
        </p:txBody>
      </p:sp>
      <p:sp>
        <p:nvSpPr>
          <p:cNvPr id="6" name="TextBox 5">
            <a:extLst>
              <a:ext uri="{FF2B5EF4-FFF2-40B4-BE49-F238E27FC236}">
                <a16:creationId xmlns:a16="http://schemas.microsoft.com/office/drawing/2014/main" id="{8FC57BDE-FEE2-4E2E-965C-05168EE0432E}"/>
              </a:ext>
            </a:extLst>
          </p:cNvPr>
          <p:cNvSpPr txBox="1"/>
          <p:nvPr/>
        </p:nvSpPr>
        <p:spPr>
          <a:xfrm>
            <a:off x="466344" y="1408176"/>
            <a:ext cx="8211312" cy="4334256"/>
          </a:xfrm>
          <a:prstGeom prst="rect">
            <a:avLst/>
          </a:prstGeom>
          <a:noFill/>
        </p:spPr>
        <p:txBody>
          <a:bodyPr wrap="square" rtlCol="0">
            <a:noAutofit/>
          </a:bodyPr>
          <a:lstStyle/>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Travelers/travel arrangers are given one exception</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First instance of non-compliance/failure to use approved travel agency or car rental agencies</a:t>
            </a:r>
          </a:p>
          <a:p>
            <a:pPr marL="914400" lvl="1" indent="-274320">
              <a:lnSpc>
                <a:spcPct val="90000"/>
              </a:lnSpc>
              <a:spcBef>
                <a:spcPts val="500"/>
              </a:spcBef>
              <a:spcAft>
                <a:spcPts val="1200"/>
              </a:spcAft>
              <a:buFont typeface="Courier New" panose="02070309020205020404" pitchFamily="49" charset="0"/>
              <a:buChar char="o"/>
            </a:pPr>
            <a:r>
              <a:rPr lang="en-US" dirty="0">
                <a:solidFill>
                  <a:srgbClr val="0C2340"/>
                </a:solidFill>
              </a:rPr>
              <a:t>Notification sent to management, traveler/travel arranger</a:t>
            </a:r>
          </a:p>
          <a:p>
            <a:pPr marL="914400" lvl="1" indent="-274320">
              <a:lnSpc>
                <a:spcPct val="90000"/>
              </a:lnSpc>
              <a:spcBef>
                <a:spcPts val="500"/>
              </a:spcBef>
              <a:spcAft>
                <a:spcPts val="1200"/>
              </a:spcAft>
              <a:buFont typeface="Courier New" panose="02070309020205020404" pitchFamily="49" charset="0"/>
              <a:buChar char="o"/>
            </a:pPr>
            <a:r>
              <a:rPr lang="en-US" dirty="0">
                <a:solidFill>
                  <a:srgbClr val="0C2340"/>
                </a:solidFill>
              </a:rPr>
              <a:t>Reminder to use approved agencies sent along with copy of the </a:t>
            </a:r>
            <a:r>
              <a:rPr lang="en-US" dirty="0">
                <a:solidFill>
                  <a:srgbClr val="0C2340"/>
                </a:solidFill>
                <a:hlinkClick r:id="rId3"/>
              </a:rPr>
              <a:t>Travel Reimbursement</a:t>
            </a:r>
            <a:r>
              <a:rPr lang="en-US" dirty="0">
                <a:solidFill>
                  <a:srgbClr val="0C2340"/>
                </a:solidFill>
              </a:rPr>
              <a:t> financial guideline</a:t>
            </a:r>
          </a:p>
          <a:p>
            <a:pPr marL="914400" lvl="1" indent="-274320">
              <a:lnSpc>
                <a:spcPct val="90000"/>
              </a:lnSpc>
              <a:spcBef>
                <a:spcPts val="500"/>
              </a:spcBef>
              <a:spcAft>
                <a:spcPts val="1200"/>
              </a:spcAft>
              <a:buFont typeface="Courier New" panose="02070309020205020404" pitchFamily="49" charset="0"/>
              <a:buChar char="o"/>
            </a:pPr>
            <a:r>
              <a:rPr lang="en-US" dirty="0">
                <a:solidFill>
                  <a:srgbClr val="0C2340"/>
                </a:solidFill>
              </a:rPr>
              <a:t>Attendance at travel information training session will be encouraged</a:t>
            </a:r>
          </a:p>
        </p:txBody>
      </p:sp>
    </p:spTree>
    <p:custDataLst>
      <p:tags r:id="rId1"/>
    </p:custDataLst>
    <p:extLst>
      <p:ext uri="{BB962C8B-B14F-4D97-AF65-F5344CB8AC3E}">
        <p14:creationId xmlns:p14="http://schemas.microsoft.com/office/powerpoint/2010/main" val="17659888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8FD1B36-EE6D-495F-AA71-592945774DF0}"/>
              </a:ext>
            </a:extLst>
          </p:cNvPr>
          <p:cNvSpPr>
            <a:spLocks noGrp="1"/>
          </p:cNvSpPr>
          <p:nvPr>
            <p:ph type="title"/>
          </p:nvPr>
        </p:nvSpPr>
        <p:spPr/>
        <p:txBody>
          <a:bodyPr/>
          <a:lstStyle/>
          <a:p>
            <a:r>
              <a:rPr lang="en-US" dirty="0"/>
              <a:t>Non-Compliance (2)</a:t>
            </a:r>
          </a:p>
        </p:txBody>
      </p:sp>
      <p:sp>
        <p:nvSpPr>
          <p:cNvPr id="7" name="TextBox 6">
            <a:extLst>
              <a:ext uri="{FF2B5EF4-FFF2-40B4-BE49-F238E27FC236}">
                <a16:creationId xmlns:a16="http://schemas.microsoft.com/office/drawing/2014/main" id="{AF24C001-50B8-4C12-8DFF-8AE014C623BF}"/>
              </a:ext>
            </a:extLst>
          </p:cNvPr>
          <p:cNvSpPr txBox="1"/>
          <p:nvPr/>
        </p:nvSpPr>
        <p:spPr>
          <a:xfrm>
            <a:off x="466344" y="1408176"/>
            <a:ext cx="8211312" cy="4334256"/>
          </a:xfrm>
          <a:prstGeom prst="rect">
            <a:avLst/>
          </a:prstGeom>
          <a:noFill/>
        </p:spPr>
        <p:txBody>
          <a:bodyPr wrap="square" rtlCol="0">
            <a:noAutofit/>
          </a:bodyPr>
          <a:lstStyle/>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Second violation</a:t>
            </a:r>
          </a:p>
          <a:p>
            <a:pPr marL="914400" lvl="1" indent="-274320">
              <a:lnSpc>
                <a:spcPct val="90000"/>
              </a:lnSpc>
              <a:spcBef>
                <a:spcPts val="500"/>
              </a:spcBef>
              <a:spcAft>
                <a:spcPts val="1200"/>
              </a:spcAft>
              <a:buFont typeface="Courier New" panose="02070309020205020404" pitchFamily="49" charset="0"/>
              <a:buChar char="o"/>
            </a:pPr>
            <a:r>
              <a:rPr lang="en-US" dirty="0">
                <a:solidFill>
                  <a:srgbClr val="0C2340"/>
                </a:solidFill>
              </a:rPr>
              <a:t>Notification sent to respective vice president (VP), traveler and travel arranger</a:t>
            </a:r>
          </a:p>
          <a:p>
            <a:pPr marL="914400" lvl="1" indent="-274320">
              <a:lnSpc>
                <a:spcPct val="90000"/>
              </a:lnSpc>
              <a:spcBef>
                <a:spcPts val="500"/>
              </a:spcBef>
              <a:spcAft>
                <a:spcPts val="1200"/>
              </a:spcAft>
              <a:buFont typeface="Courier New" panose="02070309020205020404" pitchFamily="49" charset="0"/>
              <a:buChar char="o"/>
            </a:pPr>
            <a:r>
              <a:rPr lang="en-US" dirty="0">
                <a:solidFill>
                  <a:srgbClr val="0C2340"/>
                </a:solidFill>
              </a:rPr>
              <a:t>Another reminder to use approved agencies sent along with copy of the </a:t>
            </a:r>
            <a:r>
              <a:rPr lang="en-US" dirty="0">
                <a:solidFill>
                  <a:srgbClr val="0C2340"/>
                </a:solidFill>
                <a:hlinkClick r:id="rId3"/>
              </a:rPr>
              <a:t>Travel Reimbursement</a:t>
            </a:r>
            <a:r>
              <a:rPr lang="en-US" dirty="0">
                <a:solidFill>
                  <a:srgbClr val="0C2340"/>
                </a:solidFill>
              </a:rPr>
              <a:t> guideline</a:t>
            </a:r>
          </a:p>
          <a:p>
            <a:pPr marL="914400" lvl="1" indent="-274320">
              <a:lnSpc>
                <a:spcPct val="90000"/>
              </a:lnSpc>
              <a:spcBef>
                <a:spcPts val="500"/>
              </a:spcBef>
              <a:spcAft>
                <a:spcPts val="1200"/>
              </a:spcAft>
              <a:buFont typeface="Courier New" panose="02070309020205020404" pitchFamily="49" charset="0"/>
              <a:buChar char="o"/>
            </a:pPr>
            <a:r>
              <a:rPr lang="en-US" dirty="0">
                <a:solidFill>
                  <a:srgbClr val="0C2340"/>
                </a:solidFill>
              </a:rPr>
              <a:t>Prior to future travel, both traveler and arranger will be</a:t>
            </a:r>
          </a:p>
          <a:p>
            <a:pPr marL="1383030" lvl="2" indent="-285750">
              <a:lnSpc>
                <a:spcPct val="90000"/>
              </a:lnSpc>
              <a:spcBef>
                <a:spcPts val="500"/>
              </a:spcBef>
              <a:spcAft>
                <a:spcPts val="1200"/>
              </a:spcAft>
              <a:buFont typeface="Wingdings" panose="05000000000000000000" pitchFamily="2" charset="2"/>
              <a:buChar char="§"/>
            </a:pPr>
            <a:r>
              <a:rPr lang="en-US" dirty="0">
                <a:solidFill>
                  <a:srgbClr val="0C2340"/>
                </a:solidFill>
              </a:rPr>
              <a:t>Required to attend travel training class (even if already attended)</a:t>
            </a:r>
          </a:p>
          <a:p>
            <a:pPr marL="1383030" lvl="2" indent="-285750">
              <a:lnSpc>
                <a:spcPct val="90000"/>
              </a:lnSpc>
              <a:spcBef>
                <a:spcPts val="500"/>
              </a:spcBef>
              <a:spcAft>
                <a:spcPts val="1200"/>
              </a:spcAft>
              <a:buFont typeface="Wingdings" panose="05000000000000000000" pitchFamily="2" charset="2"/>
              <a:buChar char="§"/>
            </a:pPr>
            <a:r>
              <a:rPr lang="en-US" dirty="0">
                <a:solidFill>
                  <a:srgbClr val="0C2340"/>
                </a:solidFill>
              </a:rPr>
              <a:t>Traveler required to submit a memo to respective VP explaining why approved agencies were not used</a:t>
            </a:r>
          </a:p>
        </p:txBody>
      </p:sp>
    </p:spTree>
    <p:custDataLst>
      <p:tags r:id="rId1"/>
    </p:custDataLst>
    <p:extLst>
      <p:ext uri="{BB962C8B-B14F-4D97-AF65-F5344CB8AC3E}">
        <p14:creationId xmlns:p14="http://schemas.microsoft.com/office/powerpoint/2010/main" val="14101646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1AF47CE-26AB-4AE1-91EA-B82406F843B7}"/>
              </a:ext>
            </a:extLst>
          </p:cNvPr>
          <p:cNvSpPr>
            <a:spLocks noGrp="1"/>
          </p:cNvSpPr>
          <p:nvPr>
            <p:ph type="title"/>
          </p:nvPr>
        </p:nvSpPr>
        <p:spPr/>
        <p:txBody>
          <a:bodyPr/>
          <a:lstStyle/>
          <a:p>
            <a:r>
              <a:rPr lang="en-US" dirty="0"/>
              <a:t>Further Violations – three or more</a:t>
            </a:r>
          </a:p>
        </p:txBody>
      </p:sp>
      <p:sp>
        <p:nvSpPr>
          <p:cNvPr id="6" name="TextBox 5">
            <a:extLst>
              <a:ext uri="{FF2B5EF4-FFF2-40B4-BE49-F238E27FC236}">
                <a16:creationId xmlns:a16="http://schemas.microsoft.com/office/drawing/2014/main" id="{82777479-730F-4716-A990-04103E30145B}"/>
              </a:ext>
            </a:extLst>
          </p:cNvPr>
          <p:cNvSpPr txBox="1"/>
          <p:nvPr/>
        </p:nvSpPr>
        <p:spPr>
          <a:xfrm>
            <a:off x="466344" y="1408176"/>
            <a:ext cx="8211312" cy="4334256"/>
          </a:xfrm>
          <a:prstGeom prst="rect">
            <a:avLst/>
          </a:prstGeom>
          <a:noFill/>
        </p:spPr>
        <p:txBody>
          <a:bodyPr wrap="square" rtlCol="0">
            <a:noAutofit/>
          </a:bodyPr>
          <a:lstStyle/>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Management including respective VP will be notified</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Traveler will</a:t>
            </a:r>
          </a:p>
          <a:p>
            <a:pPr marL="914400" lvl="1" indent="-274320">
              <a:lnSpc>
                <a:spcPct val="90000"/>
              </a:lnSpc>
              <a:spcBef>
                <a:spcPts val="500"/>
              </a:spcBef>
              <a:spcAft>
                <a:spcPts val="1200"/>
              </a:spcAft>
              <a:buFont typeface="Courier New" panose="02070309020205020404" pitchFamily="49" charset="0"/>
              <a:buChar char="o"/>
            </a:pPr>
            <a:r>
              <a:rPr lang="en-US" dirty="0">
                <a:solidFill>
                  <a:srgbClr val="0C2340"/>
                </a:solidFill>
              </a:rPr>
              <a:t>Not be reimbursed for non-compliant trip expenses</a:t>
            </a:r>
          </a:p>
          <a:p>
            <a:pPr marL="914400" lvl="1" indent="-274320">
              <a:lnSpc>
                <a:spcPct val="90000"/>
              </a:lnSpc>
              <a:spcBef>
                <a:spcPts val="500"/>
              </a:spcBef>
              <a:spcAft>
                <a:spcPts val="1200"/>
              </a:spcAft>
              <a:buFont typeface="Courier New" panose="02070309020205020404" pitchFamily="49" charset="0"/>
              <a:buChar char="o"/>
            </a:pPr>
            <a:r>
              <a:rPr lang="en-US" dirty="0">
                <a:solidFill>
                  <a:srgbClr val="0C2340"/>
                </a:solidFill>
              </a:rPr>
              <a:t>Be suspended from future travel until allowed by VP</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Will be handled by VP consistent with progressive disciplinary process</a:t>
            </a:r>
          </a:p>
        </p:txBody>
      </p:sp>
    </p:spTree>
    <p:custDataLst>
      <p:tags r:id="rId1"/>
    </p:custDataLst>
    <p:extLst>
      <p:ext uri="{BB962C8B-B14F-4D97-AF65-F5344CB8AC3E}">
        <p14:creationId xmlns:p14="http://schemas.microsoft.com/office/powerpoint/2010/main" val="38021364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4D3E32A1-C9D7-198D-3D23-2A6815E4C298}"/>
              </a:ext>
            </a:extLst>
          </p:cNvPr>
          <p:cNvSpPr>
            <a:spLocks noGrp="1"/>
          </p:cNvSpPr>
          <p:nvPr>
            <p:ph type="title"/>
          </p:nvPr>
        </p:nvSpPr>
        <p:spPr>
          <a:prstGeom prst="rect">
            <a:avLst/>
          </a:prstGeom>
          <a:ln>
            <a:noFill/>
          </a:ln>
        </p:spPr>
        <p:txBody>
          <a:bodyPr/>
          <a:lstStyle/>
          <a:p>
            <a:r>
              <a:rPr lang="en-US" sz="4000" dirty="0">
                <a:solidFill>
                  <a:srgbClr val="0C2340"/>
                </a:solidFill>
              </a:rPr>
              <a:t>Important note</a:t>
            </a:r>
          </a:p>
        </p:txBody>
      </p:sp>
      <p:sp>
        <p:nvSpPr>
          <p:cNvPr id="7" name="Subtitle 2">
            <a:extLst>
              <a:ext uri="{FF2B5EF4-FFF2-40B4-BE49-F238E27FC236}">
                <a16:creationId xmlns:a16="http://schemas.microsoft.com/office/drawing/2014/main" id="{8E83CFF6-E22E-074A-2664-1EC3301D9FDE}"/>
              </a:ext>
            </a:extLst>
          </p:cNvPr>
          <p:cNvSpPr txBox="1">
            <a:spLocks/>
          </p:cNvSpPr>
          <p:nvPr/>
        </p:nvSpPr>
        <p:spPr>
          <a:xfrm>
            <a:off x="466344" y="1399031"/>
            <a:ext cx="8211312" cy="3914113"/>
          </a:xfrm>
          <a:prstGeom prst="rect">
            <a:avLst/>
          </a:prstGeom>
          <a:ln>
            <a:noFill/>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500"/>
              </a:spcBef>
              <a:spcAft>
                <a:spcPts val="1200"/>
              </a:spcAft>
              <a:buFont typeface="Arial" panose="020B0604020202020204" pitchFamily="34" charset="0"/>
              <a:buNone/>
            </a:pPr>
            <a:r>
              <a:rPr lang="en-US" sz="1800" dirty="0">
                <a:solidFill>
                  <a:srgbClr val="0C2340"/>
                </a:solidFill>
              </a:rPr>
              <a:t>This PowerPoint file is optimized for assistive technology.</a:t>
            </a:r>
          </a:p>
          <a:p>
            <a:pPr marL="0" indent="0">
              <a:spcBef>
                <a:spcPts val="500"/>
              </a:spcBef>
              <a:spcAft>
                <a:spcPts val="1200"/>
              </a:spcAft>
              <a:buFont typeface="Arial" panose="020B0604020202020204" pitchFamily="34" charset="0"/>
              <a:buNone/>
            </a:pPr>
            <a:r>
              <a:rPr lang="en-US" sz="1800" dirty="0">
                <a:solidFill>
                  <a:srgbClr val="0C2340"/>
                </a:solidFill>
              </a:rPr>
              <a:t>Please use the PDF instead if you:</a:t>
            </a:r>
          </a:p>
          <a:p>
            <a:pPr marL="365760" indent="-182880">
              <a:spcBef>
                <a:spcPts val="500"/>
              </a:spcBef>
              <a:spcAft>
                <a:spcPts val="1200"/>
              </a:spcAft>
            </a:pPr>
            <a:r>
              <a:rPr lang="en-US" sz="1800" dirty="0">
                <a:solidFill>
                  <a:srgbClr val="0C2340"/>
                </a:solidFill>
              </a:rPr>
              <a:t>Don’t use a screen reader</a:t>
            </a:r>
          </a:p>
          <a:p>
            <a:pPr marL="365760" indent="-182880">
              <a:spcBef>
                <a:spcPts val="500"/>
              </a:spcBef>
              <a:spcAft>
                <a:spcPts val="1200"/>
              </a:spcAft>
            </a:pPr>
            <a:r>
              <a:rPr lang="en-US" sz="1800" dirty="0">
                <a:solidFill>
                  <a:srgbClr val="0C2340"/>
                </a:solidFill>
              </a:rPr>
              <a:t>Aren’t sure if you use a screen reader</a:t>
            </a:r>
          </a:p>
          <a:p>
            <a:pPr marL="0" indent="0">
              <a:spcBef>
                <a:spcPts val="500"/>
              </a:spcBef>
              <a:spcAft>
                <a:spcPts val="1200"/>
              </a:spcAft>
              <a:buFont typeface="Arial" panose="020B0604020202020204" pitchFamily="34" charset="0"/>
              <a:buNone/>
            </a:pPr>
            <a:r>
              <a:rPr lang="en-US" sz="1800">
                <a:solidFill>
                  <a:srgbClr val="0C2340"/>
                </a:solidFill>
              </a:rPr>
              <a:t>To ensure you have the most current information, please get this job aid from the website rather than referring to a locally-saved version.</a:t>
            </a:r>
          </a:p>
        </p:txBody>
      </p:sp>
    </p:spTree>
    <p:custDataLst>
      <p:tags r:id="rId1"/>
    </p:custDataLst>
    <p:extLst>
      <p:ext uri="{BB962C8B-B14F-4D97-AF65-F5344CB8AC3E}">
        <p14:creationId xmlns:p14="http://schemas.microsoft.com/office/powerpoint/2010/main" val="31726034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9229616-0E3C-49E6-A611-18F29FE08A77}"/>
              </a:ext>
            </a:extLst>
          </p:cNvPr>
          <p:cNvSpPr>
            <a:spLocks noGrp="1"/>
          </p:cNvSpPr>
          <p:nvPr>
            <p:ph type="title"/>
          </p:nvPr>
        </p:nvSpPr>
        <p:spPr/>
        <p:txBody>
          <a:bodyPr/>
          <a:lstStyle/>
          <a:p>
            <a:r>
              <a:rPr lang="en-US" dirty="0"/>
              <a:t>Handling of Management Fee</a:t>
            </a:r>
          </a:p>
        </p:txBody>
      </p:sp>
      <p:sp>
        <p:nvSpPr>
          <p:cNvPr id="6" name="TextBox 5">
            <a:extLst>
              <a:ext uri="{FF2B5EF4-FFF2-40B4-BE49-F238E27FC236}">
                <a16:creationId xmlns:a16="http://schemas.microsoft.com/office/drawing/2014/main" id="{E2CEC7C6-0C99-4DD6-96FC-8CBF823E66B4}"/>
              </a:ext>
            </a:extLst>
          </p:cNvPr>
          <p:cNvSpPr txBox="1"/>
          <p:nvPr/>
        </p:nvSpPr>
        <p:spPr>
          <a:xfrm>
            <a:off x="466344" y="1408176"/>
            <a:ext cx="8211312" cy="4334256"/>
          </a:xfrm>
          <a:prstGeom prst="rect">
            <a:avLst/>
          </a:prstGeom>
          <a:noFill/>
        </p:spPr>
        <p:txBody>
          <a:bodyPr wrap="square" rtlCol="0">
            <a:noAutofit/>
          </a:bodyPr>
          <a:lstStyle/>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UTSA is invoiced monthly </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The fee will no longer be passed down to departments but absorbed from a central account</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Online transaction fee significantly lower than full service fee</a:t>
            </a:r>
          </a:p>
        </p:txBody>
      </p:sp>
    </p:spTree>
    <p:custDataLst>
      <p:tags r:id="rId1"/>
    </p:custDataLst>
    <p:extLst>
      <p:ext uri="{BB962C8B-B14F-4D97-AF65-F5344CB8AC3E}">
        <p14:creationId xmlns:p14="http://schemas.microsoft.com/office/powerpoint/2010/main" val="38788016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6C1046F-05CA-4568-A49B-98EFB17B9C28}"/>
              </a:ext>
            </a:extLst>
          </p:cNvPr>
          <p:cNvSpPr>
            <a:spLocks noGrp="1"/>
          </p:cNvSpPr>
          <p:nvPr>
            <p:ph type="title"/>
          </p:nvPr>
        </p:nvSpPr>
        <p:spPr/>
        <p:txBody>
          <a:bodyPr/>
          <a:lstStyle/>
          <a:p>
            <a:r>
              <a:rPr lang="en-US" dirty="0"/>
              <a:t>Concur Setup</a:t>
            </a:r>
          </a:p>
        </p:txBody>
      </p:sp>
      <p:sp>
        <p:nvSpPr>
          <p:cNvPr id="6" name="TextBox 5">
            <a:extLst>
              <a:ext uri="{FF2B5EF4-FFF2-40B4-BE49-F238E27FC236}">
                <a16:creationId xmlns:a16="http://schemas.microsoft.com/office/drawing/2014/main" id="{040B89CA-6C18-4D70-BDD0-502AEF7FDFB5}"/>
              </a:ext>
            </a:extLst>
          </p:cNvPr>
          <p:cNvSpPr txBox="1"/>
          <p:nvPr/>
        </p:nvSpPr>
        <p:spPr>
          <a:xfrm>
            <a:off x="466344" y="1408176"/>
            <a:ext cx="8211312" cy="4334256"/>
          </a:xfrm>
          <a:prstGeom prst="rect">
            <a:avLst/>
          </a:prstGeom>
          <a:noFill/>
        </p:spPr>
        <p:txBody>
          <a:bodyPr wrap="square" rtlCol="0">
            <a:noAutofit/>
          </a:bodyPr>
          <a:lstStyle/>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Send email to DTS inbox (</a:t>
            </a:r>
            <a:r>
              <a:rPr lang="en-US" dirty="0">
                <a:solidFill>
                  <a:srgbClr val="0C2340"/>
                </a:solidFill>
                <a:hlinkClick r:id="rId4"/>
              </a:rPr>
              <a:t>disbursements.travel@utsa.edu</a:t>
            </a:r>
            <a:r>
              <a:rPr lang="en-US" dirty="0">
                <a:solidFill>
                  <a:srgbClr val="0C2340"/>
                </a:solidFill>
              </a:rPr>
              <a:t>) requesting self-registration link (user must be an employee)</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Complete self-registration and wait for access approval (within one working day)</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Once approved, new user will receive a Concur generated email providing link to set up the new account (link expires in 24 hours)</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User/traveler must set up password and complete traveler profile</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Set up </a:t>
            </a:r>
            <a:r>
              <a:rPr lang="en-US" dirty="0">
                <a:solidFill>
                  <a:srgbClr val="0C2340"/>
                </a:solidFill>
                <a:hlinkClick r:id="rId5"/>
              </a:rPr>
              <a:t>Concur Two-Factor Authentication (2FA)</a:t>
            </a:r>
            <a:r>
              <a:rPr lang="en-US" dirty="0">
                <a:solidFill>
                  <a:srgbClr val="0C2340"/>
                </a:solidFill>
              </a:rPr>
              <a:t> to access user account</a:t>
            </a:r>
          </a:p>
        </p:txBody>
      </p:sp>
    </p:spTree>
    <p:custDataLst>
      <p:tags r:id="rId1"/>
    </p:custDataLst>
    <p:extLst>
      <p:ext uri="{BB962C8B-B14F-4D97-AF65-F5344CB8AC3E}">
        <p14:creationId xmlns:p14="http://schemas.microsoft.com/office/powerpoint/2010/main" val="22226013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C5A2CA9-6B20-4F48-A333-7CBD4CD8FE9A}"/>
              </a:ext>
            </a:extLst>
          </p:cNvPr>
          <p:cNvSpPr>
            <a:spLocks noGrp="1"/>
          </p:cNvSpPr>
          <p:nvPr>
            <p:ph type="title"/>
          </p:nvPr>
        </p:nvSpPr>
        <p:spPr/>
        <p:txBody>
          <a:bodyPr/>
          <a:lstStyle/>
          <a:p>
            <a:r>
              <a:rPr lang="en-US" dirty="0"/>
              <a:t>Travel Arranger Setup</a:t>
            </a:r>
          </a:p>
        </p:txBody>
      </p:sp>
      <p:sp>
        <p:nvSpPr>
          <p:cNvPr id="6" name="TextBox 5">
            <a:extLst>
              <a:ext uri="{FF2B5EF4-FFF2-40B4-BE49-F238E27FC236}">
                <a16:creationId xmlns:a16="http://schemas.microsoft.com/office/drawing/2014/main" id="{134F75F9-A7F1-4E70-B17C-278F91431CF9}"/>
              </a:ext>
            </a:extLst>
          </p:cNvPr>
          <p:cNvSpPr txBox="1"/>
          <p:nvPr/>
        </p:nvSpPr>
        <p:spPr>
          <a:xfrm>
            <a:off x="466344" y="1408176"/>
            <a:ext cx="8211312" cy="4334256"/>
          </a:xfrm>
          <a:prstGeom prst="rect">
            <a:avLst/>
          </a:prstGeom>
          <a:noFill/>
        </p:spPr>
        <p:txBody>
          <a:bodyPr wrap="square" rtlCol="0">
            <a:noAutofit/>
          </a:bodyPr>
          <a:lstStyle/>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Special access required to book student/guest travel</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Complete training (AM0686)</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Request special access by sending email to DTS inbox (</a:t>
            </a:r>
            <a:r>
              <a:rPr lang="en-US" dirty="0">
                <a:solidFill>
                  <a:srgbClr val="0C2340"/>
                </a:solidFill>
                <a:hlinkClick r:id="rId4"/>
              </a:rPr>
              <a:t>disbursements.travel@utsa.edu</a:t>
            </a:r>
            <a:r>
              <a:rPr lang="en-US" dirty="0">
                <a:solidFill>
                  <a:srgbClr val="0C2340"/>
                </a:solidFill>
              </a:rPr>
              <a:t>); provide training completion date</a:t>
            </a:r>
          </a:p>
        </p:txBody>
      </p:sp>
    </p:spTree>
    <p:custDataLst>
      <p:tags r:id="rId1"/>
    </p:custDataLst>
    <p:extLst>
      <p:ext uri="{BB962C8B-B14F-4D97-AF65-F5344CB8AC3E}">
        <p14:creationId xmlns:p14="http://schemas.microsoft.com/office/powerpoint/2010/main" val="15687608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3F79E4E-8EEE-41FA-B225-31C26CF9ACBC}"/>
              </a:ext>
            </a:extLst>
          </p:cNvPr>
          <p:cNvSpPr>
            <a:spLocks noGrp="1"/>
          </p:cNvSpPr>
          <p:nvPr>
            <p:ph type="title"/>
          </p:nvPr>
        </p:nvSpPr>
        <p:spPr/>
        <p:txBody>
          <a:bodyPr/>
          <a:lstStyle/>
          <a:p>
            <a:r>
              <a:rPr lang="en-US" dirty="0"/>
              <a:t>Resources</a:t>
            </a:r>
          </a:p>
        </p:txBody>
      </p:sp>
      <p:sp>
        <p:nvSpPr>
          <p:cNvPr id="6" name="TextBox 5">
            <a:extLst>
              <a:ext uri="{FF2B5EF4-FFF2-40B4-BE49-F238E27FC236}">
                <a16:creationId xmlns:a16="http://schemas.microsoft.com/office/drawing/2014/main" id="{753038DC-4B18-4C41-BE1D-D4E5A17F2E97}"/>
              </a:ext>
            </a:extLst>
          </p:cNvPr>
          <p:cNvSpPr txBox="1"/>
          <p:nvPr/>
        </p:nvSpPr>
        <p:spPr>
          <a:xfrm>
            <a:off x="466344" y="1408176"/>
            <a:ext cx="8211312" cy="4334256"/>
          </a:xfrm>
          <a:prstGeom prst="rect">
            <a:avLst/>
          </a:prstGeom>
          <a:noFill/>
        </p:spPr>
        <p:txBody>
          <a:bodyPr wrap="square" rtlCol="0">
            <a:noAutofit/>
          </a:bodyPr>
          <a:lstStyle/>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hlinkClick r:id="rId3"/>
              </a:rPr>
              <a:t>UT Systemwide Contracted Travel Vendors</a:t>
            </a:r>
            <a:endParaRPr lang="en-US" dirty="0">
              <a:solidFill>
                <a:srgbClr val="0C2340"/>
              </a:solidFill>
            </a:endParaRP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Concur: Login to </a:t>
            </a:r>
            <a:r>
              <a:rPr lang="en-US" dirty="0">
                <a:solidFill>
                  <a:srgbClr val="0C2340"/>
                </a:solidFill>
                <a:hlinkClick r:id="rId4"/>
              </a:rPr>
              <a:t>UTShare/PeopleSoft</a:t>
            </a:r>
            <a:r>
              <a:rPr lang="en-US" dirty="0">
                <a:solidFill>
                  <a:srgbClr val="0C2340"/>
                </a:solidFill>
              </a:rPr>
              <a:t> &gt; UTSA Business Solutions Center tile &gt; Travel Vendors tile</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hlinkClick r:id="rId5"/>
              </a:rPr>
              <a:t>Travel Reimbursement Guideline</a:t>
            </a:r>
            <a:endParaRPr lang="en-US" dirty="0">
              <a:solidFill>
                <a:srgbClr val="0C2340"/>
              </a:solidFill>
              <a:hlinkClick r:id="rId6">
                <a:extLst>
                  <a:ext uri="{A12FA001-AC4F-418D-AE19-62706E023703}">
                    <ahyp:hlinkClr xmlns:ahyp="http://schemas.microsoft.com/office/drawing/2018/hyperlinkcolor" val="tx"/>
                  </a:ext>
                </a:extLst>
              </a:hlinkClick>
            </a:endParaRP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hlinkClick r:id="rId6"/>
              </a:rPr>
              <a:t>UTSA Global Initiatives Travel Guidelines</a:t>
            </a:r>
            <a:r>
              <a:rPr lang="en-US" dirty="0">
                <a:solidFill>
                  <a:srgbClr val="0C2340"/>
                </a:solidFill>
                <a:hlinkClick r:id="rId6">
                  <a:extLst>
                    <a:ext uri="{A12FA001-AC4F-418D-AE19-62706E023703}">
                      <ahyp:hlinkClr xmlns:ahyp="http://schemas.microsoft.com/office/drawing/2018/hyperlinkcolor" val="tx"/>
                    </a:ext>
                  </a:extLst>
                </a:hlinkClick>
              </a:rPr>
              <a:t> </a:t>
            </a:r>
            <a:endParaRPr lang="en-US" dirty="0">
              <a:solidFill>
                <a:srgbClr val="0C2340"/>
              </a:solidFill>
              <a:hlinkClick r:id="rId7">
                <a:extLst>
                  <a:ext uri="{A12FA001-AC4F-418D-AE19-62706E023703}">
                    <ahyp:hlinkClr xmlns:ahyp="http://schemas.microsoft.com/office/drawing/2018/hyperlinkcolor" val="tx"/>
                  </a:ext>
                </a:extLst>
              </a:hlinkClick>
            </a:endParaRP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hlinkClick r:id="rId7"/>
              </a:rPr>
              <a:t>On Call International</a:t>
            </a:r>
            <a:endParaRPr lang="en-US" dirty="0">
              <a:solidFill>
                <a:srgbClr val="0C2340"/>
              </a:solidFill>
            </a:endParaRPr>
          </a:p>
        </p:txBody>
      </p:sp>
    </p:spTree>
    <p:custDataLst>
      <p:tags r:id="rId1"/>
    </p:custDataLst>
    <p:extLst>
      <p:ext uri="{BB962C8B-B14F-4D97-AF65-F5344CB8AC3E}">
        <p14:creationId xmlns:p14="http://schemas.microsoft.com/office/powerpoint/2010/main" val="20725468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BF8ED-C649-41CC-AD1C-7388CB106DEF}"/>
              </a:ext>
            </a:extLst>
          </p:cNvPr>
          <p:cNvSpPr>
            <a:spLocks noGrp="1"/>
          </p:cNvSpPr>
          <p:nvPr>
            <p:ph type="title"/>
          </p:nvPr>
        </p:nvSpPr>
        <p:spPr/>
        <p:txBody>
          <a:bodyPr/>
          <a:lstStyle/>
          <a:p>
            <a:r>
              <a:rPr lang="en-US" dirty="0"/>
              <a:t>Contact Us</a:t>
            </a:r>
          </a:p>
        </p:txBody>
      </p:sp>
      <p:sp>
        <p:nvSpPr>
          <p:cNvPr id="4" name="TextBox 3">
            <a:extLst>
              <a:ext uri="{FF2B5EF4-FFF2-40B4-BE49-F238E27FC236}">
                <a16:creationId xmlns:a16="http://schemas.microsoft.com/office/drawing/2014/main" id="{0892CC63-907D-45BC-85C2-4155149D8497}"/>
              </a:ext>
            </a:extLst>
          </p:cNvPr>
          <p:cNvSpPr txBox="1"/>
          <p:nvPr/>
        </p:nvSpPr>
        <p:spPr>
          <a:xfrm>
            <a:off x="466344" y="1408176"/>
            <a:ext cx="8211312" cy="4334256"/>
          </a:xfrm>
          <a:prstGeom prst="rect">
            <a:avLst/>
          </a:prstGeom>
          <a:noFill/>
        </p:spPr>
        <p:txBody>
          <a:bodyPr wrap="square" rtlCol="0">
            <a:noAutofit/>
          </a:bodyPr>
          <a:lstStyle/>
          <a:p>
            <a:pPr>
              <a:lnSpc>
                <a:spcPct val="90000"/>
              </a:lnSpc>
              <a:spcBef>
                <a:spcPts val="500"/>
              </a:spcBef>
              <a:spcAft>
                <a:spcPts val="1200"/>
              </a:spcAft>
            </a:pPr>
            <a:r>
              <a:rPr lang="en-US" dirty="0">
                <a:solidFill>
                  <a:srgbClr val="0C2340"/>
                </a:solidFill>
              </a:rPr>
              <a:t>If you have questions about this job aid, you can contact us at</a:t>
            </a:r>
          </a:p>
          <a:p>
            <a:pPr>
              <a:lnSpc>
                <a:spcPct val="90000"/>
              </a:lnSpc>
              <a:spcBef>
                <a:spcPts val="500"/>
              </a:spcBef>
              <a:spcAft>
                <a:spcPts val="1200"/>
              </a:spcAft>
            </a:pPr>
            <a:endParaRPr lang="en-US" dirty="0">
              <a:solidFill>
                <a:srgbClr val="0C2340"/>
              </a:solidFill>
            </a:endParaRPr>
          </a:p>
          <a:p>
            <a:pPr>
              <a:lnSpc>
                <a:spcPct val="90000"/>
              </a:lnSpc>
              <a:spcBef>
                <a:spcPts val="500"/>
              </a:spcBef>
              <a:spcAft>
                <a:spcPts val="1200"/>
              </a:spcAft>
            </a:pPr>
            <a:r>
              <a:rPr lang="en-US" b="1" dirty="0">
                <a:solidFill>
                  <a:srgbClr val="0C2340"/>
                </a:solidFill>
              </a:rPr>
              <a:t>Disbursements &amp; Travel Services</a:t>
            </a:r>
          </a:p>
          <a:p>
            <a:pPr>
              <a:lnSpc>
                <a:spcPct val="90000"/>
              </a:lnSpc>
              <a:spcBef>
                <a:spcPts val="500"/>
              </a:spcBef>
              <a:spcAft>
                <a:spcPts val="1200"/>
              </a:spcAft>
            </a:pPr>
            <a:r>
              <a:rPr lang="en-US" dirty="0">
                <a:solidFill>
                  <a:srgbClr val="0C2340"/>
                </a:solidFill>
              </a:rPr>
              <a:t>Website: </a:t>
            </a:r>
            <a:r>
              <a:rPr lang="en-US" dirty="0">
                <a:solidFill>
                  <a:srgbClr val="0C2340"/>
                </a:solidFill>
                <a:hlinkClick r:id="rId3"/>
              </a:rPr>
              <a:t>Disbursements &amp; Travel Services </a:t>
            </a:r>
            <a:endParaRPr lang="en-US" dirty="0">
              <a:solidFill>
                <a:srgbClr val="0C2340"/>
              </a:solidFill>
            </a:endParaRPr>
          </a:p>
          <a:p>
            <a:pPr>
              <a:lnSpc>
                <a:spcPct val="90000"/>
              </a:lnSpc>
              <a:spcBef>
                <a:spcPts val="500"/>
              </a:spcBef>
              <a:spcAft>
                <a:spcPts val="1200"/>
              </a:spcAft>
            </a:pPr>
            <a:r>
              <a:rPr lang="en-US" dirty="0">
                <a:solidFill>
                  <a:srgbClr val="0C2340"/>
                </a:solidFill>
              </a:rPr>
              <a:t>Email: </a:t>
            </a:r>
            <a:r>
              <a:rPr lang="en-US" dirty="0">
                <a:solidFill>
                  <a:srgbClr val="0C2340"/>
                </a:solidFill>
                <a:hlinkClick r:id="rId4"/>
              </a:rPr>
              <a:t>disbursements.travel@utsa.edu</a:t>
            </a:r>
            <a:endParaRPr lang="en-US" dirty="0">
              <a:solidFill>
                <a:srgbClr val="0C2340"/>
              </a:solidFill>
            </a:endParaRPr>
          </a:p>
          <a:p>
            <a:pPr>
              <a:lnSpc>
                <a:spcPct val="90000"/>
              </a:lnSpc>
              <a:spcBef>
                <a:spcPts val="500"/>
              </a:spcBef>
              <a:spcAft>
                <a:spcPts val="1200"/>
              </a:spcAft>
            </a:pPr>
            <a:r>
              <a:rPr lang="en-US" dirty="0">
                <a:solidFill>
                  <a:srgbClr val="0C2340"/>
                </a:solidFill>
              </a:rPr>
              <a:t>Phone: (210) 458-4213</a:t>
            </a:r>
          </a:p>
        </p:txBody>
      </p:sp>
    </p:spTree>
    <p:custDataLst>
      <p:tags r:id="rId1"/>
    </p:custDataLst>
    <p:extLst>
      <p:ext uri="{BB962C8B-B14F-4D97-AF65-F5344CB8AC3E}">
        <p14:creationId xmlns:p14="http://schemas.microsoft.com/office/powerpoint/2010/main" val="14356639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42E27DF-1FA9-4B37-A3C2-5C7C79FDCA79}"/>
              </a:ext>
            </a:extLst>
          </p:cNvPr>
          <p:cNvSpPr>
            <a:spLocks noGrp="1"/>
          </p:cNvSpPr>
          <p:nvPr>
            <p:ph type="title"/>
          </p:nvPr>
        </p:nvSpPr>
        <p:spPr/>
        <p:txBody>
          <a:bodyPr/>
          <a:lstStyle/>
          <a:p>
            <a:r>
              <a:rPr lang="en-US" dirty="0"/>
              <a:t>Thank you</a:t>
            </a:r>
          </a:p>
        </p:txBody>
      </p:sp>
      <p:sp>
        <p:nvSpPr>
          <p:cNvPr id="4" name="utsa.edu/financialaffairs">
            <a:extLst>
              <a:ext uri="{FF2B5EF4-FFF2-40B4-BE49-F238E27FC236}">
                <a16:creationId xmlns:a16="http://schemas.microsoft.com/office/drawing/2014/main" id="{18D42C02-CD83-4940-BF9B-D0AA3AA16754}"/>
              </a:ext>
            </a:extLst>
          </p:cNvPr>
          <p:cNvSpPr txBox="1">
            <a:spLocks/>
          </p:cNvSpPr>
          <p:nvPr/>
        </p:nvSpPr>
        <p:spPr>
          <a:xfrm>
            <a:off x="1143000" y="4851698"/>
            <a:ext cx="6858000" cy="40610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000" dirty="0">
                <a:solidFill>
                  <a:srgbClr val="0C2340"/>
                </a:solidFill>
              </a:rPr>
              <a:t>utsa.edu/</a:t>
            </a:r>
            <a:r>
              <a:rPr lang="en-US" sz="2000" dirty="0" err="1">
                <a:solidFill>
                  <a:srgbClr val="0C2340"/>
                </a:solidFill>
              </a:rPr>
              <a:t>financialaffairs</a:t>
            </a:r>
            <a:endParaRPr lang="en-US" sz="2000" dirty="0">
              <a:solidFill>
                <a:srgbClr val="0C2340"/>
              </a:solidFill>
              <a:hlinkClick r:id="rId4">
                <a:extLst>
                  <a:ext uri="{A12FA001-AC4F-418D-AE19-62706E023703}">
                    <ahyp:hlinkClr xmlns:ahyp="http://schemas.microsoft.com/office/drawing/2018/hyperlinkcolor" val="tx"/>
                  </a:ext>
                </a:extLst>
              </a:hlinkClick>
            </a:endParaRPr>
          </a:p>
        </p:txBody>
      </p:sp>
      <p:pic>
        <p:nvPicPr>
          <p:cNvPr id="5" name="UTSA Financial Affairs Logo">
            <a:extLst>
              <a:ext uri="{FF2B5EF4-FFF2-40B4-BE49-F238E27FC236}">
                <a16:creationId xmlns:a16="http://schemas.microsoft.com/office/drawing/2014/main" id="{B1605727-5385-4FB8-95EC-9466543B3E55}"/>
              </a:ext>
              <a:ext uri="{C183D7F6-B498-43B3-948B-1728B52AA6E4}">
                <adec:decorative xmlns:adec="http://schemas.microsoft.com/office/drawing/2017/decorative" val="1"/>
              </a:ext>
            </a:extLst>
          </p:cNvPr>
          <p:cNvPicPr>
            <a:picLocks noChangeAspect="1"/>
          </p:cNvPicPr>
          <p:nvPr/>
        </p:nvPicPr>
        <p:blipFill>
          <a:blip r:embed="rId5"/>
          <a:stretch>
            <a:fillRect/>
          </a:stretch>
        </p:blipFill>
        <p:spPr>
          <a:xfrm>
            <a:off x="1487244" y="2627484"/>
            <a:ext cx="6169511" cy="800740"/>
          </a:xfrm>
          <a:prstGeom prst="rect">
            <a:avLst/>
          </a:prstGeom>
        </p:spPr>
      </p:pic>
    </p:spTree>
    <p:custDataLst>
      <p:tags r:id="rId1"/>
    </p:custDataLst>
    <p:extLst>
      <p:ext uri="{BB962C8B-B14F-4D97-AF65-F5344CB8AC3E}">
        <p14:creationId xmlns:p14="http://schemas.microsoft.com/office/powerpoint/2010/main" val="2582810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AFD8BD0-F94A-4D1B-9F7F-F10B070FC991}"/>
              </a:ext>
            </a:extLst>
          </p:cNvPr>
          <p:cNvSpPr>
            <a:spLocks noGrp="1"/>
          </p:cNvSpPr>
          <p:nvPr>
            <p:ph type="title"/>
          </p:nvPr>
        </p:nvSpPr>
        <p:spPr>
          <a:xfrm>
            <a:off x="466344" y="338328"/>
            <a:ext cx="8677656" cy="1490472"/>
          </a:xfrm>
        </p:spPr>
        <p:txBody>
          <a:bodyPr/>
          <a:lstStyle/>
          <a:p>
            <a:r>
              <a:rPr lang="en-US" dirty="0"/>
              <a:t>Approved UT System Travel and Car Rental Agencies </a:t>
            </a:r>
          </a:p>
        </p:txBody>
      </p:sp>
      <p:sp>
        <p:nvSpPr>
          <p:cNvPr id="6" name="TextBox 5">
            <a:extLst>
              <a:ext uri="{FF2B5EF4-FFF2-40B4-BE49-F238E27FC236}">
                <a16:creationId xmlns:a16="http://schemas.microsoft.com/office/drawing/2014/main" id="{3B56CA5E-AE5C-4AB3-8F60-2894569D44EB}"/>
              </a:ext>
            </a:extLst>
          </p:cNvPr>
          <p:cNvSpPr txBox="1"/>
          <p:nvPr/>
        </p:nvSpPr>
        <p:spPr>
          <a:xfrm>
            <a:off x="466344" y="1828800"/>
            <a:ext cx="8211312" cy="3913632"/>
          </a:xfrm>
          <a:prstGeom prst="rect">
            <a:avLst/>
          </a:prstGeom>
          <a:noFill/>
        </p:spPr>
        <p:txBody>
          <a:bodyPr wrap="square" rtlCol="0">
            <a:noAutofit/>
          </a:bodyPr>
          <a:lstStyle/>
          <a:p>
            <a:pPr>
              <a:lnSpc>
                <a:spcPct val="90000"/>
              </a:lnSpc>
              <a:spcBef>
                <a:spcPts val="500"/>
              </a:spcBef>
              <a:spcAft>
                <a:spcPts val="1200"/>
              </a:spcAft>
            </a:pPr>
            <a:r>
              <a:rPr lang="en-US" dirty="0">
                <a:solidFill>
                  <a:srgbClr val="0C2340"/>
                </a:solidFill>
              </a:rPr>
              <a:t>Travel agencies (UTSA travel agencies since January 2009)</a:t>
            </a:r>
          </a:p>
          <a:p>
            <a:pPr marL="365760" lvl="1" indent="-182880">
              <a:lnSpc>
                <a:spcPct val="90000"/>
              </a:lnSpc>
              <a:spcBef>
                <a:spcPts val="500"/>
              </a:spcBef>
              <a:spcAft>
                <a:spcPts val="1200"/>
              </a:spcAft>
              <a:buFont typeface="Arial" panose="020B0604020202020204" pitchFamily="34" charset="0"/>
              <a:buChar char="•"/>
            </a:pPr>
            <a:r>
              <a:rPr lang="en-US" dirty="0">
                <a:solidFill>
                  <a:srgbClr val="0C2340"/>
                </a:solidFill>
              </a:rPr>
              <a:t>Collegiate Travel Planners (CTP)</a:t>
            </a:r>
          </a:p>
          <a:p>
            <a:pPr marL="365760" lvl="1" indent="-182880">
              <a:lnSpc>
                <a:spcPct val="90000"/>
              </a:lnSpc>
              <a:spcBef>
                <a:spcPts val="500"/>
              </a:spcBef>
              <a:spcAft>
                <a:spcPts val="1200"/>
              </a:spcAft>
              <a:buFont typeface="Arial" panose="020B0604020202020204" pitchFamily="34" charset="0"/>
              <a:buChar char="•"/>
            </a:pPr>
            <a:r>
              <a:rPr lang="en-US" dirty="0">
                <a:solidFill>
                  <a:srgbClr val="0C2340"/>
                </a:solidFill>
              </a:rPr>
              <a:t>Anthony Travel</a:t>
            </a:r>
          </a:p>
          <a:p>
            <a:pPr>
              <a:lnSpc>
                <a:spcPct val="90000"/>
              </a:lnSpc>
              <a:spcBef>
                <a:spcPts val="500"/>
              </a:spcBef>
              <a:spcAft>
                <a:spcPts val="1200"/>
              </a:spcAft>
            </a:pPr>
            <a:r>
              <a:rPr lang="en-US" dirty="0">
                <a:solidFill>
                  <a:srgbClr val="0C2340"/>
                </a:solidFill>
              </a:rPr>
              <a:t>Car rental agencies</a:t>
            </a:r>
          </a:p>
          <a:p>
            <a:pPr marL="365760" lvl="1" indent="-182880">
              <a:lnSpc>
                <a:spcPct val="90000"/>
              </a:lnSpc>
              <a:spcBef>
                <a:spcPts val="500"/>
              </a:spcBef>
              <a:spcAft>
                <a:spcPts val="1200"/>
              </a:spcAft>
              <a:buFont typeface="Arial" panose="020B0604020202020204" pitchFamily="34" charset="0"/>
              <a:buChar char="•"/>
            </a:pPr>
            <a:r>
              <a:rPr lang="en-US" dirty="0">
                <a:solidFill>
                  <a:srgbClr val="0C2340"/>
                </a:solidFill>
              </a:rPr>
              <a:t>Avis/Budget</a:t>
            </a:r>
          </a:p>
          <a:p>
            <a:pPr marL="365760" lvl="1" indent="-182880">
              <a:lnSpc>
                <a:spcPct val="90000"/>
              </a:lnSpc>
              <a:spcBef>
                <a:spcPts val="500"/>
              </a:spcBef>
              <a:spcAft>
                <a:spcPts val="1200"/>
              </a:spcAft>
              <a:buFont typeface="Arial" panose="020B0604020202020204" pitchFamily="34" charset="0"/>
              <a:buChar char="•"/>
            </a:pPr>
            <a:r>
              <a:rPr lang="en-US" dirty="0">
                <a:solidFill>
                  <a:srgbClr val="0C2340"/>
                </a:solidFill>
              </a:rPr>
              <a:t>Enterprise/National</a:t>
            </a:r>
          </a:p>
          <a:p>
            <a:pPr marL="365760" lvl="1" indent="-182880">
              <a:lnSpc>
                <a:spcPct val="90000"/>
              </a:lnSpc>
              <a:spcBef>
                <a:spcPts val="500"/>
              </a:spcBef>
              <a:spcAft>
                <a:spcPts val="1200"/>
              </a:spcAft>
              <a:buFont typeface="Arial" panose="020B0604020202020204" pitchFamily="34" charset="0"/>
              <a:buChar char="•"/>
            </a:pPr>
            <a:r>
              <a:rPr lang="en-US" dirty="0">
                <a:solidFill>
                  <a:srgbClr val="0C2340"/>
                </a:solidFill>
              </a:rPr>
              <a:t>Hertz</a:t>
            </a:r>
          </a:p>
        </p:txBody>
      </p:sp>
    </p:spTree>
    <p:custDataLst>
      <p:tags r:id="rId1"/>
    </p:custDataLst>
    <p:extLst>
      <p:ext uri="{BB962C8B-B14F-4D97-AF65-F5344CB8AC3E}">
        <p14:creationId xmlns:p14="http://schemas.microsoft.com/office/powerpoint/2010/main" val="32559036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AFD8BD0-F94A-4D1B-9F7F-F10B070FC991}"/>
              </a:ext>
            </a:extLst>
          </p:cNvPr>
          <p:cNvSpPr>
            <a:spLocks noGrp="1"/>
          </p:cNvSpPr>
          <p:nvPr>
            <p:ph type="title"/>
          </p:nvPr>
        </p:nvSpPr>
        <p:spPr>
          <a:xfrm>
            <a:off x="466344" y="338328"/>
            <a:ext cx="8677656" cy="1490472"/>
          </a:xfrm>
        </p:spPr>
        <p:txBody>
          <a:bodyPr/>
          <a:lstStyle/>
          <a:p>
            <a:r>
              <a:rPr lang="en-US" dirty="0"/>
              <a:t>Travelers Required to Use Travel and Car Rental Agencies</a:t>
            </a:r>
          </a:p>
        </p:txBody>
      </p:sp>
      <p:sp>
        <p:nvSpPr>
          <p:cNvPr id="6" name="TextBox 5">
            <a:extLst>
              <a:ext uri="{FF2B5EF4-FFF2-40B4-BE49-F238E27FC236}">
                <a16:creationId xmlns:a16="http://schemas.microsoft.com/office/drawing/2014/main" id="{3B56CA5E-AE5C-4AB3-8F60-2894569D44EB}"/>
              </a:ext>
            </a:extLst>
          </p:cNvPr>
          <p:cNvSpPr txBox="1"/>
          <p:nvPr/>
        </p:nvSpPr>
        <p:spPr>
          <a:xfrm>
            <a:off x="466344" y="1828800"/>
            <a:ext cx="8211312" cy="3913632"/>
          </a:xfrm>
          <a:prstGeom prst="rect">
            <a:avLst/>
          </a:prstGeom>
          <a:noFill/>
        </p:spPr>
        <p:txBody>
          <a:bodyPr wrap="square" rtlCol="0">
            <a:noAutofit/>
          </a:bodyPr>
          <a:lstStyle/>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All employees of UT System and The University of Texas Investment Management Company who will be requesting reimbursement for travel—this includes UTSA employees</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All student(s)/guest(s) whose travel is booked by UTSA using a One Card</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The travel and car rental agencies’ portals are now in PeopleSoft (login, select the UTSA Business Solutions Center tile then the Travel Vendors tile)</a:t>
            </a:r>
          </a:p>
        </p:txBody>
      </p:sp>
    </p:spTree>
    <p:custDataLst>
      <p:tags r:id="rId1"/>
    </p:custDataLst>
    <p:extLst>
      <p:ext uri="{BB962C8B-B14F-4D97-AF65-F5344CB8AC3E}">
        <p14:creationId xmlns:p14="http://schemas.microsoft.com/office/powerpoint/2010/main" val="889541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AFD8BD0-F94A-4D1B-9F7F-F10B070FC991}"/>
              </a:ext>
            </a:extLst>
          </p:cNvPr>
          <p:cNvSpPr>
            <a:spLocks noGrp="1"/>
          </p:cNvSpPr>
          <p:nvPr>
            <p:ph type="title"/>
          </p:nvPr>
        </p:nvSpPr>
        <p:spPr>
          <a:xfrm>
            <a:off x="466344" y="338328"/>
            <a:ext cx="8677656" cy="1490472"/>
          </a:xfrm>
        </p:spPr>
        <p:txBody>
          <a:bodyPr/>
          <a:lstStyle/>
          <a:p>
            <a:r>
              <a:rPr lang="en-US" dirty="0"/>
              <a:t>Groups Exempt from Using Travel Agencies</a:t>
            </a:r>
          </a:p>
        </p:txBody>
      </p:sp>
      <p:sp>
        <p:nvSpPr>
          <p:cNvPr id="6" name="TextBox 5">
            <a:extLst>
              <a:ext uri="{FF2B5EF4-FFF2-40B4-BE49-F238E27FC236}">
                <a16:creationId xmlns:a16="http://schemas.microsoft.com/office/drawing/2014/main" id="{3B56CA5E-AE5C-4AB3-8F60-2894569D44EB}"/>
              </a:ext>
            </a:extLst>
          </p:cNvPr>
          <p:cNvSpPr txBox="1"/>
          <p:nvPr/>
        </p:nvSpPr>
        <p:spPr>
          <a:xfrm>
            <a:off x="466344" y="1828800"/>
            <a:ext cx="8211312" cy="3913632"/>
          </a:xfrm>
          <a:prstGeom prst="rect">
            <a:avLst/>
          </a:prstGeom>
          <a:noFill/>
        </p:spPr>
        <p:txBody>
          <a:bodyPr wrap="square" rtlCol="0">
            <a:noAutofit/>
          </a:bodyPr>
          <a:lstStyle/>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Athletic travel (Anthony Travel)</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Group (student) travel</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Student(s)/guest(s) paying for travel upfront</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Employees not requesting airfare or car rental reimbursement from UTSA</a:t>
            </a:r>
          </a:p>
        </p:txBody>
      </p:sp>
    </p:spTree>
    <p:custDataLst>
      <p:tags r:id="rId1"/>
    </p:custDataLst>
    <p:extLst>
      <p:ext uri="{BB962C8B-B14F-4D97-AF65-F5344CB8AC3E}">
        <p14:creationId xmlns:p14="http://schemas.microsoft.com/office/powerpoint/2010/main" val="2567587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8FCBFD6-27B8-4239-AC32-7E4AC3EAC008}"/>
              </a:ext>
            </a:extLst>
          </p:cNvPr>
          <p:cNvSpPr>
            <a:spLocks noGrp="1"/>
          </p:cNvSpPr>
          <p:nvPr>
            <p:ph type="title"/>
          </p:nvPr>
        </p:nvSpPr>
        <p:spPr/>
        <p:txBody>
          <a:bodyPr/>
          <a:lstStyle/>
          <a:p>
            <a:r>
              <a:rPr lang="en-US" dirty="0"/>
              <a:t>Travel Agency Benefits (1)</a:t>
            </a:r>
          </a:p>
        </p:txBody>
      </p:sp>
      <p:sp>
        <p:nvSpPr>
          <p:cNvPr id="6" name="TextBox 5">
            <a:extLst>
              <a:ext uri="{FF2B5EF4-FFF2-40B4-BE49-F238E27FC236}">
                <a16:creationId xmlns:a16="http://schemas.microsoft.com/office/drawing/2014/main" id="{ECCD0D38-5E1C-4CC8-8A10-FC87C7238EEC}"/>
              </a:ext>
            </a:extLst>
          </p:cNvPr>
          <p:cNvSpPr txBox="1"/>
          <p:nvPr/>
        </p:nvSpPr>
        <p:spPr>
          <a:xfrm>
            <a:off x="466344" y="1408176"/>
            <a:ext cx="8211312" cy="4334256"/>
          </a:xfrm>
          <a:prstGeom prst="rect">
            <a:avLst/>
          </a:prstGeom>
          <a:noFill/>
        </p:spPr>
        <p:txBody>
          <a:bodyPr wrap="square" rtlCol="0">
            <a:noAutofit/>
          </a:bodyPr>
          <a:lstStyle/>
          <a:p>
            <a:pPr>
              <a:lnSpc>
                <a:spcPct val="90000"/>
              </a:lnSpc>
              <a:spcBef>
                <a:spcPts val="500"/>
              </a:spcBef>
              <a:spcAft>
                <a:spcPts val="1200"/>
              </a:spcAft>
            </a:pPr>
            <a:r>
              <a:rPr lang="en-US" dirty="0">
                <a:solidFill>
                  <a:srgbClr val="0C2340"/>
                </a:solidFill>
              </a:rPr>
              <a:t>Streamlined contract management</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Uniform service standard requirements</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Account management service fee provides a lower overall cost system-wide </a:t>
            </a:r>
          </a:p>
          <a:p>
            <a:pPr>
              <a:lnSpc>
                <a:spcPct val="90000"/>
              </a:lnSpc>
              <a:spcBef>
                <a:spcPts val="500"/>
              </a:spcBef>
              <a:spcAft>
                <a:spcPts val="1200"/>
              </a:spcAft>
            </a:pPr>
            <a:r>
              <a:rPr lang="en-US" dirty="0">
                <a:solidFill>
                  <a:srgbClr val="0C2340"/>
                </a:solidFill>
              </a:rPr>
              <a:t>Enhanced service requirements</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Experienced agents/designated account manager</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Minimal hold time (average one minute four seconds)</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Institution’s travel policy experts</a:t>
            </a:r>
          </a:p>
          <a:p>
            <a:pPr>
              <a:lnSpc>
                <a:spcPct val="90000"/>
              </a:lnSpc>
              <a:spcBef>
                <a:spcPts val="500"/>
              </a:spcBef>
              <a:spcAft>
                <a:spcPts val="1200"/>
              </a:spcAft>
            </a:pPr>
            <a:r>
              <a:rPr lang="en-US" dirty="0">
                <a:solidFill>
                  <a:srgbClr val="0C2340"/>
                </a:solidFill>
              </a:rPr>
              <a:t>Innovative use of technology</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Concur (online reservation tool)</a:t>
            </a:r>
          </a:p>
          <a:p>
            <a:pPr marL="182880">
              <a:lnSpc>
                <a:spcPct val="90000"/>
              </a:lnSpc>
              <a:spcBef>
                <a:spcPts val="500"/>
              </a:spcBef>
              <a:spcAft>
                <a:spcPts val="1200"/>
              </a:spcAft>
            </a:pPr>
            <a:endParaRPr lang="en-US" dirty="0">
              <a:solidFill>
                <a:srgbClr val="0C2340"/>
              </a:solidFill>
            </a:endParaRPr>
          </a:p>
        </p:txBody>
      </p:sp>
    </p:spTree>
    <p:custDataLst>
      <p:tags r:id="rId1"/>
    </p:custDataLst>
    <p:extLst>
      <p:ext uri="{BB962C8B-B14F-4D97-AF65-F5344CB8AC3E}">
        <p14:creationId xmlns:p14="http://schemas.microsoft.com/office/powerpoint/2010/main" val="1478444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8FCBFD6-27B8-4239-AC32-7E4AC3EAC008}"/>
              </a:ext>
            </a:extLst>
          </p:cNvPr>
          <p:cNvSpPr>
            <a:spLocks noGrp="1"/>
          </p:cNvSpPr>
          <p:nvPr>
            <p:ph type="title"/>
          </p:nvPr>
        </p:nvSpPr>
        <p:spPr/>
        <p:txBody>
          <a:bodyPr/>
          <a:lstStyle/>
          <a:p>
            <a:r>
              <a:rPr lang="en-US" dirty="0"/>
              <a:t>Travel Agency Benefits (2)</a:t>
            </a:r>
          </a:p>
        </p:txBody>
      </p:sp>
      <p:sp>
        <p:nvSpPr>
          <p:cNvPr id="4" name="TextBox 3">
            <a:extLst>
              <a:ext uri="{FF2B5EF4-FFF2-40B4-BE49-F238E27FC236}">
                <a16:creationId xmlns:a16="http://schemas.microsoft.com/office/drawing/2014/main" id="{3FAD16DF-5C6B-4ECA-9413-C0BA266A8D62}"/>
              </a:ext>
            </a:extLst>
          </p:cNvPr>
          <p:cNvSpPr txBox="1"/>
          <p:nvPr/>
        </p:nvSpPr>
        <p:spPr>
          <a:xfrm>
            <a:off x="466344" y="1408176"/>
            <a:ext cx="8211312" cy="4334256"/>
          </a:xfrm>
          <a:prstGeom prst="rect">
            <a:avLst/>
          </a:prstGeom>
          <a:noFill/>
        </p:spPr>
        <p:txBody>
          <a:bodyPr wrap="square" rtlCol="0">
            <a:noAutofit/>
          </a:bodyPr>
          <a:lstStyle/>
          <a:p>
            <a:pPr>
              <a:lnSpc>
                <a:spcPct val="90000"/>
              </a:lnSpc>
              <a:spcBef>
                <a:spcPts val="500"/>
              </a:spcBef>
              <a:spcAft>
                <a:spcPts val="1200"/>
              </a:spcAft>
            </a:pPr>
            <a:r>
              <a:rPr lang="en-US" dirty="0">
                <a:solidFill>
                  <a:srgbClr val="0C2340"/>
                </a:solidFill>
              </a:rPr>
              <a:t>Travel agency agents </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Airline content: UT contract rates and state rates</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Can provide airline executive desk status for assistance with waivers and fare matching</a:t>
            </a:r>
          </a:p>
          <a:p>
            <a:pPr>
              <a:lnSpc>
                <a:spcPct val="90000"/>
              </a:lnSpc>
              <a:spcBef>
                <a:spcPts val="500"/>
              </a:spcBef>
              <a:spcAft>
                <a:spcPts val="1200"/>
              </a:spcAft>
            </a:pPr>
            <a:r>
              <a:rPr lang="en-US" dirty="0">
                <a:solidFill>
                  <a:srgbClr val="0C2340"/>
                </a:solidFill>
              </a:rPr>
              <a:t>Auto enrollment in </a:t>
            </a:r>
            <a:r>
              <a:rPr lang="en-US" dirty="0">
                <a:solidFill>
                  <a:srgbClr val="0C2340"/>
                </a:solidFill>
                <a:hlinkClick r:id="rId4"/>
              </a:rPr>
              <a:t>On Call International</a:t>
            </a:r>
            <a:endParaRPr lang="en-US" dirty="0">
              <a:solidFill>
                <a:srgbClr val="0C2340"/>
              </a:solidFill>
            </a:endParaRP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Effective 12/31/2021</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All reservations including domestic can be tracked during emergency situations</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Complies with UT System requirements</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Visit </a:t>
            </a:r>
            <a:r>
              <a:rPr lang="en-US" dirty="0">
                <a:solidFill>
                  <a:srgbClr val="0C2340"/>
                </a:solidFill>
                <a:hlinkClick r:id="rId5"/>
              </a:rPr>
              <a:t>Global Initiatives – On Call International</a:t>
            </a:r>
            <a:endParaRPr lang="en-US" dirty="0">
              <a:solidFill>
                <a:srgbClr val="0C2340"/>
              </a:solidFill>
            </a:endParaRPr>
          </a:p>
        </p:txBody>
      </p:sp>
    </p:spTree>
    <p:custDataLst>
      <p:tags r:id="rId1"/>
    </p:custDataLst>
    <p:extLst>
      <p:ext uri="{BB962C8B-B14F-4D97-AF65-F5344CB8AC3E}">
        <p14:creationId xmlns:p14="http://schemas.microsoft.com/office/powerpoint/2010/main" val="12046569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5F69A32-A366-4887-9F3F-64C78475C153}"/>
              </a:ext>
            </a:extLst>
          </p:cNvPr>
          <p:cNvSpPr>
            <a:spLocks noGrp="1"/>
          </p:cNvSpPr>
          <p:nvPr>
            <p:ph type="title"/>
          </p:nvPr>
        </p:nvSpPr>
        <p:spPr/>
        <p:txBody>
          <a:bodyPr/>
          <a:lstStyle/>
          <a:p>
            <a:r>
              <a:rPr lang="en-US" dirty="0"/>
              <a:t>Travel Agency Options</a:t>
            </a:r>
          </a:p>
        </p:txBody>
      </p:sp>
      <p:sp>
        <p:nvSpPr>
          <p:cNvPr id="4" name="TextBox 3">
            <a:extLst>
              <a:ext uri="{FF2B5EF4-FFF2-40B4-BE49-F238E27FC236}">
                <a16:creationId xmlns:a16="http://schemas.microsoft.com/office/drawing/2014/main" id="{CB79DC90-0262-4F4B-BBF3-BED53D68668F}"/>
              </a:ext>
            </a:extLst>
          </p:cNvPr>
          <p:cNvSpPr txBox="1"/>
          <p:nvPr/>
        </p:nvSpPr>
        <p:spPr>
          <a:xfrm>
            <a:off x="466344" y="1408176"/>
            <a:ext cx="8211312" cy="4334256"/>
          </a:xfrm>
          <a:prstGeom prst="rect">
            <a:avLst/>
          </a:prstGeom>
          <a:noFill/>
        </p:spPr>
        <p:txBody>
          <a:bodyPr wrap="square" rtlCol="0">
            <a:noAutofit/>
          </a:bodyPr>
          <a:lstStyle/>
          <a:p>
            <a:pPr>
              <a:lnSpc>
                <a:spcPct val="90000"/>
              </a:lnSpc>
              <a:spcBef>
                <a:spcPts val="500"/>
              </a:spcBef>
              <a:spcAft>
                <a:spcPts val="1200"/>
              </a:spcAft>
            </a:pPr>
            <a:r>
              <a:rPr lang="en-US" dirty="0">
                <a:solidFill>
                  <a:srgbClr val="0C2340"/>
                </a:solidFill>
              </a:rPr>
              <a:t>Collegiate Travel Planners (CTP)</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Full service – call agent (higher cost, varies based on service)</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Online booking tool (Concur) – robust system, lower cost</a:t>
            </a:r>
          </a:p>
          <a:p>
            <a:pPr>
              <a:lnSpc>
                <a:spcPct val="90000"/>
              </a:lnSpc>
              <a:spcBef>
                <a:spcPts val="500"/>
              </a:spcBef>
              <a:spcAft>
                <a:spcPts val="1200"/>
              </a:spcAft>
            </a:pPr>
            <a:r>
              <a:rPr lang="en-US" dirty="0">
                <a:solidFill>
                  <a:srgbClr val="0C2340"/>
                </a:solidFill>
              </a:rPr>
              <a:t>Anthony Travel</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Full service – call agent (higher cost, varies based on service)</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No online system available</a:t>
            </a:r>
          </a:p>
          <a:p>
            <a:pPr>
              <a:lnSpc>
                <a:spcPct val="90000"/>
              </a:lnSpc>
              <a:spcBef>
                <a:spcPts val="500"/>
              </a:spcBef>
              <a:spcAft>
                <a:spcPts val="1200"/>
              </a:spcAft>
            </a:pPr>
            <a:r>
              <a:rPr lang="en-US" dirty="0">
                <a:solidFill>
                  <a:srgbClr val="0C2340"/>
                </a:solidFill>
              </a:rPr>
              <a:t>Note: Use CTP supplier ID 0000113119</a:t>
            </a:r>
          </a:p>
        </p:txBody>
      </p:sp>
    </p:spTree>
    <p:custDataLst>
      <p:tags r:id="rId1"/>
    </p:custDataLst>
    <p:extLst>
      <p:ext uri="{BB962C8B-B14F-4D97-AF65-F5344CB8AC3E}">
        <p14:creationId xmlns:p14="http://schemas.microsoft.com/office/powerpoint/2010/main" val="718759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510B192-1ECD-4E44-B9C0-71ADA596AC24}"/>
              </a:ext>
            </a:extLst>
          </p:cNvPr>
          <p:cNvSpPr>
            <a:spLocks noGrp="1"/>
          </p:cNvSpPr>
          <p:nvPr>
            <p:ph type="title"/>
          </p:nvPr>
        </p:nvSpPr>
        <p:spPr/>
        <p:txBody>
          <a:bodyPr/>
          <a:lstStyle/>
          <a:p>
            <a:r>
              <a:rPr lang="en-US" dirty="0"/>
              <a:t>Booking Requirements</a:t>
            </a:r>
          </a:p>
        </p:txBody>
      </p:sp>
      <p:sp>
        <p:nvSpPr>
          <p:cNvPr id="6" name="TextBox 5">
            <a:extLst>
              <a:ext uri="{FF2B5EF4-FFF2-40B4-BE49-F238E27FC236}">
                <a16:creationId xmlns:a16="http://schemas.microsoft.com/office/drawing/2014/main" id="{A17E162B-4AB8-4EFF-82BF-CCBC6A194DDD}"/>
              </a:ext>
            </a:extLst>
          </p:cNvPr>
          <p:cNvSpPr txBox="1"/>
          <p:nvPr/>
        </p:nvSpPr>
        <p:spPr>
          <a:xfrm>
            <a:off x="466344" y="1408176"/>
            <a:ext cx="8211312" cy="4334256"/>
          </a:xfrm>
          <a:prstGeom prst="rect">
            <a:avLst/>
          </a:prstGeom>
          <a:noFill/>
        </p:spPr>
        <p:txBody>
          <a:bodyPr wrap="square" rtlCol="0">
            <a:noAutofit/>
          </a:bodyPr>
          <a:lstStyle/>
          <a:p>
            <a:pPr>
              <a:lnSpc>
                <a:spcPct val="90000"/>
              </a:lnSpc>
              <a:spcBef>
                <a:spcPts val="500"/>
              </a:spcBef>
              <a:spcAft>
                <a:spcPts val="1200"/>
              </a:spcAft>
            </a:pPr>
            <a:r>
              <a:rPr lang="en-US" dirty="0">
                <a:solidFill>
                  <a:srgbClr val="0C2340"/>
                </a:solidFill>
              </a:rPr>
              <a:t>Flights </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Must use designated travel agencies</a:t>
            </a:r>
          </a:p>
          <a:p>
            <a:pPr>
              <a:lnSpc>
                <a:spcPct val="90000"/>
              </a:lnSpc>
              <a:spcBef>
                <a:spcPts val="500"/>
              </a:spcBef>
              <a:spcAft>
                <a:spcPts val="1200"/>
              </a:spcAft>
            </a:pPr>
            <a:r>
              <a:rPr lang="en-US" dirty="0">
                <a:solidFill>
                  <a:srgbClr val="0C2340"/>
                </a:solidFill>
              </a:rPr>
              <a:t>Car rentals</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Must use designated car rental agencies</a:t>
            </a:r>
          </a:p>
          <a:p>
            <a:pPr>
              <a:lnSpc>
                <a:spcPct val="90000"/>
              </a:lnSpc>
              <a:spcBef>
                <a:spcPts val="500"/>
              </a:spcBef>
              <a:spcAft>
                <a:spcPts val="1200"/>
              </a:spcAft>
            </a:pPr>
            <a:r>
              <a:rPr lang="en-US" dirty="0">
                <a:solidFill>
                  <a:srgbClr val="0C2340"/>
                </a:solidFill>
              </a:rPr>
              <a:t>Hotels</a:t>
            </a:r>
          </a:p>
          <a:p>
            <a:pPr marL="365760" indent="-182880">
              <a:lnSpc>
                <a:spcPct val="90000"/>
              </a:lnSpc>
              <a:spcBef>
                <a:spcPts val="500"/>
              </a:spcBef>
              <a:spcAft>
                <a:spcPts val="1200"/>
              </a:spcAft>
              <a:buFont typeface="Arial" panose="020B0604020202020204" pitchFamily="34" charset="0"/>
              <a:buChar char="•"/>
            </a:pPr>
            <a:r>
              <a:rPr lang="en-US" dirty="0">
                <a:solidFill>
                  <a:srgbClr val="0C2340"/>
                </a:solidFill>
              </a:rPr>
              <a:t>Can call or book directly through hotel website, or use Concur</a:t>
            </a:r>
          </a:p>
        </p:txBody>
      </p:sp>
    </p:spTree>
    <p:custDataLst>
      <p:tags r:id="rId1"/>
    </p:custDataLst>
    <p:extLst>
      <p:ext uri="{BB962C8B-B14F-4D97-AF65-F5344CB8AC3E}">
        <p14:creationId xmlns:p14="http://schemas.microsoft.com/office/powerpoint/2010/main" val="330085117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1_OFFICE THEME" val="OYvchuAD"/>
  <p:tag name="ARTICULATE_DESIGN_ID_UTSA FINANCIAL AFFAIRS" val="NuKOzqX4"/>
  <p:tag name="ARTICULATE_SLIDE_THUMBNAIL_REFRESH" val="1"/>
  <p:tag name="ARTICULATE_SLIDE_COUNT" val="9"/>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UTSA Financial Affairs">
  <a:themeElements>
    <a:clrScheme name="Custom 2">
      <a:dk1>
        <a:srgbClr val="000000"/>
      </a:dk1>
      <a:lt1>
        <a:srgbClr val="FFFFFF"/>
      </a:lt1>
      <a:dk2>
        <a:srgbClr val="44546A"/>
      </a:dk2>
      <a:lt2>
        <a:srgbClr val="E7E6E6"/>
      </a:lt2>
      <a:accent1>
        <a:srgbClr val="0C2340"/>
      </a:accent1>
      <a:accent2>
        <a:srgbClr val="ED7D31"/>
      </a:accent2>
      <a:accent3>
        <a:srgbClr val="DBDEE3"/>
      </a:accent3>
      <a:accent4>
        <a:srgbClr val="495970"/>
      </a:accent4>
      <a:accent5>
        <a:srgbClr val="D3430D"/>
      </a:accent5>
      <a:accent6>
        <a:srgbClr val="70ADC6"/>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TSA Financial Affairs" id="{A9460F9B-56FE-9844-9241-E04AB81C297D}" vid="{736B3360-3717-7742-ADD2-1004263183C0}"/>
    </a:ext>
  </a:extLst>
</a:theme>
</file>

<file path=ppt/theme/theme2.xml><?xml version="1.0" encoding="utf-8"?>
<a:theme xmlns:a="http://schemas.openxmlformats.org/drawingml/2006/main" name="1_Office Theme">
  <a:themeElements>
    <a:clrScheme name="UTSA Financial Affairs">
      <a:dk1>
        <a:srgbClr val="000000"/>
      </a:dk1>
      <a:lt1>
        <a:srgbClr val="FFFFFF"/>
      </a:lt1>
      <a:dk2>
        <a:srgbClr val="44546A"/>
      </a:dk2>
      <a:lt2>
        <a:srgbClr val="E7E6E6"/>
      </a:lt2>
      <a:accent1>
        <a:srgbClr val="0C2340"/>
      </a:accent1>
      <a:accent2>
        <a:srgbClr val="ED7D31"/>
      </a:accent2>
      <a:accent3>
        <a:srgbClr val="DBDEE3"/>
      </a:accent3>
      <a:accent4>
        <a:srgbClr val="495970"/>
      </a:accent4>
      <a:accent5>
        <a:srgbClr val="D3430D"/>
      </a:accent5>
      <a:accent6>
        <a:srgbClr val="70ADC6"/>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 Template WHITE BACKGROUND" id="{3B7CB4D1-D596-4D52-A98F-8F0EFDACFF36}" vid="{6AD70FCA-46FA-461D-B7DB-811143A69BD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92143F3D500DB47BB44048158739547" ma:contentTypeVersion="6" ma:contentTypeDescription="Create a new document." ma:contentTypeScope="" ma:versionID="f1d7c69288c8b5ecd5dfa310b4ee4e4b">
  <xsd:schema xmlns:xsd="http://www.w3.org/2001/XMLSchema" xmlns:xs="http://www.w3.org/2001/XMLSchema" xmlns:p="http://schemas.microsoft.com/office/2006/metadata/properties" xmlns:ns2="38887741-f7e4-4873-b25b-03bf4859a540" targetNamespace="http://schemas.microsoft.com/office/2006/metadata/properties" ma:root="true" ma:fieldsID="0224a080c5ba99b9fcf39c8d358477f7" ns2:_="">
    <xsd:import namespace="38887741-f7e4-4873-b25b-03bf4859a54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8887741-f7e4-4873-b25b-03bf4859a54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C7676B0-5DD1-4577-B277-A6BE9F0DF60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8887741-f7e4-4873-b25b-03bf4859a54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09B1B57-8C5B-4C63-9792-80EE0AB7339A}">
  <ds:schemaRefs>
    <ds:schemaRef ds:uri="http://purl.org/dc/terms/"/>
    <ds:schemaRef ds:uri="http://purl.org/dc/elements/1.1/"/>
    <ds:schemaRef ds:uri="http://schemas.microsoft.com/office/2006/metadata/properties"/>
    <ds:schemaRef ds:uri="http://purl.org/dc/dcmitype/"/>
    <ds:schemaRef ds:uri="http://schemas.microsoft.com/office/2006/documentManagement/types"/>
    <ds:schemaRef ds:uri="64da0643-1f44-483d-9178-6d5286517809"/>
    <ds:schemaRef ds:uri="http://schemas.openxmlformats.org/package/2006/metadata/core-properties"/>
    <ds:schemaRef ds:uri="e169eced-ff45-4c8c-a4f1-3aa07b3def6b"/>
    <ds:schemaRef ds:uri="http://www.w3.org/XML/1998/namespace"/>
    <ds:schemaRef ds:uri="http://schemas.microsoft.com/office/infopath/2007/PartnerControls"/>
  </ds:schemaRefs>
</ds:datastoreItem>
</file>

<file path=customXml/itemProps3.xml><?xml version="1.0" encoding="utf-8"?>
<ds:datastoreItem xmlns:ds="http://schemas.openxmlformats.org/officeDocument/2006/customXml" ds:itemID="{BFD006E7-4479-4F70-8AAD-A3B3B083174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7559</TotalTime>
  <Words>1372</Words>
  <Application>Microsoft Office PowerPoint</Application>
  <PresentationFormat>On-screen Show (4:3)</PresentationFormat>
  <Paragraphs>178</Paragraphs>
  <Slides>25</Slides>
  <Notes>20</Notes>
  <HiddenSlides>0</HiddenSlides>
  <MMClips>0</MMClips>
  <ScaleCrop>false</ScaleCrop>
  <HeadingPairs>
    <vt:vector size="4" baseType="variant">
      <vt:variant>
        <vt:lpstr>Theme</vt:lpstr>
      </vt:variant>
      <vt:variant>
        <vt:i4>2</vt:i4>
      </vt:variant>
      <vt:variant>
        <vt:lpstr>Slide Titles</vt:lpstr>
      </vt:variant>
      <vt:variant>
        <vt:i4>25</vt:i4>
      </vt:variant>
    </vt:vector>
  </HeadingPairs>
  <TitlesOfParts>
    <vt:vector size="27" baseType="lpstr">
      <vt:lpstr>UTSA Financial Affairs</vt:lpstr>
      <vt:lpstr>1_Office Theme</vt:lpstr>
      <vt:lpstr>Collegiate Travel Planners: Concur Online Reservation Tool and Travel Arrangers/Guest Travel</vt:lpstr>
      <vt:lpstr>Important note</vt:lpstr>
      <vt:lpstr>Approved UT System Travel and Car Rental Agencies </vt:lpstr>
      <vt:lpstr>Travelers Required to Use Travel and Car Rental Agencies</vt:lpstr>
      <vt:lpstr>Groups Exempt from Using Travel Agencies</vt:lpstr>
      <vt:lpstr>Travel Agency Benefits (1)</vt:lpstr>
      <vt:lpstr>Travel Agency Benefits (2)</vt:lpstr>
      <vt:lpstr>Travel Agency Options</vt:lpstr>
      <vt:lpstr>Booking Requirements</vt:lpstr>
      <vt:lpstr>Traveler Booking Requirements</vt:lpstr>
      <vt:lpstr>Travel Agency (1)</vt:lpstr>
      <vt:lpstr>Travel Agency (2)</vt:lpstr>
      <vt:lpstr>Car Rental Agency Options</vt:lpstr>
      <vt:lpstr>Car Rental Agency Benefits</vt:lpstr>
      <vt:lpstr>Hotel Reservation Options</vt:lpstr>
      <vt:lpstr>UT System Approved Exceptions</vt:lpstr>
      <vt:lpstr>Non-Compliance (1)</vt:lpstr>
      <vt:lpstr>Non-Compliance (2)</vt:lpstr>
      <vt:lpstr>Further Violations – three or more</vt:lpstr>
      <vt:lpstr>Handling of Management Fee</vt:lpstr>
      <vt:lpstr>Concur Setup</vt:lpstr>
      <vt:lpstr>Travel Arranger Setup</vt:lpstr>
      <vt:lpstr>Resources</vt:lpstr>
      <vt:lpstr>Contact Us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Raina Perez</dc:creator>
  <cp:lastModifiedBy>Lilian Man</cp:lastModifiedBy>
  <cp:revision>234</cp:revision>
  <cp:lastPrinted>2023-01-13T17:24:40Z</cp:lastPrinted>
  <dcterms:created xsi:type="dcterms:W3CDTF">2023-01-12T18:12:27Z</dcterms:created>
  <dcterms:modified xsi:type="dcterms:W3CDTF">2024-07-06T12:52:29Z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31EC41A2-9BAD-4D4E-9877-357864651C1C</vt:lpwstr>
  </property>
  <property fmtid="{D5CDD505-2E9C-101B-9397-08002B2CF9AE}" pid="3" name="ArticulatePath">
    <vt:lpwstr>Financial Affairs Master V3</vt:lpwstr>
  </property>
  <property fmtid="{D5CDD505-2E9C-101B-9397-08002B2CF9AE}" pid="4" name="ContentTypeId">
    <vt:lpwstr>0x010100492143F3D500DB47BB44048158739547</vt:lpwstr>
  </property>
</Properties>
</file>