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  <p:sldMasterId id="2147483671" r:id="rId5"/>
  </p:sldMasterIdLst>
  <p:notesMasterIdLst>
    <p:notesMasterId r:id="rId17"/>
  </p:notesMasterIdLst>
  <p:handoutMasterIdLst>
    <p:handoutMasterId r:id="rId18"/>
  </p:handoutMasterIdLst>
  <p:sldIdLst>
    <p:sldId id="287" r:id="rId6"/>
    <p:sldId id="307" r:id="rId7"/>
    <p:sldId id="298" r:id="rId8"/>
    <p:sldId id="289" r:id="rId9"/>
    <p:sldId id="303" r:id="rId10"/>
    <p:sldId id="304" r:id="rId11"/>
    <p:sldId id="302" r:id="rId12"/>
    <p:sldId id="306" r:id="rId13"/>
    <p:sldId id="305" r:id="rId14"/>
    <p:sldId id="295" r:id="rId15"/>
    <p:sldId id="294" r:id="rId16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+OxH8akVCxHrY740BoATuQ==" hashData="VGe7ntxkOv3AFsXrN9q6wTkgNQKJGUtbVpaeJiyv0QZ2lqa2GmQvwoDhi8qN84ctJXmK0O9MVtZWMzvL+xjRUA=="/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lian Man" initials="LM" lastIdx="10" clrIdx="0">
    <p:extLst>
      <p:ext uri="{19B8F6BF-5375-455C-9EA6-DF929625EA0E}">
        <p15:presenceInfo xmlns:p15="http://schemas.microsoft.com/office/powerpoint/2012/main" userId="S-1-5-21-1922958001-1748050809-1695950106-1113120" providerId="AD"/>
      </p:ext>
    </p:extLst>
  </p:cmAuthor>
  <p:cmAuthor id="2" name="Raina Perez" initials="RP" lastIdx="3" clrIdx="1">
    <p:extLst>
      <p:ext uri="{19B8F6BF-5375-455C-9EA6-DF929625EA0E}">
        <p15:presenceInfo xmlns:p15="http://schemas.microsoft.com/office/powerpoint/2012/main" userId="S::raina.perez@utsa.edu::b34261a2-0dcf-4ef8-9bec-a7e31cb3f5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C2340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2" autoAdjust="0"/>
    <p:restoredTop sz="93826" autoAdjust="0"/>
  </p:normalViewPr>
  <p:slideViewPr>
    <p:cSldViewPr snapToGrid="0" snapToObjects="1">
      <p:cViewPr>
        <p:scale>
          <a:sx n="100" d="100"/>
          <a:sy n="100" d="100"/>
        </p:scale>
        <p:origin x="1026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23C432-4827-E359-81F5-68A79BFE61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423B7D-9DC8-BFEE-DC74-93B68330D8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7921A-87BC-1441-AE21-75D65484AF6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FBF3A1-385E-B591-30E6-D0A825283B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E92E2-726B-06E0-B599-9375E0DABB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EDFA6-7D13-4749-9E11-DF2B97E2A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23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6171C-6C02-41F2-841A-16E3B7C9FAF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08A04-4F30-4D14-A4A3-903948F17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2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D3B46-FD10-4E36-BB1E-3C8249124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AAC551-1974-5257-64F8-7C0C91E6E8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AEDE48-5350-FAEC-86A8-88FB0B3C54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3ADA24-6A39-E336-1039-0AF331BB68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08A04-4F30-4D14-A4A3-903948F178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76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08A04-4F30-4D14-A4A3-903948F1786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8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7B6922-DA20-46AA-A0DA-C59E14B1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16152"/>
            <a:ext cx="9144000" cy="132556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931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FBB81-A081-4840-9EA6-E4B3594D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38328"/>
            <a:ext cx="8677656" cy="1060704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08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53CF-D45F-479B-8F0D-5858610CB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05256"/>
            <a:ext cx="3644616" cy="154533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65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26926"/>
            <a:ext cx="9144000" cy="431074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33549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8592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20395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47656" y="173479"/>
            <a:ext cx="2232095" cy="2865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39B91E6-360D-0BB6-A734-1B68D050DCC9}"/>
              </a:ext>
            </a:extLst>
          </p:cNvPr>
          <p:cNvSpPr/>
          <p:nvPr userDrawn="1"/>
        </p:nvSpPr>
        <p:spPr>
          <a:xfrm>
            <a:off x="0" y="6426926"/>
            <a:ext cx="9144000" cy="431074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34F6B1-2D1B-3B97-B493-8436D96EFA0E}"/>
              </a:ext>
            </a:extLst>
          </p:cNvPr>
          <p:cNvSpPr/>
          <p:nvPr userDrawn="1"/>
        </p:nvSpPr>
        <p:spPr>
          <a:xfrm>
            <a:off x="0" y="0"/>
            <a:ext cx="9144000" cy="633549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12B026B-EB00-8C3E-3E1B-E737A7DA1A43}"/>
              </a:ext>
            </a:extLst>
          </p:cNvPr>
          <p:cNvCxnSpPr/>
          <p:nvPr userDrawn="1"/>
        </p:nvCxnSpPr>
        <p:spPr>
          <a:xfrm>
            <a:off x="0" y="638592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12743E2-B29E-362A-98A7-F207EB6825E6}"/>
              </a:ext>
            </a:extLst>
          </p:cNvPr>
          <p:cNvCxnSpPr/>
          <p:nvPr userDrawn="1"/>
        </p:nvCxnSpPr>
        <p:spPr>
          <a:xfrm>
            <a:off x="0" y="6420395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CFB2C1B-D12E-CECB-0EAA-8986ED614F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247656" y="173479"/>
            <a:ext cx="2232095" cy="286590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109683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1320800" y="6420395"/>
            <a:ext cx="7823200" cy="0"/>
          </a:xfrm>
          <a:prstGeom prst="line">
            <a:avLst/>
          </a:prstGeom>
          <a:ln w="127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214568" y="5429973"/>
            <a:ext cx="1106232" cy="1106232"/>
          </a:xfrm>
          <a:prstGeom prst="rect">
            <a:avLst/>
          </a:prstGeom>
        </p:spPr>
      </p:pic>
    </p:spTree>
    <p:custDataLst>
      <p:tags r:id="rId4"/>
    </p:custDataLst>
    <p:extLst>
      <p:ext uri="{BB962C8B-B14F-4D97-AF65-F5344CB8AC3E}">
        <p14:creationId xmlns:p14="http://schemas.microsoft.com/office/powerpoint/2010/main" val="354634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tsa.edu/financialaffairs/services/payroll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hyperlink" Target="mailto:payroll@utsa.edu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5" Type="http://schemas.openxmlformats.org/officeDocument/2006/relationships/image" Target="../media/image10.png"/><Relationship Id="rId4" Type="http://schemas.openxmlformats.org/officeDocument/2006/relationships/hyperlink" Target="https://www.utsa.edu/financialaffair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B3C3A-0EDF-49E9-99B5-91A3DA0E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 and Professional (A&amp;P) timesheets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46030EE9-4778-6652-42A7-8FDD377FA355}"/>
              </a:ext>
            </a:extLst>
          </p:cNvPr>
          <p:cNvSpPr txBox="1">
            <a:spLocks/>
          </p:cNvSpPr>
          <p:nvPr/>
        </p:nvSpPr>
        <p:spPr>
          <a:xfrm>
            <a:off x="704850" y="2863969"/>
            <a:ext cx="7734300" cy="14443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F15A22"/>
                </a:solidFill>
                <a:latin typeface="+mj-lt"/>
              </a:rPr>
              <a:t>Learn when and how to submit your timesheet as an A&amp;P employee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9CF931-8722-42F5-AA85-3BD1DD768901}"/>
              </a:ext>
            </a:extLst>
          </p:cNvPr>
          <p:cNvSpPr txBox="1"/>
          <p:nvPr/>
        </p:nvSpPr>
        <p:spPr>
          <a:xfrm>
            <a:off x="37086" y="6448927"/>
            <a:ext cx="3445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Payroll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6E6D931F-E475-43D8-B886-7569708D6CB0}"/>
              </a:ext>
            </a:extLst>
          </p:cNvPr>
          <p:cNvSpPr txBox="1"/>
          <p:nvPr/>
        </p:nvSpPr>
        <p:spPr>
          <a:xfrm>
            <a:off x="6150543" y="6448927"/>
            <a:ext cx="2956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Revised 05/21/2025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2024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F8ED-C649-41CC-AD1C-7388CB106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18BA6E-F15A-4F31-B499-31A67774D961}"/>
              </a:ext>
            </a:extLst>
          </p:cNvPr>
          <p:cNvSpPr txBox="1"/>
          <p:nvPr/>
        </p:nvSpPr>
        <p:spPr>
          <a:xfrm>
            <a:off x="466344" y="1408176"/>
            <a:ext cx="8211312" cy="43342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If you have questions about this job aid, you can contact us at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b="1" dirty="0">
                <a:solidFill>
                  <a:srgbClr val="0C2340"/>
                </a:solidFill>
              </a:rPr>
              <a:t>Payroll Management Services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  <a:hlinkClick r:id="rId3"/>
              </a:rPr>
              <a:t>Payroll Management Services website</a:t>
            </a: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Email:  </a:t>
            </a:r>
            <a:r>
              <a:rPr lang="en-US" dirty="0">
                <a:solidFill>
                  <a:srgbClr val="0C2340"/>
                </a:solidFill>
                <a:hlinkClick r:id="rId4"/>
              </a:rPr>
              <a:t>payroll@utsa.edu</a:t>
            </a: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Phone: (210) 458-4280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4942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2E27DF-1FA9-4B37-A3C2-5C7C79FDC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utsa.edu/financialaffairs">
            <a:extLst>
              <a:ext uri="{FF2B5EF4-FFF2-40B4-BE49-F238E27FC236}">
                <a16:creationId xmlns:a16="http://schemas.microsoft.com/office/drawing/2014/main" id="{18D42C02-CD83-4940-BF9B-D0AA3AA16754}"/>
              </a:ext>
            </a:extLst>
          </p:cNvPr>
          <p:cNvSpPr txBox="1">
            <a:spLocks/>
          </p:cNvSpPr>
          <p:nvPr/>
        </p:nvSpPr>
        <p:spPr>
          <a:xfrm>
            <a:off x="1143000" y="4851698"/>
            <a:ext cx="6858000" cy="4061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0C2340"/>
                </a:solidFill>
                <a:hlinkClick r:id="rId4"/>
              </a:rPr>
              <a:t>https://www.utsa.edu/financialaffairs/</a:t>
            </a:r>
            <a:endParaRPr lang="en-US" sz="2000" dirty="0">
              <a:solidFill>
                <a:srgbClr val="0C2340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5" name="UTSA Financial Affairs Logo">
            <a:extLst>
              <a:ext uri="{FF2B5EF4-FFF2-40B4-BE49-F238E27FC236}">
                <a16:creationId xmlns:a16="http://schemas.microsoft.com/office/drawing/2014/main" id="{B1605727-5385-4FB8-95EC-9466543B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7244" y="2627484"/>
            <a:ext cx="6169511" cy="8007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632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F9FD9-D3C5-BF30-9196-3228656AC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DD1D8A1-536D-4670-F90C-1FB959565CA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ln>
            <a:noFill/>
          </a:ln>
        </p:spPr>
        <p:txBody>
          <a:bodyPr/>
          <a:lstStyle/>
          <a:p>
            <a:r>
              <a:rPr lang="en-US" sz="4000" dirty="0">
                <a:solidFill>
                  <a:srgbClr val="0C2340"/>
                </a:solidFill>
              </a:rPr>
              <a:t>Important note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611909A-C245-5B41-A7B5-FBDD949C0DDC}"/>
              </a:ext>
            </a:extLst>
          </p:cNvPr>
          <p:cNvSpPr txBox="1">
            <a:spLocks/>
          </p:cNvSpPr>
          <p:nvPr/>
        </p:nvSpPr>
        <p:spPr>
          <a:xfrm>
            <a:off x="466344" y="1399031"/>
            <a:ext cx="8211312" cy="3914113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0C2340"/>
                </a:solidFill>
              </a:rPr>
              <a:t>To ensure you have the most current information, please get this job aid from the website rather than referring to a locally-saved version.</a:t>
            </a:r>
          </a:p>
          <a:p>
            <a:pPr marL="0" indent="0"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endParaRPr lang="en-US" sz="1800" dirty="0">
              <a:solidFill>
                <a:srgbClr val="0C2340"/>
              </a:solidFill>
              <a:latin typeface="MetaPro-Norm" panose="020B0504030101020102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531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I enter timesheets?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76072" y="1408176"/>
            <a:ext cx="8211312" cy="43342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A&amp;P employees submit timesheets only when one of the following applies:</a:t>
            </a:r>
          </a:p>
          <a:p>
            <a:pPr marL="365760" indent="-18288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C2340"/>
                </a:solidFill>
              </a:rPr>
              <a:t>You work on a holiday or skeleton crew day. </a:t>
            </a:r>
          </a:p>
          <a:p>
            <a:pPr marL="365760" indent="-18288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C2340"/>
                </a:solidFill>
              </a:rPr>
              <a:t>You use/report holiday or wellness compensatory (comp) time taken (you’ll use the STCTS – State Comp Taken Salaried code). 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Timesheet entry and submission are in PeopleSoft—see the following slides for more information.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2163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timesheet in PeopleSoft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6"/>
            <a:ext cx="8211312" cy="13551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Log into Peoplesoft: Go to my.utsa.edu, select UTShare/PeopleSoft, select UTSA if prompted, log in with your </a:t>
            </a:r>
            <a:r>
              <a:rPr lang="en-US" dirty="0" err="1">
                <a:solidFill>
                  <a:srgbClr val="0C2340"/>
                </a:solidFill>
              </a:rPr>
              <a:t>myUTSA</a:t>
            </a:r>
            <a:r>
              <a:rPr lang="en-US" dirty="0">
                <a:solidFill>
                  <a:srgbClr val="0C2340"/>
                </a:solidFill>
              </a:rPr>
              <a:t> ID.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Under Employee Self Service, select the Time and Attendance tile, then select the Enter Time tile.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9155F8-160F-406A-90E3-BEA793DAC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7645" y="2901855"/>
            <a:ext cx="2290952" cy="18169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D6C571-438C-4F62-29AB-825DE7165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9710" y="2931585"/>
            <a:ext cx="2196601" cy="172728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263DE9-7313-24A8-6FDB-A9C43F253EEE}"/>
              </a:ext>
            </a:extLst>
          </p:cNvPr>
          <p:cNvSpPr txBox="1"/>
          <p:nvPr/>
        </p:nvSpPr>
        <p:spPr>
          <a:xfrm>
            <a:off x="466344" y="5076920"/>
            <a:ext cx="8211312" cy="560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Next, we’ll show how to enter your timesheets.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5903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38328"/>
            <a:ext cx="8677656" cy="1147572"/>
          </a:xfrm>
        </p:spPr>
        <p:txBody>
          <a:bodyPr/>
          <a:lstStyle/>
          <a:p>
            <a:r>
              <a:rPr lang="en-US" dirty="0"/>
              <a:t>Worked on a holiday/skeleton crew day (1)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566152"/>
            <a:ext cx="8211312" cy="41762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Example: You worked eight hours on January 20th, a holiday for Martin Luther King Jr. Day.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AC22D8-F223-8E81-9B0D-C432FBAB0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884" y="2214129"/>
            <a:ext cx="6491256" cy="2724912"/>
          </a:xfrm>
          <a:prstGeom prst="rect">
            <a:avLst/>
          </a:prstGeom>
        </p:spPr>
      </p:pic>
      <p:sp>
        <p:nvSpPr>
          <p:cNvPr id="4" name="Dark orange rectangle border (with shadow)">
            <a:extLst>
              <a:ext uri="{FF2B5EF4-FFF2-40B4-BE49-F238E27FC236}">
                <a16:creationId xmlns:a16="http://schemas.microsoft.com/office/drawing/2014/main" id="{29A34E73-4FE3-2D9B-F5D7-4F52175468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79175" y="4562804"/>
            <a:ext cx="2749570" cy="184914"/>
          </a:xfrm>
          <a:prstGeom prst="rect">
            <a:avLst/>
          </a:prstGeom>
          <a:noFill/>
          <a:ln w="28575">
            <a:solidFill>
              <a:srgbClr val="F15A22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Orange-outlined white rectangle">
            <a:extLst>
              <a:ext uri="{FF2B5EF4-FFF2-40B4-BE49-F238E27FC236}">
                <a16:creationId xmlns:a16="http://schemas.microsoft.com/office/drawing/2014/main" id="{288B44A6-5157-0D6A-2BC7-55A8085198F9}"/>
              </a:ext>
            </a:extLst>
          </p:cNvPr>
          <p:cNvSpPr/>
          <p:nvPr/>
        </p:nvSpPr>
        <p:spPr>
          <a:xfrm>
            <a:off x="400874" y="3576585"/>
            <a:ext cx="1785526" cy="1188720"/>
          </a:xfrm>
          <a:prstGeom prst="wedgeRectCallout">
            <a:avLst>
              <a:gd name="adj1" fmla="val 68865"/>
              <a:gd name="adj2" fmla="val 53183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 panose="02020603050405020304" pitchFamily="18" charset="0"/>
              </a:rPr>
              <a:t>1. Leave the auto-populated holiday hours as they are. </a:t>
            </a:r>
          </a:p>
        </p:txBody>
      </p:sp>
      <p:sp>
        <p:nvSpPr>
          <p:cNvPr id="7" name="Orange-outlined white rectangle">
            <a:extLst>
              <a:ext uri="{FF2B5EF4-FFF2-40B4-BE49-F238E27FC236}">
                <a16:creationId xmlns:a16="http://schemas.microsoft.com/office/drawing/2014/main" id="{51221DE6-DBEE-3821-2FF8-07667345E611}"/>
              </a:ext>
            </a:extLst>
          </p:cNvPr>
          <p:cNvSpPr/>
          <p:nvPr/>
        </p:nvSpPr>
        <p:spPr>
          <a:xfrm>
            <a:off x="2990850" y="5161411"/>
            <a:ext cx="2614503" cy="982715"/>
          </a:xfrm>
          <a:prstGeom prst="wedgeRectCallout">
            <a:avLst>
              <a:gd name="adj1" fmla="val 23295"/>
              <a:gd name="adj2" fmla="val -84324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 panose="02020603050405020304" pitchFamily="18" charset="0"/>
              </a:rPr>
              <a:t>2. Under the 20th, on the WRKS – Salaried Worked row, enter eight hours. 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5876831-ED51-786E-269D-6607975F2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094" y="3720607"/>
            <a:ext cx="2043046" cy="3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range-outlined white rectangle">
            <a:extLst>
              <a:ext uri="{FF2B5EF4-FFF2-40B4-BE49-F238E27FC236}">
                <a16:creationId xmlns:a16="http://schemas.microsoft.com/office/drawing/2014/main" id="{54177283-6973-83FB-6015-F3A587360163}"/>
              </a:ext>
            </a:extLst>
          </p:cNvPr>
          <p:cNvSpPr/>
          <p:nvPr/>
        </p:nvSpPr>
        <p:spPr>
          <a:xfrm>
            <a:off x="6381662" y="4167045"/>
            <a:ext cx="2043046" cy="982715"/>
          </a:xfrm>
          <a:prstGeom prst="wedgeRectCallout">
            <a:avLst>
              <a:gd name="adj1" fmla="val 43931"/>
              <a:gd name="adj2" fmla="val -67185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 panose="02020603050405020304" pitchFamily="18" charset="0"/>
              </a:rPr>
              <a:t>3. Select Submit to begin submitting your timesheet.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9162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66913E-16DD-10E4-66E4-E237FBE0E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61853A9-CE6F-BD4B-F410-81FCD38C6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38328"/>
            <a:ext cx="8677656" cy="1147572"/>
          </a:xfrm>
        </p:spPr>
        <p:txBody>
          <a:bodyPr/>
          <a:lstStyle/>
          <a:p>
            <a:r>
              <a:rPr lang="en-US" dirty="0"/>
              <a:t>Worked on a holiday/skeleton crew day (2)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625551-342E-517F-C999-8C2F92AD1DBC}"/>
              </a:ext>
            </a:extLst>
          </p:cNvPr>
          <p:cNvSpPr txBox="1"/>
          <p:nvPr/>
        </p:nvSpPr>
        <p:spPr>
          <a:xfrm>
            <a:off x="466344" y="1566152"/>
            <a:ext cx="8211312" cy="10217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Review Time Card warning messages will appear (example below).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Review, then select OK to complete submitting your timesheet to your people leader for review and approval.</a:t>
            </a:r>
          </a:p>
        </p:txBody>
      </p:sp>
      <p:pic>
        <p:nvPicPr>
          <p:cNvPr id="2" name="Picture 1" descr="Screenshot of example Review Time Card Time and Labor Warning messages. ">
            <a:extLst>
              <a:ext uri="{FF2B5EF4-FFF2-40B4-BE49-F238E27FC236}">
                <a16:creationId xmlns:a16="http://schemas.microsoft.com/office/drawing/2014/main" id="{E68DC459-4545-DE8D-B6B5-CB5FBB01785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60" r="1212" b="13827"/>
          <a:stretch/>
        </p:blipFill>
        <p:spPr>
          <a:xfrm>
            <a:off x="3000375" y="2576108"/>
            <a:ext cx="3148013" cy="18911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5690ED-DDCE-ACCF-4C32-4B0173EC7046}"/>
              </a:ext>
            </a:extLst>
          </p:cNvPr>
          <p:cNvSpPr txBox="1"/>
          <p:nvPr/>
        </p:nvSpPr>
        <p:spPr>
          <a:xfrm>
            <a:off x="466344" y="4606506"/>
            <a:ext cx="8211312" cy="1135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After approval, green checkmarks will appear on your timesheet.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Approved time worked on a holiday or skeleton crew day will earn you comp time at a 1:1 rate.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8166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1EC8312-5F95-E1FC-F2BA-3E885475C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rcRect t="48182" b="16697"/>
          <a:stretch/>
        </p:blipFill>
        <p:spPr>
          <a:xfrm>
            <a:off x="1600200" y="4006257"/>
            <a:ext cx="5943600" cy="1000234"/>
          </a:xfrm>
          <a:prstGeom prst="rect">
            <a:avLst/>
          </a:prstGeom>
        </p:spPr>
      </p:pic>
      <p:sp>
        <p:nvSpPr>
          <p:cNvPr id="13" name="Dark orange rectangle border (with shadow)">
            <a:extLst>
              <a:ext uri="{FF2B5EF4-FFF2-40B4-BE49-F238E27FC236}">
                <a16:creationId xmlns:a16="http://schemas.microsoft.com/office/drawing/2014/main" id="{66A969BF-6558-D536-BCDE-CD44C1EAAE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37464" y="4832903"/>
            <a:ext cx="576072" cy="137160"/>
          </a:xfrm>
          <a:prstGeom prst="rect">
            <a:avLst/>
          </a:prstGeom>
          <a:noFill/>
          <a:ln w="28575">
            <a:solidFill>
              <a:srgbClr val="F15A22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 holiday/wellness comp time (1)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6"/>
            <a:ext cx="8211312" cy="10768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Example: You are scheduled to work eight hours a day, Monday to Friday.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Instead, this week you took Friday off using holiday comp time (eight hours off). 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096DF94D-5D4E-4EEE-99D7-F8243F1A9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164" y="4006257"/>
            <a:ext cx="1901097" cy="34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range-outlined white rectangle">
            <a:extLst>
              <a:ext uri="{FF2B5EF4-FFF2-40B4-BE49-F238E27FC236}">
                <a16:creationId xmlns:a16="http://schemas.microsoft.com/office/drawing/2014/main" id="{162F5715-14DA-4B77-9275-F1600C63507D}"/>
              </a:ext>
            </a:extLst>
          </p:cNvPr>
          <p:cNvSpPr/>
          <p:nvPr/>
        </p:nvSpPr>
        <p:spPr>
          <a:xfrm>
            <a:off x="4525900" y="2920230"/>
            <a:ext cx="2525717" cy="1000234"/>
          </a:xfrm>
          <a:prstGeom prst="wedgeRectCallout">
            <a:avLst>
              <a:gd name="adj1" fmla="val 15867"/>
              <a:gd name="adj2" fmla="val 133532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 panose="02020603050405020304" pitchFamily="18" charset="0"/>
              </a:rPr>
              <a:t>1. Under Friday, delete the hours shown on the WRKS – Salaried Worked row.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7597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747E33-96A8-AEAF-E662-F15FB23A7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115F539-1D02-DCDF-7AF0-07C1045DC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 holiday/wellness comp time (2)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F56671-ABEC-3C0E-A4D9-9EFB9A674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rcRect t="46592"/>
          <a:stretch/>
        </p:blipFill>
        <p:spPr>
          <a:xfrm>
            <a:off x="1599485" y="3158288"/>
            <a:ext cx="5943600" cy="1447452"/>
          </a:xfrm>
          <a:prstGeom prst="rect">
            <a:avLst/>
          </a:prstGeom>
        </p:spPr>
      </p:pic>
      <p:sp>
        <p:nvSpPr>
          <p:cNvPr id="7" name="Dark orange rectangle border (with shadow)">
            <a:extLst>
              <a:ext uri="{FF2B5EF4-FFF2-40B4-BE49-F238E27FC236}">
                <a16:creationId xmlns:a16="http://schemas.microsoft.com/office/drawing/2014/main" id="{A5C90FAE-5A7A-A37F-8848-4E5803F66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76825" y="4046404"/>
            <a:ext cx="144781" cy="123632"/>
          </a:xfrm>
          <a:prstGeom prst="rect">
            <a:avLst/>
          </a:prstGeom>
          <a:noFill/>
          <a:ln w="28575">
            <a:solidFill>
              <a:srgbClr val="F15A22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Dark orange rectangle border (with shadow)">
            <a:extLst>
              <a:ext uri="{FF2B5EF4-FFF2-40B4-BE49-F238E27FC236}">
                <a16:creationId xmlns:a16="http://schemas.microsoft.com/office/drawing/2014/main" id="{B74DB0C4-0A17-492C-D3C8-E0CBBADFB0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69335" y="3557788"/>
            <a:ext cx="1104899" cy="137160"/>
          </a:xfrm>
          <a:prstGeom prst="rect">
            <a:avLst/>
          </a:prstGeom>
          <a:noFill/>
          <a:ln w="28575">
            <a:solidFill>
              <a:srgbClr val="F15A22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2FC28508-130A-5866-B584-7F51406BF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988" y="3249928"/>
            <a:ext cx="1901097" cy="34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range-outlined white rectangle">
            <a:extLst>
              <a:ext uri="{FF2B5EF4-FFF2-40B4-BE49-F238E27FC236}">
                <a16:creationId xmlns:a16="http://schemas.microsoft.com/office/drawing/2014/main" id="{751C1680-4CAD-5BED-E6D1-B41EE67025E8}"/>
              </a:ext>
            </a:extLst>
          </p:cNvPr>
          <p:cNvSpPr/>
          <p:nvPr/>
        </p:nvSpPr>
        <p:spPr>
          <a:xfrm>
            <a:off x="1133779" y="1588956"/>
            <a:ext cx="2043046" cy="853882"/>
          </a:xfrm>
          <a:prstGeom prst="wedgeRectCallout">
            <a:avLst>
              <a:gd name="adj1" fmla="val 51436"/>
              <a:gd name="adj2" fmla="val 226372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 panose="02020603050405020304" pitchFamily="18" charset="0"/>
              </a:rPr>
              <a:t>2. Select the + icon to add a row. </a:t>
            </a:r>
          </a:p>
        </p:txBody>
      </p:sp>
      <p:sp>
        <p:nvSpPr>
          <p:cNvPr id="9" name="Orange-outlined white rectangle">
            <a:extLst>
              <a:ext uri="{FF2B5EF4-FFF2-40B4-BE49-F238E27FC236}">
                <a16:creationId xmlns:a16="http://schemas.microsoft.com/office/drawing/2014/main" id="{8E9FADD9-84AC-E838-AE1A-7ABE75E8E676}"/>
              </a:ext>
            </a:extLst>
          </p:cNvPr>
          <p:cNvSpPr/>
          <p:nvPr/>
        </p:nvSpPr>
        <p:spPr>
          <a:xfrm>
            <a:off x="2528239" y="4646001"/>
            <a:ext cx="2043046" cy="991588"/>
          </a:xfrm>
          <a:prstGeom prst="wedgeRectCallout">
            <a:avLst>
              <a:gd name="adj1" fmla="val -61047"/>
              <a:gd name="adj2" fmla="val -132332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 panose="02020603050405020304" pitchFamily="18" charset="0"/>
              </a:rPr>
              <a:t>3. From the drop-down, select STCTS – State Comp Taken Salaried.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4140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5CEB91-92D6-308A-AAEE-B238815E9F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AF1A6C-C5FA-C6BA-D1FE-556FD51F9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 holiday/wellness comp time (3)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A030A7-BB47-39FA-B9EF-6516A7C7C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rcRect t="48183"/>
          <a:stretch/>
        </p:blipFill>
        <p:spPr>
          <a:xfrm>
            <a:off x="1600200" y="2785954"/>
            <a:ext cx="5943600" cy="1475724"/>
          </a:xfrm>
          <a:prstGeom prst="rect">
            <a:avLst/>
          </a:prstGeom>
        </p:spPr>
      </p:pic>
      <p:sp>
        <p:nvSpPr>
          <p:cNvPr id="2" name="Orange-outlined white rectangle">
            <a:extLst>
              <a:ext uri="{FF2B5EF4-FFF2-40B4-BE49-F238E27FC236}">
                <a16:creationId xmlns:a16="http://schemas.microsoft.com/office/drawing/2014/main" id="{86758B5E-0722-5D61-EEA6-904AB47B22F4}"/>
              </a:ext>
            </a:extLst>
          </p:cNvPr>
          <p:cNvSpPr/>
          <p:nvPr/>
        </p:nvSpPr>
        <p:spPr>
          <a:xfrm>
            <a:off x="2325286" y="1306685"/>
            <a:ext cx="2237992" cy="1187093"/>
          </a:xfrm>
          <a:prstGeom prst="wedgeRectCallout">
            <a:avLst>
              <a:gd name="adj1" fmla="val 106349"/>
              <a:gd name="adj2" fmla="val 155878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 panose="02020603050405020304" pitchFamily="18" charset="0"/>
              </a:rPr>
              <a:t>4. Under Friday, on the STCTS – State Comp Taken Salaried row, enter eight hours. </a:t>
            </a:r>
          </a:p>
        </p:txBody>
      </p:sp>
      <p:sp>
        <p:nvSpPr>
          <p:cNvPr id="6" name="Dark orange rectangle border (with shadow)">
            <a:extLst>
              <a:ext uri="{FF2B5EF4-FFF2-40B4-BE49-F238E27FC236}">
                <a16:creationId xmlns:a16="http://schemas.microsoft.com/office/drawing/2014/main" id="{0DC8B9E9-6F83-ADC9-C402-C50E242D3D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46700" y="3786272"/>
            <a:ext cx="576072" cy="137160"/>
          </a:xfrm>
          <a:prstGeom prst="rect">
            <a:avLst/>
          </a:prstGeom>
          <a:noFill/>
          <a:ln w="28575">
            <a:solidFill>
              <a:srgbClr val="F15A22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98944011-FA1F-5CBD-1F31-A3FD4D72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136" y="2820687"/>
            <a:ext cx="1901097" cy="34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range-outlined white rectangle">
            <a:extLst>
              <a:ext uri="{FF2B5EF4-FFF2-40B4-BE49-F238E27FC236}">
                <a16:creationId xmlns:a16="http://schemas.microsoft.com/office/drawing/2014/main" id="{B4DFDAC1-8E64-6C11-AB62-ACD418396D38}"/>
              </a:ext>
            </a:extLst>
          </p:cNvPr>
          <p:cNvSpPr/>
          <p:nvPr/>
        </p:nvSpPr>
        <p:spPr>
          <a:xfrm>
            <a:off x="5542517" y="1243145"/>
            <a:ext cx="2237992" cy="1187093"/>
          </a:xfrm>
          <a:prstGeom prst="wedgeRectCallout">
            <a:avLst>
              <a:gd name="adj1" fmla="val 18412"/>
              <a:gd name="adj2" fmla="val 88722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 panose="02020603050405020304" pitchFamily="18" charset="0"/>
              </a:rPr>
              <a:t>5. Select Submit. Your timesheet will then route to your people leader for review and approval.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9C6CDC-D9D2-42CC-1191-1C95E0C50E1C}"/>
              </a:ext>
            </a:extLst>
          </p:cNvPr>
          <p:cNvSpPr txBox="1"/>
          <p:nvPr/>
        </p:nvSpPr>
        <p:spPr>
          <a:xfrm>
            <a:off x="466344" y="4699338"/>
            <a:ext cx="8211312" cy="10430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After approval, green checkmarks will appear on your timesheet.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20941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1_OFFICE THEME" val="OYvchuAD"/>
  <p:tag name="ARTICULATE_DESIGN_ID_UTSA FINANCIAL AFFAIRS" val="NuKOzqX4"/>
  <p:tag name="ARTICULATE_SLIDE_THUMBNAIL_REFRESH" val="1"/>
  <p:tag name="ARTICULATE_SLIDE_COUNT" val="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UTSA Financial Affair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C2340"/>
      </a:accent1>
      <a:accent2>
        <a:srgbClr val="ED7D31"/>
      </a:accent2>
      <a:accent3>
        <a:srgbClr val="DBDEE3"/>
      </a:accent3>
      <a:accent4>
        <a:srgbClr val="495970"/>
      </a:accent4>
      <a:accent5>
        <a:srgbClr val="D3430D"/>
      </a:accent5>
      <a:accent6>
        <a:srgbClr val="70ADC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SA Financial Affairs" id="{A9460F9B-56FE-9844-9241-E04AB81C297D}" vid="{736B3360-3717-7742-ADD2-1004263183C0}"/>
    </a:ext>
  </a:extLst>
</a:theme>
</file>

<file path=ppt/theme/theme2.xml><?xml version="1.0" encoding="utf-8"?>
<a:theme xmlns:a="http://schemas.openxmlformats.org/drawingml/2006/main" name="1_Office Theme">
  <a:themeElements>
    <a:clrScheme name="UTSA Financial Affai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C2340"/>
      </a:accent1>
      <a:accent2>
        <a:srgbClr val="ED7D31"/>
      </a:accent2>
      <a:accent3>
        <a:srgbClr val="DBDEE3"/>
      </a:accent3>
      <a:accent4>
        <a:srgbClr val="495970"/>
      </a:accent4>
      <a:accent5>
        <a:srgbClr val="D3430D"/>
      </a:accent5>
      <a:accent6>
        <a:srgbClr val="70ADC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 Template WHITE BACKGROUND" id="{3B7CB4D1-D596-4D52-A98F-8F0EFDACFF36}" vid="{6AD70FCA-46FA-461D-B7DB-811143A69B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37262c-9aef-49c9-8d9d-adfb91bf7ad0" xsi:nil="true"/>
    <lcf76f155ced4ddcb4097134ff3c332f xmlns="05bb6f57-22ef-4124-a5d6-f303018bee47">
      <Terms xmlns="http://schemas.microsoft.com/office/infopath/2007/PartnerControls"/>
    </lcf76f155ced4ddcb4097134ff3c332f>
    <Notes xmlns="05bb6f57-22ef-4124-a5d6-f303018bee4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1B751240B034A99C1ECCCCE1A69CA" ma:contentTypeVersion="20" ma:contentTypeDescription="Create a new document." ma:contentTypeScope="" ma:versionID="5ce6811ecb4349e956ef41038efa3a7e">
  <xsd:schema xmlns:xsd="http://www.w3.org/2001/XMLSchema" xmlns:xs="http://www.w3.org/2001/XMLSchema" xmlns:p="http://schemas.microsoft.com/office/2006/metadata/properties" xmlns:ns2="05bb6f57-22ef-4124-a5d6-f303018bee47" xmlns:ns3="e737262c-9aef-49c9-8d9d-adfb91bf7ad0" targetNamespace="http://schemas.microsoft.com/office/2006/metadata/properties" ma:root="true" ma:fieldsID="eec2e40764205196988f1bed28df2483" ns2:_="" ns3:_="">
    <xsd:import namespace="05bb6f57-22ef-4124-a5d6-f303018bee47"/>
    <xsd:import namespace="e737262c-9aef-49c9-8d9d-adfb91bf7a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Not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bb6f57-22ef-4124-a5d6-f303018bee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e2460c1-68ac-49f9-8926-f1c18bc8cf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" ma:index="26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7262c-9aef-49c9-8d9d-adfb91bf7ad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c0554bc-fc13-4c68-83e0-00de2d2e3bf7}" ma:internalName="TaxCatchAll" ma:showField="CatchAllData" ma:web="e737262c-9aef-49c9-8d9d-adfb91bf7a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9B1B57-8C5B-4C63-9792-80EE0AB7339A}">
  <ds:schemaRefs>
    <ds:schemaRef ds:uri="http://www.w3.org/XML/1998/namespace"/>
    <ds:schemaRef ds:uri="05ffbfd7-d8ee-49b9-8b44-3bf5d0ff2a55"/>
    <ds:schemaRef ds:uri="4ffa7de1-22b1-4f8e-9026-57bd971cb201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FD006E7-4479-4F70-8AAD-A3B3B08317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95FE41-6504-4EE1-8115-1D0B2554DE6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8445</TotalTime>
  <Words>529</Words>
  <Application>Microsoft Office PowerPoint</Application>
  <PresentationFormat>On-screen Show (4:3)</PresentationFormat>
  <Paragraphs>47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MetaPro-Norm</vt:lpstr>
      <vt:lpstr>Times New Roman</vt:lpstr>
      <vt:lpstr>UTSA Financial Affairs</vt:lpstr>
      <vt:lpstr>1_Office Theme</vt:lpstr>
      <vt:lpstr>Administrative and Professional (A&amp;P) timesheets</vt:lpstr>
      <vt:lpstr>Important note</vt:lpstr>
      <vt:lpstr>When do I enter timesheets? </vt:lpstr>
      <vt:lpstr>Access timesheet in PeopleSoft</vt:lpstr>
      <vt:lpstr>Worked on a holiday/skeleton crew day (1) </vt:lpstr>
      <vt:lpstr>Worked on a holiday/skeleton crew day (2) </vt:lpstr>
      <vt:lpstr>Used holiday/wellness comp time (1)</vt:lpstr>
      <vt:lpstr>Used holiday/wellness comp time (2)</vt:lpstr>
      <vt:lpstr>Used holiday/wellness comp time (3)</vt:lpstr>
      <vt:lpstr>Contact Us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A&amp;P timesheets</dc:title>
  <dc:creator>Financial Affairs</dc:creator>
  <cp:lastModifiedBy>Lilian Man</cp:lastModifiedBy>
  <cp:revision>208</cp:revision>
  <cp:lastPrinted>2023-01-13T17:24:40Z</cp:lastPrinted>
  <dcterms:created xsi:type="dcterms:W3CDTF">2023-01-12T18:12:27Z</dcterms:created>
  <dcterms:modified xsi:type="dcterms:W3CDTF">2025-05-28T19:18:16Z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31EC41A2-9BAD-4D4E-9877-357864651C1C</vt:lpwstr>
  </property>
  <property fmtid="{D5CDD505-2E9C-101B-9397-08002B2CF9AE}" pid="3" name="ArticulatePath">
    <vt:lpwstr>Financial Affairs Master V3</vt:lpwstr>
  </property>
  <property fmtid="{D5CDD505-2E9C-101B-9397-08002B2CF9AE}" pid="4" name="ContentTypeId">
    <vt:lpwstr>0x0101007511B751240B034A99C1ECCCCE1A69CA</vt:lpwstr>
  </property>
</Properties>
</file>