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4"/>
    <p:sldMasterId id="2147483671" r:id="rId5"/>
  </p:sldMasterIdLst>
  <p:notesMasterIdLst>
    <p:notesMasterId r:id="rId27"/>
  </p:notesMasterIdLst>
  <p:handoutMasterIdLst>
    <p:handoutMasterId r:id="rId28"/>
  </p:handoutMasterIdLst>
  <p:sldIdLst>
    <p:sldId id="287" r:id="rId6"/>
    <p:sldId id="317" r:id="rId7"/>
    <p:sldId id="298" r:id="rId8"/>
    <p:sldId id="289" r:id="rId9"/>
    <p:sldId id="312" r:id="rId10"/>
    <p:sldId id="313" r:id="rId11"/>
    <p:sldId id="301" r:id="rId12"/>
    <p:sldId id="304" r:id="rId13"/>
    <p:sldId id="302" r:id="rId14"/>
    <p:sldId id="303" r:id="rId15"/>
    <p:sldId id="308" r:id="rId16"/>
    <p:sldId id="315" r:id="rId17"/>
    <p:sldId id="316" r:id="rId18"/>
    <p:sldId id="307" r:id="rId19"/>
    <p:sldId id="309" r:id="rId20"/>
    <p:sldId id="299" r:id="rId21"/>
    <p:sldId id="314" r:id="rId22"/>
    <p:sldId id="305" r:id="rId23"/>
    <p:sldId id="300" r:id="rId24"/>
    <p:sldId id="310" r:id="rId25"/>
    <p:sldId id="294" r:id="rId26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T2SPq3tD08LuqcE4oT7QsA==" hashData="hfmgbNqGhy/feVYCCHQDRMR9dSYP0xyImSdq82oZ1ElgHVdbdm/gI6QRbEJyOJM3LLu2523/FwKkEVMdw3n5sQ=="/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lian Man" initials="LM" lastIdx="10" clrIdx="0">
    <p:extLst>
      <p:ext uri="{19B8F6BF-5375-455C-9EA6-DF929625EA0E}">
        <p15:presenceInfo xmlns:p15="http://schemas.microsoft.com/office/powerpoint/2012/main" userId="S-1-5-21-1922958001-1748050809-1695950106-1113120" providerId="AD"/>
      </p:ext>
    </p:extLst>
  </p:cmAuthor>
  <p:cmAuthor id="2" name="Raina Perez" initials="RP" lastIdx="3" clrIdx="1">
    <p:extLst>
      <p:ext uri="{19B8F6BF-5375-455C-9EA6-DF929625EA0E}">
        <p15:presenceInfo xmlns:p15="http://schemas.microsoft.com/office/powerpoint/2012/main" userId="S::raina.perez@utsa.edu::b34261a2-0dcf-4ef8-9bec-a7e31cb3f5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C2340"/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8" autoAdjust="0"/>
    <p:restoredTop sz="86423"/>
  </p:normalViewPr>
  <p:slideViewPr>
    <p:cSldViewPr snapToGrid="0" snapToObjects="1">
      <p:cViewPr varScale="1">
        <p:scale>
          <a:sx n="95" d="100"/>
          <a:sy n="95" d="100"/>
        </p:scale>
        <p:origin x="207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23C432-4827-E359-81F5-68A79BFE6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423B7D-9DC8-BFEE-DC74-93B68330D8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7921A-87BC-1441-AE21-75D65484AF61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BF3A1-385E-B591-30E6-D0A825283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E92E2-726B-06E0-B599-9375E0DAB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EDFA6-7D13-4749-9E11-DF2B97E2A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23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6171C-6C02-41F2-841A-16E3B7C9FAF6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08A04-4F30-4D14-A4A3-903948F17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324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D3B46-FD10-4E36-BB1E-3C82491243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AAC551-1974-5257-64F8-7C0C91E6E8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AEDE48-5350-FAEC-86A8-88FB0B3C54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ADA24-6A39-E336-1039-0AF331BB6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76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08A04-4F30-4D14-A4A3-903948F1786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86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7B6922-DA20-46AA-A0DA-C59E14B16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16152"/>
            <a:ext cx="9144000" cy="1325563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931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BB81-A081-4840-9EA6-E4B3594D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06070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0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53CF-D45F-479B-8F0D-5858610CB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05256"/>
            <a:ext cx="3644616" cy="154533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C234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65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39B91E6-360D-0BB6-A734-1B68D050DCC9}"/>
              </a:ext>
            </a:extLst>
          </p:cNvPr>
          <p:cNvSpPr/>
          <p:nvPr userDrawn="1"/>
        </p:nvSpPr>
        <p:spPr>
          <a:xfrm>
            <a:off x="0" y="6426926"/>
            <a:ext cx="9144000" cy="431074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34F6B1-2D1B-3B97-B493-8436D96EFA0E}"/>
              </a:ext>
            </a:extLst>
          </p:cNvPr>
          <p:cNvSpPr/>
          <p:nvPr userDrawn="1"/>
        </p:nvSpPr>
        <p:spPr>
          <a:xfrm>
            <a:off x="0" y="0"/>
            <a:ext cx="9144000" cy="633549"/>
          </a:xfrm>
          <a:prstGeom prst="rect">
            <a:avLst/>
          </a:prstGeom>
          <a:solidFill>
            <a:srgbClr val="0C2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12B026B-EB00-8C3E-3E1B-E737A7DA1A43}"/>
              </a:ext>
            </a:extLst>
          </p:cNvPr>
          <p:cNvCxnSpPr/>
          <p:nvPr userDrawn="1"/>
        </p:nvCxnSpPr>
        <p:spPr>
          <a:xfrm>
            <a:off x="0" y="638592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12743E2-B29E-362A-98A7-F207EB6825E6}"/>
              </a:ext>
            </a:extLst>
          </p:cNvPr>
          <p:cNvCxnSpPr/>
          <p:nvPr userDrawn="1"/>
        </p:nvCxnSpPr>
        <p:spPr>
          <a:xfrm>
            <a:off x="0" y="6420395"/>
            <a:ext cx="9144000" cy="0"/>
          </a:xfrm>
          <a:prstGeom prst="line">
            <a:avLst/>
          </a:prstGeom>
          <a:ln w="254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CFB2C1B-D12E-CECB-0EAA-8986ED614F9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247656" y="173479"/>
            <a:ext cx="2232095" cy="286590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109683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/>
          </p:cNvCxnSpPr>
          <p:nvPr userDrawn="1"/>
        </p:nvCxnSpPr>
        <p:spPr>
          <a:xfrm>
            <a:off x="1320800" y="6420395"/>
            <a:ext cx="7823200" cy="0"/>
          </a:xfrm>
          <a:prstGeom prst="line">
            <a:avLst/>
          </a:prstGeom>
          <a:ln w="12700">
            <a:solidFill>
              <a:srgbClr val="F15A2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14568" y="5429973"/>
            <a:ext cx="1106232" cy="1106232"/>
          </a:xfrm>
          <a:prstGeom prst="rect">
            <a:avLst/>
          </a:prstGeom>
        </p:spPr>
      </p:pic>
    </p:spTree>
    <p:custDataLst>
      <p:tags r:id="rId4"/>
    </p:custDataLst>
    <p:extLst>
      <p:ext uri="{BB962C8B-B14F-4D97-AF65-F5344CB8AC3E}">
        <p14:creationId xmlns:p14="http://schemas.microsoft.com/office/powerpoint/2010/main" val="3546341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tsa.edu/financialaffairs/services/payroll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hyperlink" Target="mailto:payroll@utsa.edu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5" Type="http://schemas.openxmlformats.org/officeDocument/2006/relationships/image" Target="../media/image14.png"/><Relationship Id="rId4" Type="http://schemas.openxmlformats.org/officeDocument/2006/relationships/hyperlink" Target="https://www.utsa.edu/financialaffair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B3C3A-0EDF-49E9-99B5-91A3DA0E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Classified exempt timesheets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DD6BFA64-DF1C-A3EB-B127-D3572E643B88}"/>
              </a:ext>
            </a:extLst>
          </p:cNvPr>
          <p:cNvSpPr txBox="1">
            <a:spLocks/>
          </p:cNvSpPr>
          <p:nvPr/>
        </p:nvSpPr>
        <p:spPr>
          <a:xfrm>
            <a:off x="704850" y="2532103"/>
            <a:ext cx="7734300" cy="17761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F15A22"/>
                </a:solidFill>
                <a:latin typeface="+mj-lt"/>
              </a:rPr>
              <a:t>Learn when and how to submit your timesheet as a classified exempt employee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9CF931-8722-42F5-AA85-3BD1DD768901}"/>
              </a:ext>
            </a:extLst>
          </p:cNvPr>
          <p:cNvSpPr txBox="1"/>
          <p:nvPr/>
        </p:nvSpPr>
        <p:spPr>
          <a:xfrm>
            <a:off x="37086" y="6448927"/>
            <a:ext cx="3445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Payroll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6E6D931F-E475-43D8-B886-7569708D6CB0}"/>
              </a:ext>
            </a:extLst>
          </p:cNvPr>
          <p:cNvSpPr txBox="1"/>
          <p:nvPr/>
        </p:nvSpPr>
        <p:spPr>
          <a:xfrm>
            <a:off x="6150543" y="6448927"/>
            <a:ext cx="2956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Revised 05/27/2025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024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more hours (4)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24746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 B: You are scheduled to work eight hours a day Monday to Friday, for a total of 40 hours per week.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this week you worked an additional eight hours on Saturday.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8A4E65-B32D-44C4-8265-F760B4DB7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3107" b="11154"/>
          <a:stretch/>
        </p:blipFill>
        <p:spPr>
          <a:xfrm>
            <a:off x="817735" y="3307677"/>
            <a:ext cx="7508530" cy="1537636"/>
          </a:xfrm>
          <a:prstGeom prst="rect">
            <a:avLst/>
          </a:prstGeom>
        </p:spPr>
      </p:pic>
      <p:sp>
        <p:nvSpPr>
          <p:cNvPr id="7" name="UTSA orange rectangle border">
            <a:extLst>
              <a:ext uri="{FF2B5EF4-FFF2-40B4-BE49-F238E27FC236}">
                <a16:creationId xmlns:a16="http://schemas.microsoft.com/office/drawing/2014/main" id="{83659E1E-92F6-569E-6A5B-EA0A9DE9B5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23314" y="4363174"/>
            <a:ext cx="731520" cy="233806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01C347A5-7A4C-4D37-A49E-7D87CBDAE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219" y="3378338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range-outlined white rectangle">
            <a:extLst>
              <a:ext uri="{FF2B5EF4-FFF2-40B4-BE49-F238E27FC236}">
                <a16:creationId xmlns:a16="http://schemas.microsoft.com/office/drawing/2014/main" id="{28786922-2B92-0A5D-232E-215393C0B270}"/>
              </a:ext>
            </a:extLst>
          </p:cNvPr>
          <p:cNvSpPr/>
          <p:nvPr/>
        </p:nvSpPr>
        <p:spPr>
          <a:xfrm>
            <a:off x="3783053" y="2903972"/>
            <a:ext cx="2884681" cy="964641"/>
          </a:xfrm>
          <a:prstGeom prst="wedgeRectCallout">
            <a:avLst>
              <a:gd name="adj1" fmla="val 54927"/>
              <a:gd name="adj2" fmla="val 104874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Under Saturday, on the WRKS – Salaried Worked row, enter the total hours worked.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2BDA8-A929-FC47-F5AC-D80EF44AB113}"/>
              </a:ext>
            </a:extLst>
          </p:cNvPr>
          <p:cNvSpPr txBox="1"/>
          <p:nvPr/>
        </p:nvSpPr>
        <p:spPr>
          <a:xfrm>
            <a:off x="466344" y="5182227"/>
            <a:ext cx="8211312" cy="560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There was a university holiday on Monday, which PeopleSoft auto populated.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9529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DF16D-F156-DCE6-F884-C024E63C2D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9C60779-ED16-0DA0-C5FA-72ABB82DC4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3107" b="11154"/>
          <a:stretch/>
        </p:blipFill>
        <p:spPr>
          <a:xfrm>
            <a:off x="777240" y="2632432"/>
            <a:ext cx="7508530" cy="153763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9214EF13-E3B6-4FC3-8F26-41546B9B18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714" y="2830554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AEB4B152-F86F-9255-E9D8-A5987860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more hours (5)</a:t>
            </a:r>
          </a:p>
        </p:txBody>
      </p:sp>
      <p:sp>
        <p:nvSpPr>
          <p:cNvPr id="4" name="Orange-outlined white rectangle">
            <a:extLst>
              <a:ext uri="{FF2B5EF4-FFF2-40B4-BE49-F238E27FC236}">
                <a16:creationId xmlns:a16="http://schemas.microsoft.com/office/drawing/2014/main" id="{3B686708-CBB4-2275-53DE-DA57C3728A09}"/>
              </a:ext>
            </a:extLst>
          </p:cNvPr>
          <p:cNvSpPr/>
          <p:nvPr/>
        </p:nvSpPr>
        <p:spPr>
          <a:xfrm>
            <a:off x="599030" y="1221947"/>
            <a:ext cx="3972969" cy="1083317"/>
          </a:xfrm>
          <a:prstGeom prst="wedgeRectCallout">
            <a:avLst>
              <a:gd name="adj1" fmla="val -12803"/>
              <a:gd name="adj2" fmla="val 74198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2. This results in Reported time of 48 hours. The hours outside your scheduled hours will be added to your straight comp time balance. </a:t>
            </a:r>
          </a:p>
        </p:txBody>
      </p:sp>
      <p:sp>
        <p:nvSpPr>
          <p:cNvPr id="2" name="Orange-outlined white rectangle">
            <a:extLst>
              <a:ext uri="{FF2B5EF4-FFF2-40B4-BE49-F238E27FC236}">
                <a16:creationId xmlns:a16="http://schemas.microsoft.com/office/drawing/2014/main" id="{01B69F0A-3384-31E7-B592-9227DBA41C92}"/>
              </a:ext>
            </a:extLst>
          </p:cNvPr>
          <p:cNvSpPr/>
          <p:nvPr/>
        </p:nvSpPr>
        <p:spPr>
          <a:xfrm>
            <a:off x="5807947" y="1769528"/>
            <a:ext cx="2518318" cy="691940"/>
          </a:xfrm>
          <a:prstGeom prst="wedgeRectCallout">
            <a:avLst>
              <a:gd name="adj1" fmla="val 32005"/>
              <a:gd name="adj2" fmla="val 118719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3. Select Submit to begin submitting your timesheet.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831921-11E3-601B-B093-2EED68107082}"/>
              </a:ext>
            </a:extLst>
          </p:cNvPr>
          <p:cNvSpPr txBox="1"/>
          <p:nvPr/>
        </p:nvSpPr>
        <p:spPr>
          <a:xfrm>
            <a:off x="466344" y="4314030"/>
            <a:ext cx="8211312" cy="12472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any Review Time Card warning messages, then select OK to complete submitting your timesheet to your people leader for review and approval.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0292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B6D00-4EC1-726D-957E-15741A30F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D4DD3DC-D0E8-64FD-0AE8-B1EA0F22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fewer hours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FF7027-855A-C622-C6D4-86BD9A7E7276}"/>
              </a:ext>
            </a:extLst>
          </p:cNvPr>
          <p:cNvSpPr txBox="1"/>
          <p:nvPr/>
        </p:nvSpPr>
        <p:spPr>
          <a:xfrm>
            <a:off x="466344" y="1408176"/>
            <a:ext cx="8211312" cy="425909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worked less than your scheduled hours, you must submit a timesheet showing the reduced hours and either use straight comp time or submit an absence request to cover the difference.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don’t have enough accrued comp time or leave, you’re still required to report the absence, and your paycheck will be reduced to reflect the missed hours.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Next, we’ll show examples for using straight comp time and for using/reporting an absence.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11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520DE56-9BC5-42C1-AFB1-88FE23661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468" y="3082853"/>
            <a:ext cx="6998060" cy="277509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straight comp time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1585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 are scheduled to work eight hours a day, Tuesday to Saturday.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this week you worked eight hours a day Tuesday to Friday, three hours on Saturday, then took straight comp time for the rest of Saturday. </a:t>
            </a:r>
          </a:p>
        </p:txBody>
      </p:sp>
      <p:sp>
        <p:nvSpPr>
          <p:cNvPr id="13" name="Orange-outlined white rectangle">
            <a:extLst>
              <a:ext uri="{FF2B5EF4-FFF2-40B4-BE49-F238E27FC236}">
                <a16:creationId xmlns:a16="http://schemas.microsoft.com/office/drawing/2014/main" id="{5F7F2584-7BEF-48BA-B949-B38CF0F65464}"/>
              </a:ext>
            </a:extLst>
          </p:cNvPr>
          <p:cNvSpPr/>
          <p:nvPr/>
        </p:nvSpPr>
        <p:spPr>
          <a:xfrm>
            <a:off x="2786603" y="2818972"/>
            <a:ext cx="3385415" cy="1087078"/>
          </a:xfrm>
          <a:prstGeom prst="wedgeRectCallout">
            <a:avLst>
              <a:gd name="adj1" fmla="val -40674"/>
              <a:gd name="adj2" fmla="val 181967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On the WRKS – Salaried Worked row, select the plus icon, then select STCTS – State Comp Taken Salaried. </a:t>
            </a:r>
          </a:p>
        </p:txBody>
      </p:sp>
      <p:sp>
        <p:nvSpPr>
          <p:cNvPr id="14" name="UTSA orange rectangle border">
            <a:extLst>
              <a:ext uri="{FF2B5EF4-FFF2-40B4-BE49-F238E27FC236}">
                <a16:creationId xmlns:a16="http://schemas.microsoft.com/office/drawing/2014/main" id="{ED50BF66-2F25-4AB1-827A-4F999F9B0E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53428" y="4851604"/>
            <a:ext cx="1304022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UTSA orange rectangle border">
            <a:extLst>
              <a:ext uri="{FF2B5EF4-FFF2-40B4-BE49-F238E27FC236}">
                <a16:creationId xmlns:a16="http://schemas.microsoft.com/office/drawing/2014/main" id="{CA3CB04C-643D-40C3-9C2C-7A32478C5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36959" y="5438646"/>
            <a:ext cx="211017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FA8C43EE-1FEF-4DEE-9699-EF1B725F3F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486" y="4502793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1726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404D5F-CC18-45BC-AE8C-E28AEED36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225" b="7046"/>
          <a:stretch/>
        </p:blipFill>
        <p:spPr>
          <a:xfrm>
            <a:off x="735711" y="2644313"/>
            <a:ext cx="6958584" cy="1412026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E561E7F1-D5A1-4E01-A3D3-0682E85618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249" y="2758658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straight comp time (2)</a:t>
            </a:r>
          </a:p>
        </p:txBody>
      </p:sp>
      <p:sp>
        <p:nvSpPr>
          <p:cNvPr id="2" name="UTSA orange rectangle border">
            <a:extLst>
              <a:ext uri="{FF2B5EF4-FFF2-40B4-BE49-F238E27FC236}">
                <a16:creationId xmlns:a16="http://schemas.microsoft.com/office/drawing/2014/main" id="{30DF5B4D-DC6F-010B-CB7D-56B25C56E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24599" y="3615930"/>
            <a:ext cx="701993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UTSA orange rectangle border">
            <a:extLst>
              <a:ext uri="{FF2B5EF4-FFF2-40B4-BE49-F238E27FC236}">
                <a16:creationId xmlns:a16="http://schemas.microsoft.com/office/drawing/2014/main" id="{12D7BEB3-1BE8-5B25-F3A7-BF13556E8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24599" y="3826242"/>
            <a:ext cx="701993" cy="21031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Orange-outlined white rectangle">
            <a:extLst>
              <a:ext uri="{FF2B5EF4-FFF2-40B4-BE49-F238E27FC236}">
                <a16:creationId xmlns:a16="http://schemas.microsoft.com/office/drawing/2014/main" id="{556DB7F7-24C5-E5B0-38FB-C6C47CEB9CCA}"/>
              </a:ext>
            </a:extLst>
          </p:cNvPr>
          <p:cNvSpPr/>
          <p:nvPr/>
        </p:nvSpPr>
        <p:spPr>
          <a:xfrm>
            <a:off x="3270714" y="1609344"/>
            <a:ext cx="3269884" cy="1126815"/>
          </a:xfrm>
          <a:prstGeom prst="wedgeRectCallout">
            <a:avLst>
              <a:gd name="adj1" fmla="val 41808"/>
              <a:gd name="adj2" fmla="val 135356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2. Under Saturday, on the WRKS – Salaried Worked row, adjust the auto-populated hours to the total hours worked. </a:t>
            </a:r>
          </a:p>
        </p:txBody>
      </p:sp>
      <p:sp>
        <p:nvSpPr>
          <p:cNvPr id="8" name="Orange-outlined white rectangle">
            <a:extLst>
              <a:ext uri="{FF2B5EF4-FFF2-40B4-BE49-F238E27FC236}">
                <a16:creationId xmlns:a16="http://schemas.microsoft.com/office/drawing/2014/main" id="{057F9B8E-8B93-0206-37D2-5B7C6AF564D3}"/>
              </a:ext>
            </a:extLst>
          </p:cNvPr>
          <p:cNvSpPr/>
          <p:nvPr/>
        </p:nvSpPr>
        <p:spPr>
          <a:xfrm>
            <a:off x="3170230" y="4426122"/>
            <a:ext cx="3269884" cy="875498"/>
          </a:xfrm>
          <a:prstGeom prst="wedgeRectCallout">
            <a:avLst>
              <a:gd name="adj1" fmla="val 44574"/>
              <a:gd name="adj2" fmla="val -102639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3. Under Saturday, on the STCTS – State Comp Taken Salaried row, enter the five hours of comp time taken.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4487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BA681-7BA6-3D1D-1923-E801E009A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2994A6C-22CB-E006-55D6-826BBB340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4225" b="7046"/>
          <a:stretch/>
        </p:blipFill>
        <p:spPr>
          <a:xfrm>
            <a:off x="735711" y="2275125"/>
            <a:ext cx="6958584" cy="1412026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83F67DF3-FF22-48A2-B907-D7006A1CF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249" y="2372856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6C46517-3378-2B84-1E9C-9E97FEAE0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 straight comp time (3)</a:t>
            </a:r>
          </a:p>
        </p:txBody>
      </p:sp>
      <p:sp>
        <p:nvSpPr>
          <p:cNvPr id="4" name="Orange-outlined white rectangle">
            <a:extLst>
              <a:ext uri="{FF2B5EF4-FFF2-40B4-BE49-F238E27FC236}">
                <a16:creationId xmlns:a16="http://schemas.microsoft.com/office/drawing/2014/main" id="{D7F69A66-2A6C-9362-4DB3-B4A6DA8D5400}"/>
              </a:ext>
            </a:extLst>
          </p:cNvPr>
          <p:cNvSpPr/>
          <p:nvPr/>
        </p:nvSpPr>
        <p:spPr>
          <a:xfrm>
            <a:off x="4904864" y="1399032"/>
            <a:ext cx="2884681" cy="691940"/>
          </a:xfrm>
          <a:prstGeom prst="wedgeRectCallout">
            <a:avLst>
              <a:gd name="adj1" fmla="val 28529"/>
              <a:gd name="adj2" fmla="val 104975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4. Select the Submit button to begin submitting your timesheet.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08BC7A-637F-EBF5-BC87-6BEE5274F914}"/>
              </a:ext>
            </a:extLst>
          </p:cNvPr>
          <p:cNvSpPr txBox="1"/>
          <p:nvPr/>
        </p:nvSpPr>
        <p:spPr>
          <a:xfrm>
            <a:off x="466344" y="4154767"/>
            <a:ext cx="8211312" cy="141202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any Review Time Card warning messages, then select OK to complete submitting your timesheet to your people leader for review and approval.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05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Used/reported absence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1585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First, you need to submit an absence request in PeopleSoft.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Then, PeopleSoft will auto populate your timesheet with the requested absence.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95506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86846-CE0D-A20E-9FD9-748FAACFAE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91C077-71C5-3ECA-9B57-6A2E0E3D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Used/reported absence 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71C38A-606A-6FEB-B6A5-96DA88BAFEFC}"/>
              </a:ext>
            </a:extLst>
          </p:cNvPr>
          <p:cNvSpPr txBox="1"/>
          <p:nvPr/>
        </p:nvSpPr>
        <p:spPr>
          <a:xfrm>
            <a:off x="466344" y="1408177"/>
            <a:ext cx="8211312" cy="15852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Your work schedule is eight hours a day, Monday to Friday.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you submitted an absence request and took vacation on Monday and Tuesday. </a:t>
            </a:r>
          </a:p>
          <a:p>
            <a:pPr marL="52578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solidFill>
                  <a:srgbClr val="0C2340"/>
                </a:solidFill>
              </a:rPr>
              <a:t>Your timesheet auto populates with the two vacation days on the VACS – Vacation – Salaried row.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63D8B0-9AEA-4369-EB23-417EF0264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9462"/>
          <a:stretch/>
        </p:blipFill>
        <p:spPr>
          <a:xfrm>
            <a:off x="1052118" y="3429000"/>
            <a:ext cx="7223944" cy="1801061"/>
          </a:xfrm>
          <a:prstGeom prst="rect">
            <a:avLst/>
          </a:prstGeom>
        </p:spPr>
      </p:pic>
      <p:sp>
        <p:nvSpPr>
          <p:cNvPr id="2" name="UTSA orange rectangle border">
            <a:extLst>
              <a:ext uri="{FF2B5EF4-FFF2-40B4-BE49-F238E27FC236}">
                <a16:creationId xmlns:a16="http://schemas.microsoft.com/office/drawing/2014/main" id="{68C0DCB8-3E47-D7DC-E7DE-D4DAC740DD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2118" y="4637494"/>
            <a:ext cx="3829372" cy="233806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03ACD665-0CA2-4B61-B635-366157DF10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016" y="3799223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681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Used/reported absence (3)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8198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2578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+mj-lt"/>
              <a:buAutoNum type="arabicPeriod" startAt="2"/>
            </a:pPr>
            <a:r>
              <a:rPr lang="en-US" dirty="0">
                <a:solidFill>
                  <a:srgbClr val="0C2340"/>
                </a:solidFill>
              </a:rPr>
              <a:t>This leaves the default WRKS – Salaried Worked row populated for Wednesday to Friday.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33CC12-6552-4A8D-8CB8-9DFC3EC60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40142"/>
          <a:stretch/>
        </p:blipFill>
        <p:spPr>
          <a:xfrm>
            <a:off x="1240976" y="2202255"/>
            <a:ext cx="6662048" cy="1642310"/>
          </a:xfrm>
          <a:prstGeom prst="rect">
            <a:avLst/>
          </a:prstGeom>
        </p:spPr>
      </p:pic>
      <p:sp>
        <p:nvSpPr>
          <p:cNvPr id="2" name="UTSA orange rectangle border">
            <a:extLst>
              <a:ext uri="{FF2B5EF4-FFF2-40B4-BE49-F238E27FC236}">
                <a16:creationId xmlns:a16="http://schemas.microsoft.com/office/drawing/2014/main" id="{43CC3194-EE30-B1CC-3033-02CD15498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0674" y="3520313"/>
            <a:ext cx="5309675" cy="176197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B1F45BD-E141-4DEB-986A-B22AF2846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978" y="2478091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861D38-C393-51B5-BD95-006754FF077A}"/>
              </a:ext>
            </a:extLst>
          </p:cNvPr>
          <p:cNvSpPr txBox="1"/>
          <p:nvPr/>
        </p:nvSpPr>
        <p:spPr>
          <a:xfrm>
            <a:off x="466344" y="4141811"/>
            <a:ext cx="8211312" cy="13080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2578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n-US" dirty="0">
                <a:solidFill>
                  <a:srgbClr val="0C2340"/>
                </a:solidFill>
              </a:rPr>
              <a:t>Select Submit to begin submitting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016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Used/reported absence (4)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8345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525780" indent="-34290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n-US" dirty="0">
                <a:solidFill>
                  <a:srgbClr val="0C2340"/>
                </a:solidFill>
              </a:rPr>
              <a:t>If a Review Time Card warning message (example below) appears, review, then select OK to complete submitting your timesheet to your people leader for review and approval. </a:t>
            </a:r>
          </a:p>
        </p:txBody>
      </p:sp>
      <p:pic>
        <p:nvPicPr>
          <p:cNvPr id="6" name="Picture 5" descr="Screenshot of example Review Time Card Time and Labor Warning messages">
            <a:extLst>
              <a:ext uri="{FF2B5EF4-FFF2-40B4-BE49-F238E27FC236}">
                <a16:creationId xmlns:a16="http://schemas.microsoft.com/office/drawing/2014/main" id="{833C1BD4-B07F-41AC-A620-62FD43C7640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2441" t="23410" r="37821" b="21889"/>
          <a:stretch/>
        </p:blipFill>
        <p:spPr>
          <a:xfrm>
            <a:off x="2579321" y="2615578"/>
            <a:ext cx="3935779" cy="21955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408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F9FD9-D3C5-BF30-9196-3228656AC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D1D8A1-536D-4670-F90C-1FB959565CA3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ln>
            <a:noFill/>
          </a:ln>
        </p:spPr>
        <p:txBody>
          <a:bodyPr/>
          <a:lstStyle/>
          <a:p>
            <a:r>
              <a:rPr lang="en-US" sz="4000" dirty="0">
                <a:solidFill>
                  <a:srgbClr val="0C2340"/>
                </a:solidFill>
              </a:rPr>
              <a:t>Important note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611909A-C245-5B41-A7B5-FBDD949C0DDC}"/>
              </a:ext>
            </a:extLst>
          </p:cNvPr>
          <p:cNvSpPr txBox="1">
            <a:spLocks/>
          </p:cNvSpPr>
          <p:nvPr/>
        </p:nvSpPr>
        <p:spPr>
          <a:xfrm>
            <a:off x="466344" y="1399031"/>
            <a:ext cx="8211312" cy="3914113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dirty="0">
                <a:solidFill>
                  <a:srgbClr val="0C2340"/>
                </a:solidFill>
              </a:rPr>
              <a:t>To ensure you have the most current information, please get this job aid from the website rather than referring to a locally-saved version.</a:t>
            </a:r>
          </a:p>
          <a:p>
            <a:pPr marL="0" indent="0"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</a:pPr>
            <a:endParaRPr lang="en-US" sz="1800" dirty="0">
              <a:solidFill>
                <a:srgbClr val="0C2340"/>
              </a:solidFill>
              <a:latin typeface="MetaPro-Norm" panose="020B0504030101020102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531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F8ED-C649-41CC-AD1C-7388CB106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18BA6E-F15A-4F31-B499-31A67774D961}"/>
              </a:ext>
            </a:extLst>
          </p:cNvPr>
          <p:cNvSpPr txBox="1"/>
          <p:nvPr/>
        </p:nvSpPr>
        <p:spPr>
          <a:xfrm>
            <a:off x="466344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If you have questions about this job aid, you can contact us at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b="1" dirty="0">
                <a:solidFill>
                  <a:srgbClr val="0C2340"/>
                </a:solidFill>
              </a:rPr>
              <a:t>Payroll Management Services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  <a:hlinkClick r:id="rId3"/>
              </a:rPr>
              <a:t>Payroll Management Services website</a:t>
            </a:r>
            <a:r>
              <a:rPr lang="en-US" dirty="0">
                <a:solidFill>
                  <a:srgbClr val="0C2340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Email: </a:t>
            </a:r>
            <a:r>
              <a:rPr lang="en-US" dirty="0">
                <a:solidFill>
                  <a:srgbClr val="0C2340"/>
                </a:solidFill>
                <a:hlinkClick r:id="rId4"/>
              </a:rPr>
              <a:t>payroll@utsa.edu</a:t>
            </a: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Phone: (210) 458-4280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0431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42E27DF-1FA9-4B37-A3C2-5C7C79FD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utsa.edu/financialaffairs">
            <a:extLst>
              <a:ext uri="{FF2B5EF4-FFF2-40B4-BE49-F238E27FC236}">
                <a16:creationId xmlns:a16="http://schemas.microsoft.com/office/drawing/2014/main" id="{18D42C02-CD83-4940-BF9B-D0AA3AA16754}"/>
              </a:ext>
            </a:extLst>
          </p:cNvPr>
          <p:cNvSpPr txBox="1">
            <a:spLocks/>
          </p:cNvSpPr>
          <p:nvPr/>
        </p:nvSpPr>
        <p:spPr>
          <a:xfrm>
            <a:off x="1143000" y="4851698"/>
            <a:ext cx="6858000" cy="4061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rgbClr val="0C2340"/>
                </a:solidFill>
                <a:hlinkClick r:id="rId4"/>
              </a:rPr>
              <a:t>https://www.utsa.edu/financialaffairs/</a:t>
            </a:r>
            <a:endParaRPr lang="en-US" sz="2000" dirty="0">
              <a:solidFill>
                <a:srgbClr val="0C2340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pic>
        <p:nvPicPr>
          <p:cNvPr id="5" name="UTSA Financial Affairs Logo">
            <a:extLst>
              <a:ext uri="{FF2B5EF4-FFF2-40B4-BE49-F238E27FC236}">
                <a16:creationId xmlns:a16="http://schemas.microsoft.com/office/drawing/2014/main" id="{B1605727-5385-4FB8-95EC-9466543B3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7244" y="2627484"/>
            <a:ext cx="6169511" cy="80074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632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I enter timesheets?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76072" y="1408176"/>
            <a:ext cx="8211312" cy="4334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Classified exempt employees have work schedules in PeopleSoft.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You will need to submit a timesheet when any one of the following applies: </a:t>
            </a:r>
          </a:p>
          <a:p>
            <a:pPr marL="365760" indent="-18288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2340"/>
                </a:solidFill>
              </a:rPr>
              <a:t>You deviate from your work schedule: </a:t>
            </a:r>
          </a:p>
          <a:p>
            <a:pPr marL="914400" lvl="1" indent="-27432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C2340"/>
                </a:solidFill>
              </a:rPr>
              <a:t>Your workday differs from your work schedule. </a:t>
            </a:r>
          </a:p>
          <a:p>
            <a:pPr marL="914400" lvl="1" indent="-27432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C2340"/>
                </a:solidFill>
              </a:rPr>
              <a:t>You work more hours or fewer hours than your work schedule. </a:t>
            </a:r>
          </a:p>
          <a:p>
            <a:pPr marL="365760" indent="-18288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2340"/>
                </a:solidFill>
              </a:rPr>
              <a:t>You use/report straight compensatory (comp) time taken, also called STCTS - State Comp Taken Salaried. </a:t>
            </a:r>
          </a:p>
          <a:p>
            <a:pPr marL="365760" indent="-18288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C2340"/>
                </a:solidFill>
              </a:rPr>
              <a:t>You use/report any other absence taken.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Timesheet entry and submission are in PeopleSoft—see the following slides for more information.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2163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timesheet in PeopleSoft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6"/>
            <a:ext cx="8211312" cy="147611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Log into Peoplesoft: Go to my.utsa.edu, select UTShare/PeopleSoft, select UTSA if prompted, log in with your </a:t>
            </a:r>
            <a:r>
              <a:rPr lang="en-US" dirty="0" err="1">
                <a:solidFill>
                  <a:srgbClr val="0C2340"/>
                </a:solidFill>
              </a:rPr>
              <a:t>myUTSA</a:t>
            </a:r>
            <a:r>
              <a:rPr lang="en-US" dirty="0">
                <a:solidFill>
                  <a:srgbClr val="0C2340"/>
                </a:solidFill>
              </a:rPr>
              <a:t> ID.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Under Employee Self Service, select the Time and Attendance tile, then select the Enter Time tile.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9155F8-160F-406A-90E3-BEA793DAC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2226" y="3104970"/>
            <a:ext cx="2340908" cy="185658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0F9CB0-7483-F3EF-7D45-D7B9750ADA81}"/>
              </a:ext>
            </a:extLst>
          </p:cNvPr>
          <p:cNvSpPr txBox="1"/>
          <p:nvPr/>
        </p:nvSpPr>
        <p:spPr>
          <a:xfrm>
            <a:off x="466344" y="5182227"/>
            <a:ext cx="8211312" cy="5602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Next, we’ll show examples of how to enter your timesheet.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F76799-36EF-2E1D-7054-9580322101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5404" y="3104970"/>
            <a:ext cx="2340908" cy="18407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590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6BBF93-D755-D193-012A-6F5C7E375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762"/>
          <a:stretch/>
        </p:blipFill>
        <p:spPr>
          <a:xfrm>
            <a:off x="1405003" y="2850636"/>
            <a:ext cx="6333993" cy="2303822"/>
          </a:xfrm>
          <a:prstGeom prst="rect">
            <a:avLst/>
          </a:prstGeom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065CA0ED-CB01-4256-CF12-FF8ACE3DF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950" y="4149146"/>
            <a:ext cx="2043046" cy="37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Workday differed from work schedule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Example: Your work schedule is eight hours a day, Monday to Friday.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this week you worked Tuesday to Saturday, eight hours a day. </a:t>
            </a:r>
          </a:p>
        </p:txBody>
      </p:sp>
      <p:sp>
        <p:nvSpPr>
          <p:cNvPr id="4" name="UTSA orange rectangle border">
            <a:extLst>
              <a:ext uri="{FF2B5EF4-FFF2-40B4-BE49-F238E27FC236}">
                <a16:creationId xmlns:a16="http://schemas.microsoft.com/office/drawing/2014/main" id="{EA55EB18-9359-AA68-59CD-FF6B11774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71874" y="4987136"/>
            <a:ext cx="603885" cy="16732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Orange-outlined white rectangle">
            <a:extLst>
              <a:ext uri="{FF2B5EF4-FFF2-40B4-BE49-F238E27FC236}">
                <a16:creationId xmlns:a16="http://schemas.microsoft.com/office/drawing/2014/main" id="{E2D0EF8B-A9AD-18BB-D508-17526B25DCA0}"/>
              </a:ext>
            </a:extLst>
          </p:cNvPr>
          <p:cNvSpPr/>
          <p:nvPr/>
        </p:nvSpPr>
        <p:spPr>
          <a:xfrm>
            <a:off x="466344" y="2582427"/>
            <a:ext cx="2721652" cy="1602866"/>
          </a:xfrm>
          <a:prstGeom prst="wedgeRectCallout">
            <a:avLst>
              <a:gd name="adj1" fmla="val 59621"/>
              <a:gd name="adj2" fmla="val 102325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Under Monday, on the WRKS – Salaried Worked row, delete the auto-populated hours that you didn’t work.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Entering a zero isn’t required. </a:t>
            </a:r>
          </a:p>
        </p:txBody>
      </p:sp>
      <p:sp>
        <p:nvSpPr>
          <p:cNvPr id="7" name="UTSA orange rectangle border">
            <a:extLst>
              <a:ext uri="{FF2B5EF4-FFF2-40B4-BE49-F238E27FC236}">
                <a16:creationId xmlns:a16="http://schemas.microsoft.com/office/drawing/2014/main" id="{BAA4D63D-27EB-310E-A2E4-52D6735DE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76332" y="4995527"/>
            <a:ext cx="603885" cy="167322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Orange-outlined white rectangle">
            <a:extLst>
              <a:ext uri="{FF2B5EF4-FFF2-40B4-BE49-F238E27FC236}">
                <a16:creationId xmlns:a16="http://schemas.microsoft.com/office/drawing/2014/main" id="{D899BDBE-4085-AC62-5F81-6660AC86BA60}"/>
              </a:ext>
            </a:extLst>
          </p:cNvPr>
          <p:cNvSpPr/>
          <p:nvPr/>
        </p:nvSpPr>
        <p:spPr>
          <a:xfrm>
            <a:off x="3591970" y="2728950"/>
            <a:ext cx="2573450" cy="1129348"/>
          </a:xfrm>
          <a:prstGeom prst="wedgeRectCallout">
            <a:avLst>
              <a:gd name="adj1" fmla="val 60905"/>
              <a:gd name="adj2" fmla="val 153232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2. Under Saturday, on the WRKS – Salaried Worked row, enter the total hours you worked. </a:t>
            </a:r>
          </a:p>
        </p:txBody>
      </p:sp>
      <p:sp>
        <p:nvSpPr>
          <p:cNvPr id="9" name="Orange-outlined white rectangle">
            <a:extLst>
              <a:ext uri="{FF2B5EF4-FFF2-40B4-BE49-F238E27FC236}">
                <a16:creationId xmlns:a16="http://schemas.microsoft.com/office/drawing/2014/main" id="{0968093C-3D33-F5F6-3BDD-4FED6E79B814}"/>
              </a:ext>
            </a:extLst>
          </p:cNvPr>
          <p:cNvSpPr/>
          <p:nvPr/>
        </p:nvSpPr>
        <p:spPr>
          <a:xfrm>
            <a:off x="6452271" y="3240832"/>
            <a:ext cx="2420424" cy="774210"/>
          </a:xfrm>
          <a:prstGeom prst="wedgeRectCallout">
            <a:avLst>
              <a:gd name="adj1" fmla="val -15177"/>
              <a:gd name="adj2" fmla="val 80625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3. Select Submit to begin submitting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916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71BD60-CA68-31C8-93F8-A20ADDBAC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290A32-A501-3DA2-7C52-7D8857431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338328"/>
            <a:ext cx="8677656" cy="1147572"/>
          </a:xfrm>
        </p:spPr>
        <p:txBody>
          <a:bodyPr/>
          <a:lstStyle/>
          <a:p>
            <a:r>
              <a:rPr lang="en-US" dirty="0"/>
              <a:t>Workday differed from work schedule (2)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3EA206-66B3-6920-EF43-8F5BC813F518}"/>
              </a:ext>
            </a:extLst>
          </p:cNvPr>
          <p:cNvSpPr txBox="1"/>
          <p:nvPr/>
        </p:nvSpPr>
        <p:spPr>
          <a:xfrm>
            <a:off x="466344" y="1566152"/>
            <a:ext cx="8211312" cy="41762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Time Card warning messages may appear.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Review, then select OK to complete submitting your timesheet to your people leader for review and approval.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738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91C0C6-6C66-5AA4-6A5F-D198F0298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" y="3446686"/>
            <a:ext cx="7891621" cy="155640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more hours (1)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155640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Example A: You are scheduled to work eight hours a day Monday to Friday, for a total of 40 hours per week.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Instead, this week you worked an additional two hours on Thursday. </a:t>
            </a:r>
          </a:p>
        </p:txBody>
      </p:sp>
      <p:sp>
        <p:nvSpPr>
          <p:cNvPr id="9" name="UTSA orange rectangle border">
            <a:extLst>
              <a:ext uri="{FF2B5EF4-FFF2-40B4-BE49-F238E27FC236}">
                <a16:creationId xmlns:a16="http://schemas.microsoft.com/office/drawing/2014/main" id="{B72453AB-EF1C-4307-72C9-F3BA2C520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81625" y="4603140"/>
            <a:ext cx="777240" cy="266040"/>
          </a:xfrm>
          <a:prstGeom prst="rect">
            <a:avLst/>
          </a:prstGeom>
          <a:noFill/>
          <a:ln w="38100">
            <a:solidFill>
              <a:srgbClr val="F15A2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>
              <a:solidFill>
                <a:srgbClr val="0C2340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Orange-outlined white rectangle">
            <a:extLst>
              <a:ext uri="{FF2B5EF4-FFF2-40B4-BE49-F238E27FC236}">
                <a16:creationId xmlns:a16="http://schemas.microsoft.com/office/drawing/2014/main" id="{AC782DDB-20AD-D092-67D4-C5187C4836BB}"/>
              </a:ext>
            </a:extLst>
          </p:cNvPr>
          <p:cNvSpPr/>
          <p:nvPr/>
        </p:nvSpPr>
        <p:spPr>
          <a:xfrm>
            <a:off x="2405285" y="2826217"/>
            <a:ext cx="2976340" cy="1247769"/>
          </a:xfrm>
          <a:prstGeom prst="wedgeRectCallout">
            <a:avLst>
              <a:gd name="adj1" fmla="val 47854"/>
              <a:gd name="adj2" fmla="val 89968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1. Under Thursday, on the WRKS – Salaried Worked row, enter the total hours worked (including the additional hours).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522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EDA593C-1DE6-19ED-5A77-930C04C5F3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" y="3446686"/>
            <a:ext cx="7891621" cy="1556403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more hours (2)</a:t>
            </a:r>
          </a:p>
        </p:txBody>
      </p:sp>
      <p:sp>
        <p:nvSpPr>
          <p:cNvPr id="2" name="Orange-outlined white rectangle">
            <a:extLst>
              <a:ext uri="{FF2B5EF4-FFF2-40B4-BE49-F238E27FC236}">
                <a16:creationId xmlns:a16="http://schemas.microsoft.com/office/drawing/2014/main" id="{CA272652-00B4-89BA-E8C0-010B70246DE8}"/>
              </a:ext>
            </a:extLst>
          </p:cNvPr>
          <p:cNvSpPr/>
          <p:nvPr/>
        </p:nvSpPr>
        <p:spPr>
          <a:xfrm>
            <a:off x="887805" y="1284733"/>
            <a:ext cx="3684195" cy="1844040"/>
          </a:xfrm>
          <a:prstGeom prst="wedgeRectCallout">
            <a:avLst>
              <a:gd name="adj1" fmla="val -17334"/>
              <a:gd name="adj2" fmla="val 65375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2. This results in Reported time of 42 hours. The hours outside your scheduled hours will be added to your straight comp time balance.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As an exempt employee, you earn straight comp time rather than overtime. </a:t>
            </a:r>
          </a:p>
        </p:txBody>
      </p:sp>
      <p:sp>
        <p:nvSpPr>
          <p:cNvPr id="6" name="Orange-outlined white rectangle">
            <a:extLst>
              <a:ext uri="{FF2B5EF4-FFF2-40B4-BE49-F238E27FC236}">
                <a16:creationId xmlns:a16="http://schemas.microsoft.com/office/drawing/2014/main" id="{4576545D-FC5D-79C1-4DD8-17300CDB708B}"/>
              </a:ext>
            </a:extLst>
          </p:cNvPr>
          <p:cNvSpPr/>
          <p:nvPr/>
        </p:nvSpPr>
        <p:spPr>
          <a:xfrm>
            <a:off x="5482079" y="2539082"/>
            <a:ext cx="2884681" cy="874677"/>
          </a:xfrm>
          <a:prstGeom prst="wedgeRectCallout">
            <a:avLst>
              <a:gd name="adj1" fmla="val 30942"/>
              <a:gd name="adj2" fmla="val 85039"/>
            </a:avLst>
          </a:prstGeom>
          <a:solidFill>
            <a:schemeClr val="bg1"/>
          </a:solidFill>
          <a:ln w="38100">
            <a:solidFill>
              <a:srgbClr val="F15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rgbClr val="0C2340"/>
                </a:solidFill>
                <a:cs typeface="Times New Roman"/>
              </a:rPr>
              <a:t>3. Select the Submit button to begin submitting your timesheet.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7314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FCBFD6-27B8-4239-AC32-7E4AC3EA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Worked more hours (3)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FC56A7-3BA0-4009-B6DD-0F26879C5544}"/>
              </a:ext>
            </a:extLst>
          </p:cNvPr>
          <p:cNvSpPr txBox="1"/>
          <p:nvPr/>
        </p:nvSpPr>
        <p:spPr>
          <a:xfrm>
            <a:off x="466344" y="1408177"/>
            <a:ext cx="8211312" cy="8730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 Time Card warning messages may appear (example below).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Review, then select OK to complete submitting your timesheet to your people leader for review and approval. </a:t>
            </a: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endParaRPr lang="en-US" dirty="0">
              <a:solidFill>
                <a:srgbClr val="0C2340"/>
              </a:solidFill>
            </a:endParaRPr>
          </a:p>
          <a:p>
            <a:pPr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</a:pPr>
            <a:r>
              <a:rPr lang="en-US" dirty="0">
                <a:solidFill>
                  <a:srgbClr val="0C2340"/>
                </a:solidFill>
              </a:rPr>
              <a:t>After approval, green checkmarks will appear on your timesheet. </a:t>
            </a:r>
          </a:p>
        </p:txBody>
      </p:sp>
      <p:pic>
        <p:nvPicPr>
          <p:cNvPr id="6" name="Picture 5" descr="Screenshot of example Review Time Card Time and Labor Warning messages">
            <a:extLst>
              <a:ext uri="{FF2B5EF4-FFF2-40B4-BE49-F238E27FC236}">
                <a16:creationId xmlns:a16="http://schemas.microsoft.com/office/drawing/2014/main" id="{7C832964-6221-4540-979F-3AB348CFE95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259" y="2554638"/>
            <a:ext cx="4317481" cy="26742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7034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1_OFFICE THEME" val="OYvchuAD"/>
  <p:tag name="ARTICULATE_DESIGN_ID_UTSA FINANCIAL AFFAIRS" val="NuKOzqX4"/>
  <p:tag name="ARTICULATE_SLIDE_THUMBNAIL_REFRESH" val="1"/>
  <p:tag name="ARTICULATE_SLIDE_COUNT" val="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UTSA Financial Affairs">
  <a:themeElements>
    <a:clrScheme name="Custom 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SA Financial Affairs" id="{A9460F9B-56FE-9844-9241-E04AB81C297D}" vid="{736B3360-3717-7742-ADD2-1004263183C0}"/>
    </a:ext>
  </a:extLst>
</a:theme>
</file>

<file path=ppt/theme/theme2.xml><?xml version="1.0" encoding="utf-8"?>
<a:theme xmlns:a="http://schemas.openxmlformats.org/drawingml/2006/main" name="1_Office Theme">
  <a:themeElements>
    <a:clrScheme name="UTSA Financial Affai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C2340"/>
      </a:accent1>
      <a:accent2>
        <a:srgbClr val="ED7D31"/>
      </a:accent2>
      <a:accent3>
        <a:srgbClr val="DBDEE3"/>
      </a:accent3>
      <a:accent4>
        <a:srgbClr val="495970"/>
      </a:accent4>
      <a:accent5>
        <a:srgbClr val="D3430D"/>
      </a:accent5>
      <a:accent6>
        <a:srgbClr val="70ADC6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 Template WHITE BACKGROUND" id="{3B7CB4D1-D596-4D52-A98F-8F0EFDACFF36}" vid="{6AD70FCA-46FA-461D-B7DB-811143A69BD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0DF9F6-D154-4DA3-B95A-63058EE58073}"/>
</file>

<file path=customXml/itemProps2.xml><?xml version="1.0" encoding="utf-8"?>
<ds:datastoreItem xmlns:ds="http://schemas.openxmlformats.org/officeDocument/2006/customXml" ds:itemID="{409B1B57-8C5B-4C63-9792-80EE0AB7339A}">
  <ds:schemaRefs>
    <ds:schemaRef ds:uri="http://purl.org/dc/dcmitype/"/>
    <ds:schemaRef ds:uri="http://schemas.openxmlformats.org/package/2006/metadata/core-properties"/>
    <ds:schemaRef ds:uri="http://purl.org/dc/elements/1.1/"/>
    <ds:schemaRef ds:uri="05ffbfd7-d8ee-49b9-8b44-3bf5d0ff2a55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4ffa7de1-22b1-4f8e-9026-57bd971cb20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BFD006E7-4479-4F70-8AAD-A3B3B08317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9432</TotalTime>
  <Words>1162</Words>
  <Application>Microsoft Office PowerPoint</Application>
  <PresentationFormat>On-screen Show (4:3)</PresentationFormat>
  <Paragraphs>96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Courier New</vt:lpstr>
      <vt:lpstr>MetaPro-Norm</vt:lpstr>
      <vt:lpstr>Times New Roman</vt:lpstr>
      <vt:lpstr>UTSA Financial Affairs</vt:lpstr>
      <vt:lpstr>1_Office Theme</vt:lpstr>
      <vt:lpstr>Classified exempt timesheets</vt:lpstr>
      <vt:lpstr>Important note</vt:lpstr>
      <vt:lpstr>When do I enter timesheets? </vt:lpstr>
      <vt:lpstr>Access timesheet in PeopleSoft</vt:lpstr>
      <vt:lpstr>Workday differed from work schedule (1)</vt:lpstr>
      <vt:lpstr>Workday differed from work schedule (2)</vt:lpstr>
      <vt:lpstr>Worked more hours (1)</vt:lpstr>
      <vt:lpstr>Worked more hours (2)</vt:lpstr>
      <vt:lpstr>Worked more hours (3)</vt:lpstr>
      <vt:lpstr>Worked more hours (4)</vt:lpstr>
      <vt:lpstr>Worked more hours (5)</vt:lpstr>
      <vt:lpstr>Worked fewer hours</vt:lpstr>
      <vt:lpstr>Used straight comp time (1)</vt:lpstr>
      <vt:lpstr>Used straight comp time (2)</vt:lpstr>
      <vt:lpstr>Used straight comp time (3)</vt:lpstr>
      <vt:lpstr>Used/reported absence (1)</vt:lpstr>
      <vt:lpstr>Used/reported absence (2)</vt:lpstr>
      <vt:lpstr>Used/reported absence (3)</vt:lpstr>
      <vt:lpstr>Used/reported absence (4)</vt:lpstr>
      <vt:lpstr>Contact Us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Classified exempt timesheets</dc:title>
  <dc:creator>Financial Affairs</dc:creator>
  <cp:lastModifiedBy>Lilian Man</cp:lastModifiedBy>
  <cp:revision>243</cp:revision>
  <cp:lastPrinted>2023-01-13T17:24:40Z</cp:lastPrinted>
  <dcterms:created xsi:type="dcterms:W3CDTF">2023-01-12T18:12:27Z</dcterms:created>
  <dcterms:modified xsi:type="dcterms:W3CDTF">2025-05-28T19:25:38Z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31EC41A2-9BAD-4D4E-9877-357864651C1C</vt:lpwstr>
  </property>
  <property fmtid="{D5CDD505-2E9C-101B-9397-08002B2CF9AE}" pid="3" name="ArticulatePath">
    <vt:lpwstr>Financial Affairs Master V3</vt:lpwstr>
  </property>
  <property fmtid="{D5CDD505-2E9C-101B-9397-08002B2CF9AE}" pid="4" name="ContentTypeId">
    <vt:lpwstr>0x0101007511B751240B034A99C1ECCCCE1A69CA</vt:lpwstr>
  </property>
</Properties>
</file>