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71" r:id="rId5"/>
  </p:sldMasterIdLst>
  <p:notesMasterIdLst>
    <p:notesMasterId r:id="rId32"/>
  </p:notesMasterIdLst>
  <p:handoutMasterIdLst>
    <p:handoutMasterId r:id="rId33"/>
  </p:handoutMasterIdLst>
  <p:sldIdLst>
    <p:sldId id="287" r:id="rId6"/>
    <p:sldId id="333" r:id="rId7"/>
    <p:sldId id="307" r:id="rId8"/>
    <p:sldId id="308" r:id="rId9"/>
    <p:sldId id="297" r:id="rId10"/>
    <p:sldId id="311" r:id="rId11"/>
    <p:sldId id="315" r:id="rId12"/>
    <p:sldId id="316" r:id="rId13"/>
    <p:sldId id="317" r:id="rId14"/>
    <p:sldId id="318" r:id="rId15"/>
    <p:sldId id="310" r:id="rId16"/>
    <p:sldId id="329" r:id="rId17"/>
    <p:sldId id="331" r:id="rId18"/>
    <p:sldId id="332" r:id="rId19"/>
    <p:sldId id="312" r:id="rId20"/>
    <p:sldId id="330" r:id="rId21"/>
    <p:sldId id="319" r:id="rId22"/>
    <p:sldId id="320" r:id="rId23"/>
    <p:sldId id="313" r:id="rId24"/>
    <p:sldId id="321" r:id="rId25"/>
    <p:sldId id="322" r:id="rId26"/>
    <p:sldId id="324" r:id="rId27"/>
    <p:sldId id="325" r:id="rId28"/>
    <p:sldId id="328" r:id="rId29"/>
    <p:sldId id="323" r:id="rId30"/>
    <p:sldId id="294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uIiRKrOoR+BnDjs/PYEUg==" hashData="oPHftoxQRzrI5t/0d6DWQa6o3juC8zI5vlYu8hsHApQjKgeXXQ+J+vaRRlYadokVE3MgGfwJroQjlIhMtP/bN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Man" initials="LM" lastIdx="10" clrIdx="0">
    <p:extLst>
      <p:ext uri="{19B8F6BF-5375-455C-9EA6-DF929625EA0E}">
        <p15:presenceInfo xmlns:p15="http://schemas.microsoft.com/office/powerpoint/2012/main" userId="S-1-5-21-1922958001-1748050809-1695950106-1113120" providerId="AD"/>
      </p:ext>
    </p:extLst>
  </p:cmAuthor>
  <p:cmAuthor id="2" name="Raina Perez" initials="RP" lastIdx="3" clrIdx="1">
    <p:extLst>
      <p:ext uri="{19B8F6BF-5375-455C-9EA6-DF929625EA0E}">
        <p15:presenceInfo xmlns:p15="http://schemas.microsoft.com/office/powerpoint/2012/main" userId="S::raina.perez@utsa.edu::b34261a2-0dcf-4ef8-9bec-a7e31cb3f5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79082-CF66-4472-B497-68915AF5CFAC}" v="1" dt="2023-12-22T14:29:37.116"/>
    <p1510:client id="{3593AB33-A98D-49D5-A780-9AF018BA8EC8}" v="1" dt="2023-11-15T01:06:26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423"/>
  </p:normalViewPr>
  <p:slideViewPr>
    <p:cSldViewPr snapToGrid="0" snapToObjects="1">
      <p:cViewPr varScale="1">
        <p:scale>
          <a:sx n="95" d="100"/>
          <a:sy n="95" d="100"/>
        </p:scale>
        <p:origin x="20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23C432-4827-E359-81F5-68A79BFE61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23B7D-9DC8-BFEE-DC74-93B68330D8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7921A-87BC-1441-AE21-75D65484AF61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BF3A1-385E-B591-30E6-D0A825283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E92E2-726B-06E0-B599-9375E0DAB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DFA6-7D13-4749-9E11-DF2B97E2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171C-6C02-41F2-841A-16E3B7C9FAF6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8A04-4F30-4D14-A4A3-903948F1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3B46-FD10-4E36-BB1E-3C824912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AC551-1974-5257-64F8-7C0C91E6E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EDE48-5350-FAEC-86A8-88FB0B3C5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ADA24-6A39-E336-1039-0AF331BB6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B6922-DA20-46AA-A0DA-C59E14B1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152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3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BB81-A081-4840-9EA6-E4B3594D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0607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53CF-D45F-479B-8F0D-5858610C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5256"/>
            <a:ext cx="3644616" cy="154533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54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26926"/>
            <a:ext cx="9144000" cy="431074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33549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8592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0395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7656" y="173479"/>
            <a:ext cx="2232095" cy="286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B91E6-360D-0BB6-A734-1B68D050DCC9}"/>
              </a:ext>
            </a:extLst>
          </p:cNvPr>
          <p:cNvSpPr/>
          <p:nvPr userDrawn="1"/>
        </p:nvSpPr>
        <p:spPr>
          <a:xfrm>
            <a:off x="0" y="6426926"/>
            <a:ext cx="9144000" cy="431074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F6B1-2D1B-3B97-B493-8436D96EFA0E}"/>
              </a:ext>
            </a:extLst>
          </p:cNvPr>
          <p:cNvSpPr/>
          <p:nvPr userDrawn="1"/>
        </p:nvSpPr>
        <p:spPr>
          <a:xfrm>
            <a:off x="0" y="0"/>
            <a:ext cx="9144000" cy="633549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B026B-EB00-8C3E-3E1B-E737A7DA1A43}"/>
              </a:ext>
            </a:extLst>
          </p:cNvPr>
          <p:cNvCxnSpPr/>
          <p:nvPr userDrawn="1"/>
        </p:nvCxnSpPr>
        <p:spPr>
          <a:xfrm>
            <a:off x="0" y="638592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2743E2-B29E-362A-98A7-F207EB6825E6}"/>
              </a:ext>
            </a:extLst>
          </p:cNvPr>
          <p:cNvCxnSpPr/>
          <p:nvPr userDrawn="1"/>
        </p:nvCxnSpPr>
        <p:spPr>
          <a:xfrm>
            <a:off x="0" y="6420395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CFB2C1B-D12E-CECB-0EAA-8986ED614F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7656" y="173479"/>
            <a:ext cx="2232095" cy="28659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0968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320800" y="6420395"/>
            <a:ext cx="7823200" cy="0"/>
          </a:xfrm>
          <a:prstGeom prst="line">
            <a:avLst/>
          </a:prstGeom>
          <a:ln w="127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14568" y="5429973"/>
            <a:ext cx="1106232" cy="1106232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5463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a.edu/financialaffairs/services/payrol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mailto:payroll@utsa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20.png"/><Relationship Id="rId4" Type="http://schemas.openxmlformats.org/officeDocument/2006/relationships/hyperlink" Target="https://www.utsa.edu/financialaffair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3C3A-0EDF-49E9-99B5-91A3DA0E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Classified nonexempt timesheets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9C841E0-17F6-89E8-5C81-AD17626132D8}"/>
              </a:ext>
            </a:extLst>
          </p:cNvPr>
          <p:cNvSpPr txBox="1">
            <a:spLocks/>
          </p:cNvSpPr>
          <p:nvPr/>
        </p:nvSpPr>
        <p:spPr>
          <a:xfrm>
            <a:off x="704850" y="2582863"/>
            <a:ext cx="7734300" cy="1776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15A22"/>
                </a:solidFill>
                <a:latin typeface="+mj-lt"/>
              </a:rPr>
              <a:t>Learn when and how to submit your timesheet as a classified nonexempt employee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CF931-8722-42F5-AA85-3BD1DD768901}"/>
              </a:ext>
            </a:extLst>
          </p:cNvPr>
          <p:cNvSpPr txBox="1"/>
          <p:nvPr/>
        </p:nvSpPr>
        <p:spPr>
          <a:xfrm>
            <a:off x="37086" y="6448927"/>
            <a:ext cx="344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E6D931F-E475-43D8-B886-7569708D6CB0}"/>
              </a:ext>
            </a:extLst>
          </p:cNvPr>
          <p:cNvSpPr txBox="1"/>
          <p:nvPr/>
        </p:nvSpPr>
        <p:spPr>
          <a:xfrm>
            <a:off x="6150543" y="6448927"/>
            <a:ext cx="295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Revised 05/27/2025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0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5905-E271-077E-972C-CBD17E4C5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1D8B0C-E49E-D7C1-2568-9C77A1CA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more hours (5)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CD5D-C518-92EC-A880-E8C31E6CBCFD}"/>
              </a:ext>
            </a:extLst>
          </p:cNvPr>
          <p:cNvSpPr txBox="1"/>
          <p:nvPr/>
        </p:nvSpPr>
        <p:spPr>
          <a:xfrm>
            <a:off x="466344" y="1408177"/>
            <a:ext cx="8211312" cy="21187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C2340"/>
                </a:solidFill>
              </a:rPr>
              <a:t>If a Review Time Card warning message appears, review, then select OK to complete submitting your timesheet to your people leader for review and approval. 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C2340"/>
                </a:solidFill>
              </a:rPr>
              <a:t>If approved, the four additional hours worked will generate four hours of straight comp time. After overnight processing, your straight comp time balance will update. </a:t>
            </a:r>
            <a:br>
              <a:rPr lang="en-US" dirty="0">
                <a:solidFill>
                  <a:srgbClr val="0C2340"/>
                </a:solidFill>
              </a:rPr>
            </a:br>
            <a:br>
              <a:rPr lang="en-US" dirty="0">
                <a:solidFill>
                  <a:srgbClr val="0C2340"/>
                </a:solidFill>
              </a:rPr>
            </a:br>
            <a:r>
              <a:rPr lang="en-US" dirty="0">
                <a:solidFill>
                  <a:srgbClr val="0C2340"/>
                </a:solidFill>
              </a:rPr>
              <a:t>Because your total hours worked this week didn’t exceed 40, you earn straight comp time rather than overtime comp time.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0EEFD-EA36-7BF5-7BF9-20FA536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53" y="4068791"/>
            <a:ext cx="4009494" cy="210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D5EDC3-5EAC-41E9-B380-A5CE7A655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1"/>
          <a:stretch/>
        </p:blipFill>
        <p:spPr>
          <a:xfrm>
            <a:off x="271305" y="2456300"/>
            <a:ext cx="8723376" cy="16316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Workdays differed from schedule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2020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Example: Your work schedule is eight hours a day, Monday to Friday.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this week you worked eight hours a day, Wednesday to Sunday. </a:t>
            </a:r>
          </a:p>
        </p:txBody>
      </p:sp>
      <p:sp>
        <p:nvSpPr>
          <p:cNvPr id="6" name="UTSA orange rectangle border">
            <a:extLst>
              <a:ext uri="{FF2B5EF4-FFF2-40B4-BE49-F238E27FC236}">
                <a16:creationId xmlns:a16="http://schemas.microsoft.com/office/drawing/2014/main" id="{356B0972-E4E3-B342-B94A-7F4CC6983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9892" y="3706126"/>
            <a:ext cx="1666108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range-outlined white rectangle">
            <a:extLst>
              <a:ext uri="{FF2B5EF4-FFF2-40B4-BE49-F238E27FC236}">
                <a16:creationId xmlns:a16="http://schemas.microsoft.com/office/drawing/2014/main" id="{C6652C62-E373-79EA-C371-7A7F05A910B6}"/>
              </a:ext>
            </a:extLst>
          </p:cNvPr>
          <p:cNvSpPr/>
          <p:nvPr/>
        </p:nvSpPr>
        <p:spPr>
          <a:xfrm>
            <a:off x="466344" y="4246941"/>
            <a:ext cx="3080724" cy="1193739"/>
          </a:xfrm>
          <a:prstGeom prst="wedgeRectCallout">
            <a:avLst>
              <a:gd name="adj1" fmla="val 45192"/>
              <a:gd name="adj2" fmla="val -71459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1. Under Monday and Tuesday, on the WRKS – Salaried Worked row, delete the auto-populated hours that you didn’t work.</a:t>
            </a:r>
          </a:p>
        </p:txBody>
      </p:sp>
      <p:sp>
        <p:nvSpPr>
          <p:cNvPr id="9" name="Orange-outlined white rectangle">
            <a:extLst>
              <a:ext uri="{FF2B5EF4-FFF2-40B4-BE49-F238E27FC236}">
                <a16:creationId xmlns:a16="http://schemas.microsoft.com/office/drawing/2014/main" id="{A3A7E3C2-5433-6AF8-69D8-63B707C1F848}"/>
              </a:ext>
            </a:extLst>
          </p:cNvPr>
          <p:cNvSpPr/>
          <p:nvPr/>
        </p:nvSpPr>
        <p:spPr>
          <a:xfrm>
            <a:off x="4632993" y="4278341"/>
            <a:ext cx="2953512" cy="1171483"/>
          </a:xfrm>
          <a:prstGeom prst="wedgeRectCallout">
            <a:avLst>
              <a:gd name="adj1" fmla="val 48127"/>
              <a:gd name="adj2" fmla="val -74021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2. Under Saturday and Sunday, on the WRKS – Salaried Worked row, enter the total hours you worked. </a:t>
            </a:r>
          </a:p>
        </p:txBody>
      </p:sp>
      <p:sp>
        <p:nvSpPr>
          <p:cNvPr id="12" name="UTSA orange rectangle border">
            <a:extLst>
              <a:ext uri="{FF2B5EF4-FFF2-40B4-BE49-F238E27FC236}">
                <a16:creationId xmlns:a16="http://schemas.microsoft.com/office/drawing/2014/main" id="{1F774231-4A27-4AD4-C90F-AFEDDE7B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8342" y="3706126"/>
            <a:ext cx="1666108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B8853C-C9EB-0A9A-E57E-B2B8FC3B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35" y="2646694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38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3CB22-67B5-0181-6DE8-6996D9CF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F7143F-C4C6-F684-C182-C66CEE7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1"/>
          <a:stretch/>
        </p:blipFill>
        <p:spPr>
          <a:xfrm>
            <a:off x="271305" y="1725929"/>
            <a:ext cx="8723376" cy="163164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59D2F8-DC64-6607-52E4-1159895A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49" y="1881461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7BA4E4-14B8-8027-E50A-9757FE22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Workdays differed from schedule (2)</a:t>
            </a:r>
          </a:p>
        </p:txBody>
      </p:sp>
      <p:sp>
        <p:nvSpPr>
          <p:cNvPr id="10" name="Orange-outlined white rectangle">
            <a:extLst>
              <a:ext uri="{FF2B5EF4-FFF2-40B4-BE49-F238E27FC236}">
                <a16:creationId xmlns:a16="http://schemas.microsoft.com/office/drawing/2014/main" id="{7F966D32-7A4C-20B4-D313-A0EC30F709AC}"/>
              </a:ext>
            </a:extLst>
          </p:cNvPr>
          <p:cNvSpPr/>
          <p:nvPr/>
        </p:nvSpPr>
        <p:spPr>
          <a:xfrm>
            <a:off x="4903909" y="1387057"/>
            <a:ext cx="2537027" cy="739399"/>
          </a:xfrm>
          <a:prstGeom prst="wedgeRectCallout">
            <a:avLst>
              <a:gd name="adj1" fmla="val 80307"/>
              <a:gd name="adj2" fmla="val 44285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3. Select Submit to begin submitting your timesheet.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5BE0D-B29F-400B-0282-469D5679EAC3}"/>
              </a:ext>
            </a:extLst>
          </p:cNvPr>
          <p:cNvSpPr txBox="1"/>
          <p:nvPr/>
        </p:nvSpPr>
        <p:spPr>
          <a:xfrm>
            <a:off x="466344" y="4154767"/>
            <a:ext cx="8211312" cy="1412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a Review Time Card warning message appears, review, then select OK to complete submitting your timesheet to your people leader for review and approval.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2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86527-5D24-1010-0F5E-B9B6C3B8E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3"/>
          <a:stretch/>
        </p:blipFill>
        <p:spPr>
          <a:xfrm>
            <a:off x="256032" y="3676650"/>
            <a:ext cx="8723376" cy="17731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Workdays differed from schedule – worked fewer hours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Example: Your work schedule is eight hours a day, Wednesday to Sunday, for a total of 40 hours a week. </a:t>
            </a:r>
            <a:br>
              <a:rPr lang="en-US" dirty="0">
                <a:solidFill>
                  <a:srgbClr val="0C2340"/>
                </a:solidFill>
              </a:rPr>
            </a:br>
            <a:br>
              <a:rPr lang="en-US" dirty="0">
                <a:solidFill>
                  <a:srgbClr val="0C2340"/>
                </a:solidFill>
              </a:rPr>
            </a:br>
            <a:r>
              <a:rPr lang="en-US" dirty="0">
                <a:solidFill>
                  <a:srgbClr val="0C2340"/>
                </a:solidFill>
              </a:rPr>
              <a:t>If you work only four hours on Monday and don’t work on Wednesday, your hours for the week will be fewer than your scheduled 40 hours.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Selecting Submit will result in an error (next slide). </a:t>
            </a:r>
          </a:p>
        </p:txBody>
      </p:sp>
      <p:sp>
        <p:nvSpPr>
          <p:cNvPr id="4" name="UTSA orange rectangle border">
            <a:extLst>
              <a:ext uri="{FF2B5EF4-FFF2-40B4-BE49-F238E27FC236}">
                <a16:creationId xmlns:a16="http://schemas.microsoft.com/office/drawing/2014/main" id="{1A9EE59F-8ABA-942B-C3E5-41A31B328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5612" y="4760034"/>
            <a:ext cx="789808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UTSA orange rectangle border">
            <a:extLst>
              <a:ext uri="{FF2B5EF4-FFF2-40B4-BE49-F238E27FC236}">
                <a16:creationId xmlns:a16="http://schemas.microsoft.com/office/drawing/2014/main" id="{7C7A5F28-DDF4-BF11-FCD4-4221100F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5118" y="4760034"/>
            <a:ext cx="789808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UTSA orange rectangle border">
            <a:extLst>
              <a:ext uri="{FF2B5EF4-FFF2-40B4-BE49-F238E27FC236}">
                <a16:creationId xmlns:a16="http://schemas.microsoft.com/office/drawing/2014/main" id="{BC103F5F-6E86-00F4-27FA-F4C7645A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596" y="3640924"/>
            <a:ext cx="1763903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9F83AA-983D-B86B-8A8D-61AEE5EED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89" y="3779750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TSA orange rectangle border">
            <a:extLst>
              <a:ext uri="{FF2B5EF4-FFF2-40B4-BE49-F238E27FC236}">
                <a16:creationId xmlns:a16="http://schemas.microsoft.com/office/drawing/2014/main" id="{6C3DB59D-B38A-55F3-AA8A-EF3E744AD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2423" y="3880001"/>
            <a:ext cx="502920" cy="232401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16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134B1-D78B-7628-7146-550D26A1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1B6AE-F208-5114-463E-045B3DE2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Workdays differed from schedule – worked fewer hours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9E23E-BBF7-77E0-6205-C54D37A25B02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Review the Review Time Card error message (example below), select OK and correct your timesheet: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You will either submit an absence request or use comp time to cover the difference between the hours worked and your scheduled hours.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If you don’t have enough accrued leave or comp time, you’re still required to report the absence, and your paycheck will be reduced to reflect the missed hours. </a:t>
            </a:r>
          </a:p>
        </p:txBody>
      </p:sp>
      <p:pic>
        <p:nvPicPr>
          <p:cNvPr id="4" name="Picture 3" descr="Screenshot of example Review Time Card Time and Labor Error Messages">
            <a:extLst>
              <a:ext uri="{FF2B5EF4-FFF2-40B4-BE49-F238E27FC236}">
                <a16:creationId xmlns:a16="http://schemas.microsoft.com/office/drawing/2014/main" id="{5EFC3DF9-E23F-643D-1D41-88E72E3A90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39" y="3846720"/>
            <a:ext cx="4628721" cy="2340076"/>
          </a:xfrm>
          <a:prstGeom prst="rect">
            <a:avLst/>
          </a:prstGeom>
        </p:spPr>
      </p:pic>
      <p:sp>
        <p:nvSpPr>
          <p:cNvPr id="10" name="UTSA orange rectangle border">
            <a:extLst>
              <a:ext uri="{FF2B5EF4-FFF2-40B4-BE49-F238E27FC236}">
                <a16:creationId xmlns:a16="http://schemas.microsoft.com/office/drawing/2014/main" id="{8DDAC8AC-535F-8B0D-7F0F-6C6EA8F3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7639" y="4076700"/>
            <a:ext cx="4628721" cy="76199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23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Used/reported absence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7"/>
            <a:ext cx="8211312" cy="1817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First, you need to submit an absence request in PeopleSoft.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Then, PeopleSoft will auto populate your timesheet with the requested absence.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5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5368-F40B-6895-959E-98ADF227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142FC7-741D-F987-B33D-29AAD58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Used/reported absence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FFB9-41BB-6312-6A2C-47EE563725C9}"/>
              </a:ext>
            </a:extLst>
          </p:cNvPr>
          <p:cNvSpPr txBox="1"/>
          <p:nvPr/>
        </p:nvSpPr>
        <p:spPr>
          <a:xfrm>
            <a:off x="466344" y="1408177"/>
            <a:ext cx="8211312" cy="1817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Example: Your work schedule is eight hours a day, Monday to Friday.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you submitted an absence request and took vacation on Monday and Tuesday. 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Your timesheet auto populates with the two vacation days on the VACS – Vacation – Salaried row.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D45EA-BDC0-53EC-DA28-81EAA8EB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373"/>
          <a:stretch/>
        </p:blipFill>
        <p:spPr>
          <a:xfrm>
            <a:off x="1240976" y="3537638"/>
            <a:ext cx="6662048" cy="1635960"/>
          </a:xfrm>
          <a:prstGeom prst="rect">
            <a:avLst/>
          </a:prstGeom>
        </p:spPr>
      </p:pic>
      <p:sp>
        <p:nvSpPr>
          <p:cNvPr id="2" name="UTSA orange rectangle border">
            <a:extLst>
              <a:ext uri="{FF2B5EF4-FFF2-40B4-BE49-F238E27FC236}">
                <a16:creationId xmlns:a16="http://schemas.microsoft.com/office/drawing/2014/main" id="{955085FE-096B-E178-B706-EA1AF8F3D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0136" y="4645378"/>
            <a:ext cx="3426963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12BA49-71F2-863D-D26C-7174A8D84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6" y="3779750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93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Used/reported absence 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7"/>
            <a:ext cx="8211312" cy="1373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C2340"/>
                </a:solidFill>
              </a:rPr>
              <a:t>This leaves the default WRKS – Salaried Worked row populated for Wednesday to Friday.  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C2340"/>
                </a:solidFill>
              </a:rPr>
              <a:t>Select Submit to begin submitting your timesheet.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3CC12-6552-4A8D-8CB8-9DFC3EC60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53"/>
          <a:stretch/>
        </p:blipFill>
        <p:spPr>
          <a:xfrm>
            <a:off x="1240976" y="3270385"/>
            <a:ext cx="6662048" cy="1611830"/>
          </a:xfrm>
          <a:prstGeom prst="rect">
            <a:avLst/>
          </a:prstGeom>
        </p:spPr>
      </p:pic>
      <p:sp>
        <p:nvSpPr>
          <p:cNvPr id="2" name="UTSA orange rectangle border">
            <a:extLst>
              <a:ext uri="{FF2B5EF4-FFF2-40B4-BE49-F238E27FC236}">
                <a16:creationId xmlns:a16="http://schemas.microsoft.com/office/drawing/2014/main" id="{E144B671-1A94-BDF2-0977-3DECB2EE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976" y="4550128"/>
            <a:ext cx="5397949" cy="215189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AD9681-1D19-ABF6-7DDD-978F90EF1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5" y="3480183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TSA orange rectangle border">
            <a:extLst>
              <a:ext uri="{FF2B5EF4-FFF2-40B4-BE49-F238E27FC236}">
                <a16:creationId xmlns:a16="http://schemas.microsoft.com/office/drawing/2014/main" id="{7AE69BDC-0E19-F3B4-25E2-15F4E450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7563" y="3572310"/>
            <a:ext cx="490537" cy="253048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1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Used/reported absence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7"/>
            <a:ext cx="8211312" cy="8345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dirty="0">
                <a:solidFill>
                  <a:srgbClr val="0C2340"/>
                </a:solidFill>
              </a:rPr>
              <a:t>If a Review Time Card warning message (example below) appears, review, then select OK to complete submitting your timesheet to your people leader for review and approval. </a:t>
            </a:r>
          </a:p>
        </p:txBody>
      </p:sp>
      <p:pic>
        <p:nvPicPr>
          <p:cNvPr id="6" name="Picture 5" descr="Screenshot of example Review Time Card Time and Labor warning messages">
            <a:extLst>
              <a:ext uri="{FF2B5EF4-FFF2-40B4-BE49-F238E27FC236}">
                <a16:creationId xmlns:a16="http://schemas.microsoft.com/office/drawing/2014/main" id="{833C1BD4-B07F-41AC-A620-62FD43C764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31" t="23410" r="37514" b="23078"/>
          <a:stretch/>
        </p:blipFill>
        <p:spPr>
          <a:xfrm>
            <a:off x="3124200" y="2933700"/>
            <a:ext cx="2895600" cy="1571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08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straight comp time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17731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Example: You are scheduled to work eight hours a day, Tuesday to Saturday.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this week you worked eight hours a day Tuesday to Friday, three hours on Saturday, then took time off using straight comp time the rest of Saturday.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759D6-9F95-4A9F-BAD2-3063A055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46" b="7754"/>
          <a:stretch/>
        </p:blipFill>
        <p:spPr>
          <a:xfrm>
            <a:off x="1082943" y="3517415"/>
            <a:ext cx="6959064" cy="2120302"/>
          </a:xfrm>
          <a:prstGeom prst="rect">
            <a:avLst/>
          </a:prstGeom>
        </p:spPr>
      </p:pic>
      <p:sp>
        <p:nvSpPr>
          <p:cNvPr id="2" name="UTSA orange rectangle border">
            <a:extLst>
              <a:ext uri="{FF2B5EF4-FFF2-40B4-BE49-F238E27FC236}">
                <a16:creationId xmlns:a16="http://schemas.microsoft.com/office/drawing/2014/main" id="{ABB27B35-ADEB-7FC6-D7CD-230AAA1F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4544" y="5102694"/>
            <a:ext cx="211017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UTSA orange rectangle border">
            <a:extLst>
              <a:ext uri="{FF2B5EF4-FFF2-40B4-BE49-F238E27FC236}">
                <a16:creationId xmlns:a16="http://schemas.microsoft.com/office/drawing/2014/main" id="{F37C9E84-2588-FA45-1D04-BAB077D58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903" y="4517022"/>
            <a:ext cx="1304022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range-outlined white rectangle">
            <a:extLst>
              <a:ext uri="{FF2B5EF4-FFF2-40B4-BE49-F238E27FC236}">
                <a16:creationId xmlns:a16="http://schemas.microsoft.com/office/drawing/2014/main" id="{6F71F1B6-3CFB-1673-CD7C-437D018E4D9A}"/>
              </a:ext>
            </a:extLst>
          </p:cNvPr>
          <p:cNvSpPr/>
          <p:nvPr/>
        </p:nvSpPr>
        <p:spPr>
          <a:xfrm>
            <a:off x="2657764" y="3181349"/>
            <a:ext cx="3269884" cy="933052"/>
          </a:xfrm>
          <a:prstGeom prst="wedgeRectCallout">
            <a:avLst>
              <a:gd name="adj1" fmla="val -39011"/>
              <a:gd name="adj2" fmla="val 149599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1. On the WRKS – Salaried Worked row, select the plus icon, then select STCTS – State Comp Taken Salaried.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CF44ED-A5B8-3077-E89B-9619D55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51" y="4206103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19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9FD9-D3C5-BF30-9196-3228656A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1D8A1-536D-4670-F90C-1FB959565CA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z="4000" dirty="0">
                <a:solidFill>
                  <a:srgbClr val="0C2340"/>
                </a:solidFill>
              </a:rPr>
              <a:t>Important note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11909A-C245-5B41-A7B5-FBDD949C0DDC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8211312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C2340"/>
                </a:solidFill>
              </a:rPr>
              <a:t>To ensure you have the most current information, please get this job aid from the website rather than referring to a locally-saved version.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>
              <a:solidFill>
                <a:srgbClr val="0C2340"/>
              </a:solidFill>
              <a:latin typeface="MetaPro-Norm" panose="020B0504030101020102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53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04D5F-CC18-45BC-AE8C-E28AEED3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25" b="7046"/>
          <a:stretch/>
        </p:blipFill>
        <p:spPr>
          <a:xfrm>
            <a:off x="735711" y="2644313"/>
            <a:ext cx="6958584" cy="1412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B0A6B2F-4FF5-1EC3-5104-B5CE7909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49" y="2758658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straight comp time (2)</a:t>
            </a:r>
          </a:p>
        </p:txBody>
      </p:sp>
      <p:sp>
        <p:nvSpPr>
          <p:cNvPr id="4" name="Orange-outlined white rectangle">
            <a:extLst>
              <a:ext uri="{FF2B5EF4-FFF2-40B4-BE49-F238E27FC236}">
                <a16:creationId xmlns:a16="http://schemas.microsoft.com/office/drawing/2014/main" id="{556DB7F7-24C5-E5B0-38FB-C6C47CEB9CCA}"/>
              </a:ext>
            </a:extLst>
          </p:cNvPr>
          <p:cNvSpPr/>
          <p:nvPr/>
        </p:nvSpPr>
        <p:spPr>
          <a:xfrm>
            <a:off x="3138480" y="1405382"/>
            <a:ext cx="3269884" cy="1060704"/>
          </a:xfrm>
          <a:prstGeom prst="wedgeRectCallout">
            <a:avLst>
              <a:gd name="adj1" fmla="val 45448"/>
              <a:gd name="adj2" fmla="val 164721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2. Under Saturday, on the WRKS – Salaried Worked row, adjust the auto-populated hours to the three hours worked. </a:t>
            </a:r>
          </a:p>
        </p:txBody>
      </p:sp>
      <p:sp>
        <p:nvSpPr>
          <p:cNvPr id="8" name="Orange-outlined white rectangle">
            <a:extLst>
              <a:ext uri="{FF2B5EF4-FFF2-40B4-BE49-F238E27FC236}">
                <a16:creationId xmlns:a16="http://schemas.microsoft.com/office/drawing/2014/main" id="{057F9B8E-8B93-0206-37D2-5B7C6AF564D3}"/>
              </a:ext>
            </a:extLst>
          </p:cNvPr>
          <p:cNvSpPr/>
          <p:nvPr/>
        </p:nvSpPr>
        <p:spPr>
          <a:xfrm>
            <a:off x="3170230" y="4632294"/>
            <a:ext cx="3269884" cy="1150713"/>
          </a:xfrm>
          <a:prstGeom prst="wedgeRectCallout">
            <a:avLst>
              <a:gd name="adj1" fmla="val 44574"/>
              <a:gd name="adj2" fmla="val -102639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3. Under Saturday, on the STCTS – State Comp Taken Salaried row, enter the five hours of straight comp time used. </a:t>
            </a:r>
          </a:p>
        </p:txBody>
      </p:sp>
      <p:sp>
        <p:nvSpPr>
          <p:cNvPr id="2" name="UTSA orange rectangle border">
            <a:extLst>
              <a:ext uri="{FF2B5EF4-FFF2-40B4-BE49-F238E27FC236}">
                <a16:creationId xmlns:a16="http://schemas.microsoft.com/office/drawing/2014/main" id="{30DF5B4D-DC6F-010B-CB7D-56B25C56E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4599" y="3615930"/>
            <a:ext cx="701993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UTSA orange rectangle border">
            <a:extLst>
              <a:ext uri="{FF2B5EF4-FFF2-40B4-BE49-F238E27FC236}">
                <a16:creationId xmlns:a16="http://schemas.microsoft.com/office/drawing/2014/main" id="{12D7BEB3-1BE8-5B25-F3A7-BF13556E8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4599" y="3826242"/>
            <a:ext cx="701993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48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A681-7BA6-3D1D-1923-E801E009A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994A6C-22CB-E006-55D6-826BBB340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25" b="7046"/>
          <a:stretch/>
        </p:blipFill>
        <p:spPr>
          <a:xfrm>
            <a:off x="735711" y="1816993"/>
            <a:ext cx="6958584" cy="141202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256223-E8A2-34E1-5EC0-5D22157DD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05" y="1879379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C46517-3378-2B84-1E9C-9E97FEAE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straight comp time (3)</a:t>
            </a:r>
          </a:p>
        </p:txBody>
      </p:sp>
      <p:sp>
        <p:nvSpPr>
          <p:cNvPr id="4" name="Orange-outlined white rectangle">
            <a:extLst>
              <a:ext uri="{FF2B5EF4-FFF2-40B4-BE49-F238E27FC236}">
                <a16:creationId xmlns:a16="http://schemas.microsoft.com/office/drawing/2014/main" id="{D7F69A66-2A6C-9362-4DB3-B4A6DA8D5400}"/>
              </a:ext>
            </a:extLst>
          </p:cNvPr>
          <p:cNvSpPr/>
          <p:nvPr/>
        </p:nvSpPr>
        <p:spPr>
          <a:xfrm>
            <a:off x="3757947" y="1533409"/>
            <a:ext cx="2884681" cy="691940"/>
          </a:xfrm>
          <a:prstGeom prst="wedgeRectCallout">
            <a:avLst>
              <a:gd name="adj1" fmla="val 59865"/>
              <a:gd name="adj2" fmla="val 31180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4. Select the Submit button to begin submitting your timesheet.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8BC7A-637F-EBF5-BC87-6BEE5274F914}"/>
              </a:ext>
            </a:extLst>
          </p:cNvPr>
          <p:cNvSpPr txBox="1"/>
          <p:nvPr/>
        </p:nvSpPr>
        <p:spPr>
          <a:xfrm>
            <a:off x="466344" y="3628982"/>
            <a:ext cx="8211312" cy="1937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a Review Time Card warning message appears, review, then select OK to complete submitting your timesheet to your people leader for review and approval.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overtime comp time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Example: You are scheduled to work eight hours a day, Monday to Friday.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this week you worked eight hours a day Monday to Thursday, then took time off using overtime comp time on Friday.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105F2-1E6F-0F1F-1C0B-2F3718BD7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6449"/>
            <a:ext cx="9144000" cy="1394847"/>
          </a:xfrm>
          <a:prstGeom prst="rect">
            <a:avLst/>
          </a:prstGeom>
        </p:spPr>
      </p:pic>
      <p:sp>
        <p:nvSpPr>
          <p:cNvPr id="10" name="Orange-outlined white rectangle">
            <a:extLst>
              <a:ext uri="{FF2B5EF4-FFF2-40B4-BE49-F238E27FC236}">
                <a16:creationId xmlns:a16="http://schemas.microsoft.com/office/drawing/2014/main" id="{6EF9A152-59E1-A9CB-2CAB-77DA9BDBD003}"/>
              </a:ext>
            </a:extLst>
          </p:cNvPr>
          <p:cNvSpPr/>
          <p:nvPr/>
        </p:nvSpPr>
        <p:spPr>
          <a:xfrm>
            <a:off x="2305402" y="2748919"/>
            <a:ext cx="3269884" cy="1188386"/>
          </a:xfrm>
          <a:prstGeom prst="wedgeRectCallout">
            <a:avLst>
              <a:gd name="adj1" fmla="val -44850"/>
              <a:gd name="adj2" fmla="val 130151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1. On the WRKS – Salaried Worked row, select the plus icon, then select OTCTS – Overtime Comp Salaried Taken. </a:t>
            </a:r>
          </a:p>
        </p:txBody>
      </p:sp>
      <p:sp>
        <p:nvSpPr>
          <p:cNvPr id="11" name="UTSA orange rectangle border">
            <a:extLst>
              <a:ext uri="{FF2B5EF4-FFF2-40B4-BE49-F238E27FC236}">
                <a16:creationId xmlns:a16="http://schemas.microsoft.com/office/drawing/2014/main" id="{83C22DA6-7D79-DD52-174D-533BBF2E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6202" y="4921730"/>
            <a:ext cx="211017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UTSA orange rectangle border">
            <a:extLst>
              <a:ext uri="{FF2B5EF4-FFF2-40B4-BE49-F238E27FC236}">
                <a16:creationId xmlns:a16="http://schemas.microsoft.com/office/drawing/2014/main" id="{DF0654D0-8C7B-E174-A1D4-118A806D1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8" y="3926614"/>
            <a:ext cx="1513321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CA6C67-934F-1FBC-8DE4-24A706688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6" y="4031770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4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overtime comp time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4ED17-BB56-2287-BF51-7DEB7A50E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052"/>
          <a:stretch/>
        </p:blipFill>
        <p:spPr>
          <a:xfrm>
            <a:off x="0" y="2527451"/>
            <a:ext cx="9144000" cy="1400769"/>
          </a:xfrm>
          <a:prstGeom prst="rect">
            <a:avLst/>
          </a:prstGeom>
        </p:spPr>
      </p:pic>
      <p:sp>
        <p:nvSpPr>
          <p:cNvPr id="7" name="Orange-outlined white rectangle">
            <a:extLst>
              <a:ext uri="{FF2B5EF4-FFF2-40B4-BE49-F238E27FC236}">
                <a16:creationId xmlns:a16="http://schemas.microsoft.com/office/drawing/2014/main" id="{1C3804E4-86CF-AA9E-B3B8-04A3E820C27F}"/>
              </a:ext>
            </a:extLst>
          </p:cNvPr>
          <p:cNvSpPr/>
          <p:nvPr/>
        </p:nvSpPr>
        <p:spPr>
          <a:xfrm>
            <a:off x="3294055" y="1521708"/>
            <a:ext cx="3269884" cy="918108"/>
          </a:xfrm>
          <a:prstGeom prst="wedgeRectCallout">
            <a:avLst>
              <a:gd name="adj1" fmla="val 47196"/>
              <a:gd name="adj2" fmla="val 174789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2. Under Friday, on the WRKS – Salaried Worked row, delete the auto-populated hours that you didn’t work. </a:t>
            </a:r>
          </a:p>
        </p:txBody>
      </p:sp>
      <p:sp>
        <p:nvSpPr>
          <p:cNvPr id="8" name="Orange-outlined white rectangle">
            <a:extLst>
              <a:ext uri="{FF2B5EF4-FFF2-40B4-BE49-F238E27FC236}">
                <a16:creationId xmlns:a16="http://schemas.microsoft.com/office/drawing/2014/main" id="{55CCC405-6F98-8062-7E65-A2CF13ABEA75}"/>
              </a:ext>
            </a:extLst>
          </p:cNvPr>
          <p:cNvSpPr/>
          <p:nvPr/>
        </p:nvSpPr>
        <p:spPr>
          <a:xfrm>
            <a:off x="3294055" y="4185579"/>
            <a:ext cx="3269884" cy="1150713"/>
          </a:xfrm>
          <a:prstGeom prst="wedgeRectCallout">
            <a:avLst>
              <a:gd name="adj1" fmla="val 46030"/>
              <a:gd name="adj2" fmla="val -74496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3. Under Friday, on the OTCTS – Overtime Comp Salaried Taken row, enter the eight hours of overtime comp time used. </a:t>
            </a:r>
          </a:p>
        </p:txBody>
      </p:sp>
      <p:sp>
        <p:nvSpPr>
          <p:cNvPr id="9" name="UTSA orange rectangle border">
            <a:extLst>
              <a:ext uri="{FF2B5EF4-FFF2-40B4-BE49-F238E27FC236}">
                <a16:creationId xmlns:a16="http://schemas.microsoft.com/office/drawing/2014/main" id="{93F2D2CC-AEF4-21DD-5FFE-142DF5B34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5839" y="3522345"/>
            <a:ext cx="870324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UTSA orange rectangle border">
            <a:extLst>
              <a:ext uri="{FF2B5EF4-FFF2-40B4-BE49-F238E27FC236}">
                <a16:creationId xmlns:a16="http://schemas.microsoft.com/office/drawing/2014/main" id="{8A61E35F-E29E-3472-A8BA-89BC45EB5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5839" y="3732657"/>
            <a:ext cx="870324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9BE6D79-C212-BF33-846F-A4F7179FE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54" y="2611253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05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C6BEF-9111-C6C2-F726-820C3C0D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9EDA15-FDD7-6EA8-D434-DEACBFBF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052"/>
          <a:stretch/>
        </p:blipFill>
        <p:spPr>
          <a:xfrm>
            <a:off x="0" y="1851176"/>
            <a:ext cx="9144000" cy="14007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61D5D3-34F5-8DCF-AF84-BC166B455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54" y="1978207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9857B0-2501-B4B1-B38A-934D18E9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overtime comp time (3)</a:t>
            </a:r>
          </a:p>
        </p:txBody>
      </p:sp>
      <p:sp>
        <p:nvSpPr>
          <p:cNvPr id="7" name="Orange-outlined white rectangle">
            <a:extLst>
              <a:ext uri="{FF2B5EF4-FFF2-40B4-BE49-F238E27FC236}">
                <a16:creationId xmlns:a16="http://schemas.microsoft.com/office/drawing/2014/main" id="{52F86296-56D1-EC5E-AA72-507589E35A65}"/>
              </a:ext>
            </a:extLst>
          </p:cNvPr>
          <p:cNvSpPr/>
          <p:nvPr/>
        </p:nvSpPr>
        <p:spPr>
          <a:xfrm>
            <a:off x="4156216" y="1306270"/>
            <a:ext cx="3269884" cy="782163"/>
          </a:xfrm>
          <a:prstGeom prst="wedgeRectCallout">
            <a:avLst>
              <a:gd name="adj1" fmla="val 80695"/>
              <a:gd name="adj2" fmla="val 59466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4. Select Submit to begin submitting your timesheet.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47672-3803-5BBF-E985-7C6892C28F42}"/>
              </a:ext>
            </a:extLst>
          </p:cNvPr>
          <p:cNvSpPr txBox="1"/>
          <p:nvPr/>
        </p:nvSpPr>
        <p:spPr>
          <a:xfrm>
            <a:off x="466344" y="3704090"/>
            <a:ext cx="8211312" cy="18627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a Review Time Card warning message appears, review, then select OK to complete submitting your timesheet to your people leader for review and approval. </a:t>
            </a:r>
            <a:endParaRPr lang="en-US" dirty="0">
              <a:solidFill>
                <a:srgbClr val="0C2340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7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F8ED-C649-41CC-AD1C-7388CB10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8BA6E-F15A-4F31-B499-31A67774D961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you have questions about this job aid, you can contact us at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b="1" dirty="0">
                <a:solidFill>
                  <a:srgbClr val="0C2340"/>
                </a:solidFill>
              </a:rPr>
              <a:t>Payroll Management Services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  <a:hlinkClick r:id="rId3"/>
              </a:rPr>
              <a:t>Payroll Management Services website</a:t>
            </a:r>
            <a:r>
              <a:rPr lang="en-US" dirty="0">
                <a:solidFill>
                  <a:srgbClr val="0C234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Email: </a:t>
            </a:r>
            <a:r>
              <a:rPr lang="en-US" dirty="0">
                <a:solidFill>
                  <a:srgbClr val="0C2340"/>
                </a:solidFill>
                <a:hlinkClick r:id="rId4"/>
              </a:rPr>
              <a:t>payroll@utsa.edu</a:t>
            </a: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Phone: (210) 458-4280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43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E27DF-1FA9-4B37-A3C2-5C7C79FD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utsa.edu/financialaffairs">
            <a:extLst>
              <a:ext uri="{FF2B5EF4-FFF2-40B4-BE49-F238E27FC236}">
                <a16:creationId xmlns:a16="http://schemas.microsoft.com/office/drawing/2014/main" id="{18D42C02-CD83-4940-BF9B-D0AA3AA16754}"/>
              </a:ext>
            </a:extLst>
          </p:cNvPr>
          <p:cNvSpPr txBox="1">
            <a:spLocks/>
          </p:cNvSpPr>
          <p:nvPr/>
        </p:nvSpPr>
        <p:spPr>
          <a:xfrm>
            <a:off x="1143000" y="4851698"/>
            <a:ext cx="6858000" cy="406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C2340"/>
                </a:solidFill>
                <a:hlinkClick r:id="rId4"/>
              </a:rPr>
              <a:t>https://www.utsa.edu/financialaffairs/</a:t>
            </a:r>
            <a:endParaRPr lang="en-US" sz="2000" dirty="0">
              <a:solidFill>
                <a:srgbClr val="0C234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UTSA Financial Affairs Logo">
            <a:extLst>
              <a:ext uri="{FF2B5EF4-FFF2-40B4-BE49-F238E27FC236}">
                <a16:creationId xmlns:a16="http://schemas.microsoft.com/office/drawing/2014/main" id="{B1605727-5385-4FB8-95EC-9466543B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244" y="2627484"/>
            <a:ext cx="6169511" cy="800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32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timesheets weekly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76072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As a classified nonexempt employee, you need to report total hours worked each day by submitting timesheets weekly.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Timesheet submission is in PeopleSoft.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6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timesheet in PeopleSoft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Log into Peoplesoft: Go to my.utsa.edu, select UTShare/PeopleSoft, select UTSA if prompted, log in with your </a:t>
            </a:r>
            <a:r>
              <a:rPr lang="en-US" dirty="0" err="1">
                <a:solidFill>
                  <a:srgbClr val="0C2340"/>
                </a:solidFill>
              </a:rPr>
              <a:t>myUTSA</a:t>
            </a:r>
            <a:r>
              <a:rPr lang="en-US" dirty="0">
                <a:solidFill>
                  <a:srgbClr val="0C2340"/>
                </a:solidFill>
              </a:rPr>
              <a:t> ID.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Under Employee Self Service, select the Time and Attendance tile, then select the Enter Time tile.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F9CB0-7483-F3EF-7D45-D7B9750ADA81}"/>
              </a:ext>
            </a:extLst>
          </p:cNvPr>
          <p:cNvSpPr txBox="1"/>
          <p:nvPr/>
        </p:nvSpPr>
        <p:spPr>
          <a:xfrm>
            <a:off x="466344" y="5182227"/>
            <a:ext cx="8211312" cy="560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Next, we’ll show examples of how to report hours and submit your timesheet.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FAD94-89A9-7073-694B-B5BE37612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26" y="3019245"/>
            <a:ext cx="2340908" cy="1856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939C4-85D3-0FE8-2FA6-11D1CBC29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04" y="3019245"/>
            <a:ext cx="2340908" cy="1840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9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scheduled hours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13651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PeopleSoft auto populates your timesheet with your total scheduled hours for each day.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you work your scheduled hours, select Submit to submit your timesheet to your people leader for review and approval. </a:t>
            </a:r>
            <a:endParaRPr lang="en-US" dirty="0">
              <a:solidFill>
                <a:srgbClr val="0C234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EE2DF-E061-88C4-85A5-B980AE6A5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1"/>
          <a:stretch/>
        </p:blipFill>
        <p:spPr>
          <a:xfrm>
            <a:off x="271305" y="3006885"/>
            <a:ext cx="8723376" cy="1631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C69CB-269E-9484-FE9D-8E0759DC13F2}"/>
              </a:ext>
            </a:extLst>
          </p:cNvPr>
          <p:cNvSpPr txBox="1"/>
          <p:nvPr/>
        </p:nvSpPr>
        <p:spPr>
          <a:xfrm>
            <a:off x="466344" y="4762919"/>
            <a:ext cx="8211312" cy="798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After approval, green checkmarks will appear on your timesheet.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6061F8-F701-C253-B25A-A69A08AC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35" y="3204688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TSA orange rectangle border">
            <a:extLst>
              <a:ext uri="{FF2B5EF4-FFF2-40B4-BE49-F238E27FC236}">
                <a16:creationId xmlns:a16="http://schemas.microsoft.com/office/drawing/2014/main" id="{84DA84C7-23B4-ADC6-59A5-511117319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135" y="3312281"/>
            <a:ext cx="516890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7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A18F62-7662-EDE0-B588-725498606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3123"/>
            <a:ext cx="9144000" cy="14552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more hours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7"/>
            <a:ext cx="8211312" cy="15564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 A: You are scheduled to work eight hours a day Monday to Friday, for a total of 40 hours per week.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this week you worked two additional hours on Thursday, for a total of 42 hours. </a:t>
            </a:r>
          </a:p>
        </p:txBody>
      </p:sp>
      <p:sp>
        <p:nvSpPr>
          <p:cNvPr id="9" name="UTSA orange rectangle border">
            <a:extLst>
              <a:ext uri="{FF2B5EF4-FFF2-40B4-BE49-F238E27FC236}">
                <a16:creationId xmlns:a16="http://schemas.microsoft.com/office/drawing/2014/main" id="{B72453AB-EF1C-4307-72C9-F3BA2C520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1651" y="4842321"/>
            <a:ext cx="815340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range-outlined white rectangle">
            <a:extLst>
              <a:ext uri="{FF2B5EF4-FFF2-40B4-BE49-F238E27FC236}">
                <a16:creationId xmlns:a16="http://schemas.microsoft.com/office/drawing/2014/main" id="{AC782DDB-20AD-D092-67D4-C5187C4836BB}"/>
              </a:ext>
            </a:extLst>
          </p:cNvPr>
          <p:cNvSpPr/>
          <p:nvPr/>
        </p:nvSpPr>
        <p:spPr>
          <a:xfrm>
            <a:off x="2697050" y="2622620"/>
            <a:ext cx="2573450" cy="1346479"/>
          </a:xfrm>
          <a:prstGeom prst="wedgeRectCallout">
            <a:avLst>
              <a:gd name="adj1" fmla="val 76249"/>
              <a:gd name="adj2" fmla="val 111784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1. Under Thursday, on the WRKS – Salaried Worked row, enter the total hours worked (including the additional hours).</a:t>
            </a:r>
          </a:p>
        </p:txBody>
      </p:sp>
      <p:sp>
        <p:nvSpPr>
          <p:cNvPr id="6" name="Orange-outlined white rectangle">
            <a:extLst>
              <a:ext uri="{FF2B5EF4-FFF2-40B4-BE49-F238E27FC236}">
                <a16:creationId xmlns:a16="http://schemas.microsoft.com/office/drawing/2014/main" id="{95A0AD74-3E7B-3E8B-052E-2FCA03009428}"/>
              </a:ext>
            </a:extLst>
          </p:cNvPr>
          <p:cNvSpPr/>
          <p:nvPr/>
        </p:nvSpPr>
        <p:spPr>
          <a:xfrm>
            <a:off x="6010489" y="2778446"/>
            <a:ext cx="2884681" cy="874677"/>
          </a:xfrm>
          <a:prstGeom prst="wedgeRectCallout">
            <a:avLst>
              <a:gd name="adj1" fmla="val 34598"/>
              <a:gd name="adj2" fmla="val 66291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2. Select the Submit button to begin submitting your timesheet.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2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more hours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7"/>
            <a:ext cx="8211312" cy="873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C2340"/>
                </a:solidFill>
              </a:rPr>
              <a:t>If a Review Time Card warning message (example below) appears, review, then select OK to complete submitting your timesheet to your people leader for review and approval.</a:t>
            </a:r>
          </a:p>
        </p:txBody>
      </p:sp>
      <p:pic>
        <p:nvPicPr>
          <p:cNvPr id="4" name="Picture 3" descr="Screenshot of example Review Time Card Time and Labor Warning messages">
            <a:extLst>
              <a:ext uri="{FF2B5EF4-FFF2-40B4-BE49-F238E27FC236}">
                <a16:creationId xmlns:a16="http://schemas.microsoft.com/office/drawing/2014/main" id="{6AE49E60-E262-8370-30D7-8239941340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64" y="2563004"/>
            <a:ext cx="4446071" cy="2354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03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51269-6A71-F584-591D-CB12C538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709E94-30F0-041B-FC7E-F43AD2F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more hours 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FF2C6-ACE1-8988-1A46-A4EC90299AFF}"/>
              </a:ext>
            </a:extLst>
          </p:cNvPr>
          <p:cNvSpPr txBox="1"/>
          <p:nvPr/>
        </p:nvSpPr>
        <p:spPr>
          <a:xfrm>
            <a:off x="466344" y="1408176"/>
            <a:ext cx="8211312" cy="1436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dirty="0">
                <a:solidFill>
                  <a:srgbClr val="0C2340"/>
                </a:solidFill>
              </a:rPr>
              <a:t>If approved, the additional hours will generate overtime comp time, at the rate of time and a half (1.5 times). The two additional hours will generate three hours of overtime comp time. </a:t>
            </a:r>
            <a:br>
              <a:rPr lang="en-US" dirty="0">
                <a:solidFill>
                  <a:srgbClr val="0C2340"/>
                </a:solidFill>
              </a:rPr>
            </a:br>
            <a:br>
              <a:rPr lang="en-US" dirty="0">
                <a:solidFill>
                  <a:srgbClr val="0C2340"/>
                </a:solidFill>
              </a:rPr>
            </a:br>
            <a:r>
              <a:rPr lang="en-US" dirty="0">
                <a:solidFill>
                  <a:srgbClr val="0C2340"/>
                </a:solidFill>
              </a:rPr>
              <a:t>After overnight processing, your overtime comp time balance will update.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CDD99-046E-CAE1-6792-1831AC16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98" y="2979598"/>
            <a:ext cx="5697004" cy="2788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0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B37F-7A60-31D2-E8CE-6B2ACE580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04770-C2C0-400D-B007-C1A747937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3"/>
          <a:stretch/>
        </p:blipFill>
        <p:spPr>
          <a:xfrm>
            <a:off x="210312" y="3147947"/>
            <a:ext cx="8723376" cy="17474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6E4CB-C865-2141-CBA5-B932277C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more hours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92B9F-85F8-897D-BD10-9903CF9D76E1}"/>
              </a:ext>
            </a:extLst>
          </p:cNvPr>
          <p:cNvSpPr txBox="1"/>
          <p:nvPr/>
        </p:nvSpPr>
        <p:spPr>
          <a:xfrm>
            <a:off x="466344" y="1408177"/>
            <a:ext cx="8211312" cy="15564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Example B: You are scheduled to work eight hours a day Monday to Friday, for a total of 40 hours per week.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Instead, this week, you worked four hours on Monday (a holiday, which PeopleSoft auto populates). You then worked Tuesday to Friday as scheduled. </a:t>
            </a:r>
          </a:p>
        </p:txBody>
      </p:sp>
      <p:sp>
        <p:nvSpPr>
          <p:cNvPr id="9" name="UTSA orange rectangle border">
            <a:extLst>
              <a:ext uri="{FF2B5EF4-FFF2-40B4-BE49-F238E27FC236}">
                <a16:creationId xmlns:a16="http://schemas.microsoft.com/office/drawing/2014/main" id="{B8FE4969-9F1A-0FDC-7BD3-70E7E894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8435" y="4503184"/>
            <a:ext cx="815340" cy="210312"/>
          </a:xfrm>
          <a:prstGeom prst="rect">
            <a:avLst/>
          </a:prstGeom>
          <a:noFill/>
          <a:ln w="3810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range-outlined white rectangle">
            <a:extLst>
              <a:ext uri="{FF2B5EF4-FFF2-40B4-BE49-F238E27FC236}">
                <a16:creationId xmlns:a16="http://schemas.microsoft.com/office/drawing/2014/main" id="{5A94CDA6-64CE-D891-F270-7F92297632B5}"/>
              </a:ext>
            </a:extLst>
          </p:cNvPr>
          <p:cNvSpPr/>
          <p:nvPr/>
        </p:nvSpPr>
        <p:spPr>
          <a:xfrm>
            <a:off x="1410324" y="4957823"/>
            <a:ext cx="3161676" cy="1110910"/>
          </a:xfrm>
          <a:prstGeom prst="wedgeRectCallout">
            <a:avLst>
              <a:gd name="adj1" fmla="val 27279"/>
              <a:gd name="adj2" fmla="val -69115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1. Under Monday, on the WRKS – Salaried Worked row, enter the total hours worked (including the additional hours).</a:t>
            </a:r>
          </a:p>
        </p:txBody>
      </p:sp>
      <p:sp>
        <p:nvSpPr>
          <p:cNvPr id="6" name="Orange-outlined white rectangle">
            <a:extLst>
              <a:ext uri="{FF2B5EF4-FFF2-40B4-BE49-F238E27FC236}">
                <a16:creationId xmlns:a16="http://schemas.microsoft.com/office/drawing/2014/main" id="{8542B7F4-8CD7-170F-C2F3-BA73F455B7CC}"/>
              </a:ext>
            </a:extLst>
          </p:cNvPr>
          <p:cNvSpPr/>
          <p:nvPr/>
        </p:nvSpPr>
        <p:spPr>
          <a:xfrm>
            <a:off x="5713309" y="4929511"/>
            <a:ext cx="2884681" cy="874677"/>
          </a:xfrm>
          <a:prstGeom prst="wedgeRectCallout">
            <a:avLst>
              <a:gd name="adj1" fmla="val 44778"/>
              <a:gd name="adj2" fmla="val -189673"/>
            </a:avLst>
          </a:prstGeom>
          <a:solidFill>
            <a:schemeClr val="bg1"/>
          </a:solidFill>
          <a:ln w="3810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C2340"/>
                </a:solidFill>
                <a:cs typeface="Times New Roman"/>
              </a:rPr>
              <a:t>2. Select the Submit button to begin submitting your timesheet.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E41746-E3B4-4C6D-669A-EB2746C4C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90" y="3243268"/>
            <a:ext cx="2043046" cy="3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234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OYvchuAD"/>
  <p:tag name="ARTICULATE_DESIGN_ID_UTSA FINANCIAL AFFAIRS" val="NuKOzqX4"/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TSA Financial Affair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2340"/>
      </a:accent1>
      <a:accent2>
        <a:srgbClr val="ED7D31"/>
      </a:accent2>
      <a:accent3>
        <a:srgbClr val="DBDEE3"/>
      </a:accent3>
      <a:accent4>
        <a:srgbClr val="495970"/>
      </a:accent4>
      <a:accent5>
        <a:srgbClr val="D3430D"/>
      </a:accent5>
      <a:accent6>
        <a:srgbClr val="70ADC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A Financial Affairs" id="{A9460F9B-56FE-9844-9241-E04AB81C297D}" vid="{736B3360-3717-7742-ADD2-1004263183C0}"/>
    </a:ext>
  </a:extLst>
</a:theme>
</file>

<file path=ppt/theme/theme2.xml><?xml version="1.0" encoding="utf-8"?>
<a:theme xmlns:a="http://schemas.openxmlformats.org/drawingml/2006/main" name="1_Office Theme">
  <a:themeElements>
    <a:clrScheme name="UTSA Financial Affai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2340"/>
      </a:accent1>
      <a:accent2>
        <a:srgbClr val="ED7D31"/>
      </a:accent2>
      <a:accent3>
        <a:srgbClr val="DBDEE3"/>
      </a:accent3>
      <a:accent4>
        <a:srgbClr val="495970"/>
      </a:accent4>
      <a:accent5>
        <a:srgbClr val="D3430D"/>
      </a:accent5>
      <a:accent6>
        <a:srgbClr val="70ADC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 Template WHITE BACKGROUND" id="{3B7CB4D1-D596-4D52-A98F-8F0EFDACFF36}" vid="{6AD70FCA-46FA-461D-B7DB-811143A69B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1B751240B034A99C1ECCCCE1A69CA" ma:contentTypeVersion="20" ma:contentTypeDescription="Create a new document." ma:contentTypeScope="" ma:versionID="5ce6811ecb4349e956ef41038efa3a7e">
  <xsd:schema xmlns:xsd="http://www.w3.org/2001/XMLSchema" xmlns:xs="http://www.w3.org/2001/XMLSchema" xmlns:p="http://schemas.microsoft.com/office/2006/metadata/properties" xmlns:ns2="05bb6f57-22ef-4124-a5d6-f303018bee47" xmlns:ns3="e737262c-9aef-49c9-8d9d-adfb91bf7ad0" targetNamespace="http://schemas.microsoft.com/office/2006/metadata/properties" ma:root="true" ma:fieldsID="eec2e40764205196988f1bed28df2483" ns2:_="" ns3:_="">
    <xsd:import namespace="05bb6f57-22ef-4124-a5d6-f303018bee47"/>
    <xsd:import namespace="e737262c-9aef-49c9-8d9d-adfb91bf7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6f57-22ef-4124-a5d6-f303018b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e2460c1-68ac-49f9-8926-f1c18bc8c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7262c-9aef-49c9-8d9d-adfb91bf7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c0554bc-fc13-4c68-83e0-00de2d2e3bf7}" ma:internalName="TaxCatchAll" ma:showField="CatchAllData" ma:web="e737262c-9aef-49c9-8d9d-adfb91bf7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37262c-9aef-49c9-8d9d-adfb91bf7ad0" xsi:nil="true"/>
    <lcf76f155ced4ddcb4097134ff3c332f xmlns="05bb6f57-22ef-4124-a5d6-f303018bee47">
      <Terms xmlns="http://schemas.microsoft.com/office/infopath/2007/PartnerControls"/>
    </lcf76f155ced4ddcb4097134ff3c332f>
    <Notes xmlns="05bb6f57-22ef-4124-a5d6-f303018bee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55B11-FFC9-4D6E-AE35-74E447287BAC}"/>
</file>

<file path=customXml/itemProps2.xml><?xml version="1.0" encoding="utf-8"?>
<ds:datastoreItem xmlns:ds="http://schemas.openxmlformats.org/officeDocument/2006/customXml" ds:itemID="{409B1B57-8C5B-4C63-9792-80EE0AB7339A}">
  <ds:schemaRefs>
    <ds:schemaRef ds:uri="64da0643-1f44-483d-9178-6d5286517809"/>
    <ds:schemaRef ds:uri="http://schemas.microsoft.com/office/2006/documentManagement/types"/>
    <ds:schemaRef ds:uri="e169eced-ff45-4c8c-a4f1-3aa07b3def6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FD006E7-4479-4F70-8AAD-A3B3B0831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9416</TotalTime>
  <Words>1402</Words>
  <Application>Microsoft Office PowerPoint</Application>
  <PresentationFormat>On-screen Show (4:3)</PresentationFormat>
  <Paragraphs>92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MetaPro-Norm</vt:lpstr>
      <vt:lpstr>Times New Roman</vt:lpstr>
      <vt:lpstr>UTSA Financial Affairs</vt:lpstr>
      <vt:lpstr>1_Office Theme</vt:lpstr>
      <vt:lpstr>Classified nonexempt timesheets</vt:lpstr>
      <vt:lpstr>Important note</vt:lpstr>
      <vt:lpstr>Submit timesheets weekly</vt:lpstr>
      <vt:lpstr>Access timesheet in PeopleSoft</vt:lpstr>
      <vt:lpstr>Worked scheduled hours</vt:lpstr>
      <vt:lpstr>Worked more hours (1)</vt:lpstr>
      <vt:lpstr>Worked more hours (2)</vt:lpstr>
      <vt:lpstr>Worked more hours (3)</vt:lpstr>
      <vt:lpstr>Worked more hours (4)</vt:lpstr>
      <vt:lpstr>Worked more hours (5)</vt:lpstr>
      <vt:lpstr>Workdays differed from schedule (1)</vt:lpstr>
      <vt:lpstr>Workdays differed from schedule (2)</vt:lpstr>
      <vt:lpstr>Workdays differed from schedule – worked fewer hours (1)</vt:lpstr>
      <vt:lpstr>Workdays differed from schedule – worked fewer hours (2)</vt:lpstr>
      <vt:lpstr>Used/reported absence (1)</vt:lpstr>
      <vt:lpstr>Used/reported absence (2)</vt:lpstr>
      <vt:lpstr>Used/reported absence (3)</vt:lpstr>
      <vt:lpstr>Used/reported absence (4)</vt:lpstr>
      <vt:lpstr>Used straight comp time (1)</vt:lpstr>
      <vt:lpstr>Used straight comp time (2)</vt:lpstr>
      <vt:lpstr>Used straight comp time (3)</vt:lpstr>
      <vt:lpstr>Used overtime comp time (1)</vt:lpstr>
      <vt:lpstr>Used overtime comp time (2)</vt:lpstr>
      <vt:lpstr>Used overtime comp time (3)</vt:lpstr>
      <vt:lpstr>Contact Us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Classified nonexempt timesheets</dc:title>
  <dc:creator>Financial Affairs</dc:creator>
  <cp:lastModifiedBy>Lilian Man</cp:lastModifiedBy>
  <cp:revision>279</cp:revision>
  <cp:lastPrinted>2023-01-13T17:24:40Z</cp:lastPrinted>
  <dcterms:created xsi:type="dcterms:W3CDTF">2023-01-12T18:12:27Z</dcterms:created>
  <dcterms:modified xsi:type="dcterms:W3CDTF">2025-05-28T19:31:31Z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31EC41A2-9BAD-4D4E-9877-357864651C1C</vt:lpwstr>
  </property>
  <property fmtid="{D5CDD505-2E9C-101B-9397-08002B2CF9AE}" pid="3" name="ArticulatePath">
    <vt:lpwstr>Financial Affairs Master V3</vt:lpwstr>
  </property>
  <property fmtid="{D5CDD505-2E9C-101B-9397-08002B2CF9AE}" pid="4" name="ContentTypeId">
    <vt:lpwstr>0x0101007511B751240B034A99C1ECCCCE1A69CA</vt:lpwstr>
  </property>
</Properties>
</file>