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4" r:id="rId4"/>
    <p:sldMasterId id="2147483671" r:id="rId5"/>
  </p:sldMasterIdLst>
  <p:notesMasterIdLst>
    <p:notesMasterId r:id="rId18"/>
  </p:notesMasterIdLst>
  <p:handoutMasterIdLst>
    <p:handoutMasterId r:id="rId19"/>
  </p:handoutMasterIdLst>
  <p:sldIdLst>
    <p:sldId id="287" r:id="rId6"/>
    <p:sldId id="338" r:id="rId7"/>
    <p:sldId id="335" r:id="rId8"/>
    <p:sldId id="331" r:id="rId9"/>
    <p:sldId id="336" r:id="rId10"/>
    <p:sldId id="337" r:id="rId11"/>
    <p:sldId id="326" r:id="rId12"/>
    <p:sldId id="334" r:id="rId13"/>
    <p:sldId id="332" r:id="rId14"/>
    <p:sldId id="333" r:id="rId15"/>
    <p:sldId id="323" r:id="rId16"/>
    <p:sldId id="294" r:id="rId17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vCBFz4e/TveYtGvi/gBGWw==" hashData="B1EJv1wMICwz+GgRWSi4SpCdmEm7aX6j2JiWVYNQtGqjMH5OpLB32jX87nZ/iVb7i0rRkgh/TqpBGrIcsa6jzw=="/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lian Man" initials="LM" lastIdx="10" clrIdx="0">
    <p:extLst>
      <p:ext uri="{19B8F6BF-5375-455C-9EA6-DF929625EA0E}">
        <p15:presenceInfo xmlns:p15="http://schemas.microsoft.com/office/powerpoint/2012/main" userId="S-1-5-21-1922958001-1748050809-1695950106-1113120" providerId="AD"/>
      </p:ext>
    </p:extLst>
  </p:cmAuthor>
  <p:cmAuthor id="2" name="Raina Perez" initials="RP" lastIdx="3" clrIdx="1">
    <p:extLst>
      <p:ext uri="{19B8F6BF-5375-455C-9EA6-DF929625EA0E}">
        <p15:presenceInfo xmlns:p15="http://schemas.microsoft.com/office/powerpoint/2012/main" userId="S::raina.perez@utsa.edu::b34261a2-0dcf-4ef8-9bec-a7e31cb3f5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340"/>
    <a:srgbClr val="F15A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5" autoAdjust="0"/>
    <p:restoredTop sz="86423"/>
  </p:normalViewPr>
  <p:slideViewPr>
    <p:cSldViewPr snapToGrid="0" snapToObjects="1">
      <p:cViewPr varScale="1">
        <p:scale>
          <a:sx n="95" d="100"/>
          <a:sy n="95" d="100"/>
        </p:scale>
        <p:origin x="2064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D23C432-4827-E359-81F5-68A79BFE613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423B7D-9DC8-BFEE-DC74-93B68330D84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C7921A-87BC-1441-AE21-75D65484AF61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FBF3A1-385E-B591-30E6-D0A825283B8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AE92E2-726B-06E0-B599-9375E0DABBC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CEDFA6-7D13-4749-9E11-DF2B97E2A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023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96171C-6C02-41F2-841A-16E3B7C9FAF6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08A04-4F30-4D14-A4A3-903948F17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324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CD3B46-FD10-4E36-BB1E-3C82491243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3AAC551-1974-5257-64F8-7C0C91E6E8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CAEDE48-5350-FAEC-86A8-88FB0B3C54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3ADA24-6A39-E336-1039-0AF331BB68D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808A04-4F30-4D14-A4A3-903948F1786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976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808A04-4F30-4D14-A4A3-903948F1786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986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5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7B6922-DA20-46AA-A0DA-C59E14B16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16152"/>
            <a:ext cx="9144000" cy="1325563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0C234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9310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FBB81-A081-4840-9EA6-E4B3594DE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344" y="338328"/>
            <a:ext cx="8677656" cy="1060704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0C234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082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053CF-D45F-479B-8F0D-5858610CB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05256"/>
            <a:ext cx="3644616" cy="1545336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0C234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6548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ags" Target="../tags/tag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426926"/>
            <a:ext cx="9144000" cy="431074"/>
          </a:xfrm>
          <a:prstGeom prst="rect">
            <a:avLst/>
          </a:prstGeom>
          <a:solidFill>
            <a:srgbClr val="0C234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633549"/>
          </a:xfrm>
          <a:prstGeom prst="rect">
            <a:avLst/>
          </a:prstGeom>
          <a:solidFill>
            <a:srgbClr val="0C234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8592"/>
            <a:ext cx="9144000" cy="0"/>
          </a:xfrm>
          <a:prstGeom prst="line">
            <a:avLst/>
          </a:prstGeom>
          <a:ln w="25400">
            <a:solidFill>
              <a:srgbClr val="F15A2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0" y="6420395"/>
            <a:ext cx="9144000" cy="0"/>
          </a:xfrm>
          <a:prstGeom prst="line">
            <a:avLst/>
          </a:prstGeom>
          <a:ln w="25400">
            <a:solidFill>
              <a:srgbClr val="F15A2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247656" y="173479"/>
            <a:ext cx="2232095" cy="28659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39B91E6-360D-0BB6-A734-1B68D050DCC9}"/>
              </a:ext>
            </a:extLst>
          </p:cNvPr>
          <p:cNvSpPr/>
          <p:nvPr userDrawn="1"/>
        </p:nvSpPr>
        <p:spPr>
          <a:xfrm>
            <a:off x="0" y="6426926"/>
            <a:ext cx="9144000" cy="431074"/>
          </a:xfrm>
          <a:prstGeom prst="rect">
            <a:avLst/>
          </a:prstGeom>
          <a:solidFill>
            <a:srgbClr val="0C234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134F6B1-2D1B-3B97-B493-8436D96EFA0E}"/>
              </a:ext>
            </a:extLst>
          </p:cNvPr>
          <p:cNvSpPr/>
          <p:nvPr userDrawn="1"/>
        </p:nvSpPr>
        <p:spPr>
          <a:xfrm>
            <a:off x="0" y="0"/>
            <a:ext cx="9144000" cy="633549"/>
          </a:xfrm>
          <a:prstGeom prst="rect">
            <a:avLst/>
          </a:prstGeom>
          <a:solidFill>
            <a:srgbClr val="0C234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12B026B-EB00-8C3E-3E1B-E737A7DA1A43}"/>
              </a:ext>
            </a:extLst>
          </p:cNvPr>
          <p:cNvCxnSpPr/>
          <p:nvPr userDrawn="1"/>
        </p:nvCxnSpPr>
        <p:spPr>
          <a:xfrm>
            <a:off x="0" y="638592"/>
            <a:ext cx="9144000" cy="0"/>
          </a:xfrm>
          <a:prstGeom prst="line">
            <a:avLst/>
          </a:prstGeom>
          <a:ln w="25400">
            <a:solidFill>
              <a:srgbClr val="F15A2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12743E2-B29E-362A-98A7-F207EB6825E6}"/>
              </a:ext>
            </a:extLst>
          </p:cNvPr>
          <p:cNvCxnSpPr/>
          <p:nvPr userDrawn="1"/>
        </p:nvCxnSpPr>
        <p:spPr>
          <a:xfrm>
            <a:off x="0" y="6420395"/>
            <a:ext cx="9144000" cy="0"/>
          </a:xfrm>
          <a:prstGeom prst="line">
            <a:avLst/>
          </a:prstGeom>
          <a:ln w="25400">
            <a:solidFill>
              <a:srgbClr val="F15A2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DCFB2C1B-D12E-CECB-0EAA-8986ED614F9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247656" y="173479"/>
            <a:ext cx="2232095" cy="286590"/>
          </a:xfrm>
          <a:prstGeom prst="rect">
            <a:avLst/>
          </a:prstGeom>
        </p:spPr>
      </p:pic>
    </p:spTree>
    <p:custDataLst>
      <p:tags r:id="rId3"/>
    </p:custDataLst>
    <p:extLst>
      <p:ext uri="{BB962C8B-B14F-4D97-AF65-F5344CB8AC3E}">
        <p14:creationId xmlns:p14="http://schemas.microsoft.com/office/powerpoint/2010/main" val="1096835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/>
          </p:cNvCxnSpPr>
          <p:nvPr userDrawn="1"/>
        </p:nvCxnSpPr>
        <p:spPr>
          <a:xfrm>
            <a:off x="1320800" y="6420395"/>
            <a:ext cx="7823200" cy="0"/>
          </a:xfrm>
          <a:prstGeom prst="line">
            <a:avLst/>
          </a:prstGeom>
          <a:ln w="12700">
            <a:solidFill>
              <a:srgbClr val="F15A2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214568" y="5429973"/>
            <a:ext cx="1106232" cy="1106232"/>
          </a:xfrm>
          <a:prstGeom prst="rect">
            <a:avLst/>
          </a:prstGeom>
        </p:spPr>
      </p:pic>
    </p:spTree>
    <p:custDataLst>
      <p:tags r:id="rId4"/>
    </p:custDataLst>
    <p:extLst>
      <p:ext uri="{BB962C8B-B14F-4D97-AF65-F5344CB8AC3E}">
        <p14:creationId xmlns:p14="http://schemas.microsoft.com/office/powerpoint/2010/main" val="3546341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tsa.edu/financialaffairs/services/payroll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4" Type="http://schemas.openxmlformats.org/officeDocument/2006/relationships/hyperlink" Target="mailto:payroll@utsa.edu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Relationship Id="rId5" Type="http://schemas.openxmlformats.org/officeDocument/2006/relationships/image" Target="../media/image8.png"/><Relationship Id="rId4" Type="http://schemas.openxmlformats.org/officeDocument/2006/relationships/hyperlink" Target="https://www.utsa.edu/financialaffairs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B3C3A-0EDF-49E9-99B5-91A3DA0E2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Overtime comp (compensatory) payout for my employees</a:t>
            </a: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75AA2049-A13C-4643-96EA-9F218F8EA687}"/>
              </a:ext>
            </a:extLst>
          </p:cNvPr>
          <p:cNvSpPr txBox="1">
            <a:spLocks/>
          </p:cNvSpPr>
          <p:nvPr/>
        </p:nvSpPr>
        <p:spPr>
          <a:xfrm>
            <a:off x="704850" y="2884606"/>
            <a:ext cx="7734300" cy="177617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rgbClr val="F15A22"/>
                </a:solidFill>
                <a:latin typeface="+mj-lt"/>
              </a:rPr>
              <a:t>For people leaders of classified nonexempt employees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9CF931-8722-42F5-AA85-3BD1DD768901}"/>
              </a:ext>
            </a:extLst>
          </p:cNvPr>
          <p:cNvSpPr txBox="1"/>
          <p:nvPr/>
        </p:nvSpPr>
        <p:spPr>
          <a:xfrm>
            <a:off x="37086" y="6448927"/>
            <a:ext cx="3445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Payroll</a:t>
            </a:r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6E6D931F-E475-43D8-B886-7569708D6CB0}"/>
              </a:ext>
            </a:extLst>
          </p:cNvPr>
          <p:cNvSpPr txBox="1"/>
          <p:nvPr/>
        </p:nvSpPr>
        <p:spPr>
          <a:xfrm>
            <a:off x="6150543" y="6448927"/>
            <a:ext cx="2956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Revised: 05/22/2025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72024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B2ACB6-E975-CE87-42EC-5AF2C7B516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1B2D341-5E92-4C1D-83C3-2E95A89EEE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55186"/>
            <a:ext cx="9144000" cy="2494434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340DF3EE-4CC0-944F-A69E-DAA33A047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Submit overtime comp payout (4)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1754EA3-130F-1DC6-AF45-AC51F214D1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68" t="1" b="456"/>
          <a:stretch/>
        </p:blipFill>
        <p:spPr bwMode="auto">
          <a:xfrm>
            <a:off x="7800975" y="2247372"/>
            <a:ext cx="1343023" cy="472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range-outlined white rectangle">
            <a:extLst>
              <a:ext uri="{FF2B5EF4-FFF2-40B4-BE49-F238E27FC236}">
                <a16:creationId xmlns:a16="http://schemas.microsoft.com/office/drawing/2014/main" id="{1B4E4CDD-5317-0A5C-F115-6BE5491458FF}"/>
              </a:ext>
            </a:extLst>
          </p:cNvPr>
          <p:cNvSpPr/>
          <p:nvPr/>
        </p:nvSpPr>
        <p:spPr>
          <a:xfrm>
            <a:off x="5067299" y="1718533"/>
            <a:ext cx="2247153" cy="1001436"/>
          </a:xfrm>
          <a:prstGeom prst="wedgeRectCallout">
            <a:avLst>
              <a:gd name="adj1" fmla="val 88767"/>
              <a:gd name="adj2" fmla="val 34537"/>
            </a:avLst>
          </a:prstGeom>
          <a:solidFill>
            <a:schemeClr val="bg1"/>
          </a:solidFill>
          <a:ln w="38100">
            <a:solidFill>
              <a:srgbClr val="F15A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C2340"/>
                </a:solidFill>
                <a:cs typeface="Times New Roman"/>
              </a:rPr>
              <a:t>4. Select Submit to approve the overtime comp payout.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5F80F2E-5EB3-8D9E-831B-7075C75B6BA4}"/>
              </a:ext>
            </a:extLst>
          </p:cNvPr>
          <p:cNvSpPr txBox="1"/>
          <p:nvPr/>
        </p:nvSpPr>
        <p:spPr>
          <a:xfrm>
            <a:off x="466344" y="4248098"/>
            <a:ext cx="8211312" cy="131869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Payroll Management Services will then process the overtime comp payout to your employee. </a:t>
            </a:r>
            <a:endParaRPr lang="en-US" dirty="0">
              <a:solidFill>
                <a:srgbClr val="0C2340"/>
              </a:solidFill>
              <a:highlight>
                <a:srgbClr val="FFFF00"/>
              </a:highligh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47238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BF8ED-C649-41CC-AD1C-7388CB106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Us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18BA6E-F15A-4F31-B499-31A67774D961}"/>
              </a:ext>
            </a:extLst>
          </p:cNvPr>
          <p:cNvSpPr txBox="1"/>
          <p:nvPr/>
        </p:nvSpPr>
        <p:spPr>
          <a:xfrm>
            <a:off x="466344" y="1408176"/>
            <a:ext cx="8211312" cy="43342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If you have questions about this job aid, you can contact us at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endParaRPr lang="en-US" dirty="0">
              <a:solidFill>
                <a:srgbClr val="0C2340"/>
              </a:solidFill>
            </a:endParaRP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b="1" dirty="0">
                <a:solidFill>
                  <a:srgbClr val="0C2340"/>
                </a:solidFill>
              </a:rPr>
              <a:t>Payroll Management Services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  <a:hlinkClick r:id="rId3"/>
              </a:rPr>
              <a:t>Payroll Management Services website</a:t>
            </a:r>
            <a:r>
              <a:rPr lang="en-US" dirty="0">
                <a:solidFill>
                  <a:srgbClr val="0C2340"/>
                </a:solidFill>
              </a:rPr>
              <a:t> 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Email: </a:t>
            </a:r>
            <a:r>
              <a:rPr lang="en-US" dirty="0">
                <a:solidFill>
                  <a:srgbClr val="0C2340"/>
                </a:solidFill>
                <a:hlinkClick r:id="rId4"/>
              </a:rPr>
              <a:t>payroll@utsa.edu</a:t>
            </a:r>
            <a:endParaRPr lang="en-US" dirty="0">
              <a:solidFill>
                <a:srgbClr val="0C2340"/>
              </a:solidFill>
            </a:endParaRP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Phone: (210) 458-4280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0431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42E27DF-1FA9-4B37-A3C2-5C7C79FDC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4" name="utsa.edu/financialaffairs">
            <a:extLst>
              <a:ext uri="{FF2B5EF4-FFF2-40B4-BE49-F238E27FC236}">
                <a16:creationId xmlns:a16="http://schemas.microsoft.com/office/drawing/2014/main" id="{18D42C02-CD83-4940-BF9B-D0AA3AA16754}"/>
              </a:ext>
            </a:extLst>
          </p:cNvPr>
          <p:cNvSpPr txBox="1">
            <a:spLocks/>
          </p:cNvSpPr>
          <p:nvPr/>
        </p:nvSpPr>
        <p:spPr>
          <a:xfrm>
            <a:off x="1143000" y="4851698"/>
            <a:ext cx="6858000" cy="40610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rgbClr val="0C2340"/>
                </a:solidFill>
                <a:hlinkClick r:id="rId4"/>
              </a:rPr>
              <a:t>https://www.utsa.edu/financialaffairs/</a:t>
            </a:r>
            <a:endParaRPr lang="en-US" sz="2000" dirty="0">
              <a:solidFill>
                <a:srgbClr val="0C2340"/>
              </a:solidFill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pic>
        <p:nvPicPr>
          <p:cNvPr id="5" name="UTSA Financial Affairs Logo">
            <a:extLst>
              <a:ext uri="{FF2B5EF4-FFF2-40B4-BE49-F238E27FC236}">
                <a16:creationId xmlns:a16="http://schemas.microsoft.com/office/drawing/2014/main" id="{B1605727-5385-4FB8-95EC-9466543B3E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87244" y="2627484"/>
            <a:ext cx="6169511" cy="80074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96320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DF9FD9-D3C5-BF30-9196-3228656AC7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FDD1D8A1-536D-4670-F90C-1FB959565CA3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ln>
            <a:noFill/>
          </a:ln>
        </p:spPr>
        <p:txBody>
          <a:bodyPr/>
          <a:lstStyle/>
          <a:p>
            <a:r>
              <a:rPr lang="en-US" sz="4000" dirty="0">
                <a:solidFill>
                  <a:srgbClr val="0C2340"/>
                </a:solidFill>
              </a:rPr>
              <a:t>Important note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611909A-C245-5B41-A7B5-FBDD949C0DDC}"/>
              </a:ext>
            </a:extLst>
          </p:cNvPr>
          <p:cNvSpPr txBox="1">
            <a:spLocks/>
          </p:cNvSpPr>
          <p:nvPr/>
        </p:nvSpPr>
        <p:spPr>
          <a:xfrm>
            <a:off x="466344" y="1399031"/>
            <a:ext cx="8211312" cy="3914113"/>
          </a:xfrm>
          <a:prstGeom prst="rect">
            <a:avLst/>
          </a:prstGeom>
          <a:ln>
            <a:noFill/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1800" dirty="0">
                <a:solidFill>
                  <a:srgbClr val="0C2340"/>
                </a:solidFill>
              </a:rPr>
              <a:t>To ensure you have the most current information, please get this job aid from the website rather than referring to a locally-saved version.</a:t>
            </a:r>
          </a:p>
          <a:p>
            <a:pPr marL="0" indent="0"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endParaRPr lang="en-US" sz="1800" dirty="0">
              <a:solidFill>
                <a:srgbClr val="0C2340"/>
              </a:solidFill>
              <a:latin typeface="MetaPro-Norm" panose="020B0504030101020102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8531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8FCBFD6-27B8-4239-AC32-7E4AC3EAC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344" y="338328"/>
            <a:ext cx="8677656" cy="1147572"/>
          </a:xfrm>
        </p:spPr>
        <p:txBody>
          <a:bodyPr/>
          <a:lstStyle/>
          <a:p>
            <a:r>
              <a:rPr lang="en-US" dirty="0"/>
              <a:t>Overtime comp (compensatory) payout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FC56A7-3BA0-4009-B6DD-0F26879C5544}"/>
              </a:ext>
            </a:extLst>
          </p:cNvPr>
          <p:cNvSpPr txBox="1"/>
          <p:nvPr/>
        </p:nvSpPr>
        <p:spPr>
          <a:xfrm>
            <a:off x="466344" y="1566152"/>
            <a:ext cx="8211312" cy="417627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Classified nonexempt employees need to have first accrued overtime comp time before they can receive overtime comp payout. 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As their people leader, if you have received authorization to pay out overtime, you will submit the overtime comp payout in PeopleSoft.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1661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8FCBFD6-27B8-4239-AC32-7E4AC3EAC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344" y="338328"/>
            <a:ext cx="8677656" cy="1147572"/>
          </a:xfrm>
        </p:spPr>
        <p:txBody>
          <a:bodyPr/>
          <a:lstStyle/>
          <a:p>
            <a:r>
              <a:rPr lang="en-US" dirty="0"/>
              <a:t>Access timesheet and view balance in PeopleSoft (1)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FC56A7-3BA0-4009-B6DD-0F26879C5544}"/>
              </a:ext>
            </a:extLst>
          </p:cNvPr>
          <p:cNvSpPr txBox="1"/>
          <p:nvPr/>
        </p:nvSpPr>
        <p:spPr>
          <a:xfrm>
            <a:off x="466344" y="1566152"/>
            <a:ext cx="8211312" cy="417627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Log into Peoplesoft: Go to my.utsa.edu, select UTShare/PeopleSoft, select UTSA if prompted, log in with your </a:t>
            </a:r>
            <a:r>
              <a:rPr lang="en-US" dirty="0" err="1">
                <a:solidFill>
                  <a:srgbClr val="0C2340"/>
                </a:solidFill>
              </a:rPr>
              <a:t>myUTSA</a:t>
            </a:r>
            <a:r>
              <a:rPr lang="en-US" dirty="0">
                <a:solidFill>
                  <a:srgbClr val="0C2340"/>
                </a:solidFill>
              </a:rPr>
              <a:t> ID. 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Select Manager Self Service &gt; Team Time and Attendance tile &gt; Enter Time &gt; Filter.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5B44175-2CB2-4A07-868C-EC0EF6E21D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25518"/>
          <a:stretch/>
        </p:blipFill>
        <p:spPr>
          <a:xfrm>
            <a:off x="3708400" y="3146915"/>
            <a:ext cx="4742264" cy="1416456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EC165801-2FAA-46B4-9A2A-9EDC42272A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 r="1295" b="1814"/>
          <a:stretch/>
        </p:blipFill>
        <p:spPr bwMode="auto">
          <a:xfrm>
            <a:off x="834013" y="3146915"/>
            <a:ext cx="1883787" cy="1507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69162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12C789-8EA9-C07E-98B3-959D1431B3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078C6F2-4D4A-C79F-A6E9-B1A1EE1BA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344" y="338328"/>
            <a:ext cx="8677656" cy="1147572"/>
          </a:xfrm>
        </p:spPr>
        <p:txBody>
          <a:bodyPr/>
          <a:lstStyle/>
          <a:p>
            <a:r>
              <a:rPr lang="en-US" dirty="0"/>
              <a:t>Access timesheet and view balance in PeopleSoft (2)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3BAF21-3EE9-2679-BD06-5468C893C157}"/>
              </a:ext>
            </a:extLst>
          </p:cNvPr>
          <p:cNvSpPr txBox="1"/>
          <p:nvPr/>
        </p:nvSpPr>
        <p:spPr>
          <a:xfrm>
            <a:off x="466344" y="1566152"/>
            <a:ext cx="8211312" cy="417627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On the Filters pop-up window, your position ID will be auto populated in the Reports to Position Number field. Select Done.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9312DA8-D686-3BAA-1DD5-20A64465EF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36458"/>
          <a:stretch/>
        </p:blipFill>
        <p:spPr>
          <a:xfrm>
            <a:off x="1485524" y="2419350"/>
            <a:ext cx="6172952" cy="35623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93562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25478B-8D22-AB8D-61F2-6FA3E3F8DA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C522B36-7C33-63E9-DD22-D30FC7B6E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344" y="338328"/>
            <a:ext cx="8677656" cy="1147572"/>
          </a:xfrm>
        </p:spPr>
        <p:txBody>
          <a:bodyPr/>
          <a:lstStyle/>
          <a:p>
            <a:r>
              <a:rPr lang="en-US" dirty="0"/>
              <a:t>Access timesheet and view balance in PeopleSoft (3)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318441-3D49-94B7-A05A-F65E82F071BB}"/>
              </a:ext>
            </a:extLst>
          </p:cNvPr>
          <p:cNvSpPr txBox="1"/>
          <p:nvPr/>
        </p:nvSpPr>
        <p:spPr>
          <a:xfrm>
            <a:off x="466344" y="1566152"/>
            <a:ext cx="8211312" cy="417627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This displays a list of employee(s). Select the employee receiving the overtime comp time payout. 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This displays the employee’s timesheet. 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Select View Comp Time Balances. Ensure the employee has a sufficient overtime comp time balance for the amount you intend to pay out. 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Select Close to return to the employee’s timesheet.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6327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DFAE963-9574-4F26-AA7D-BD21AC794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1455186"/>
            <a:ext cx="9143999" cy="2494434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98FCBFD6-27B8-4239-AC32-7E4AC3EAC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Submit overtime comp payout (1)</a:t>
            </a:r>
          </a:p>
        </p:txBody>
      </p:sp>
      <p:sp>
        <p:nvSpPr>
          <p:cNvPr id="7" name="UTSA orange rectangle border">
            <a:extLst>
              <a:ext uri="{FF2B5EF4-FFF2-40B4-BE49-F238E27FC236}">
                <a16:creationId xmlns:a16="http://schemas.microsoft.com/office/drawing/2014/main" id="{AF3D1C52-6B6C-5C09-6FDD-036A3ACFA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394821" y="3739308"/>
            <a:ext cx="211017" cy="210312"/>
          </a:xfrm>
          <a:prstGeom prst="rect">
            <a:avLst/>
          </a:prstGeom>
          <a:noFill/>
          <a:ln w="38100">
            <a:solidFill>
              <a:srgbClr val="F15A2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>
              <a:solidFill>
                <a:srgbClr val="0C2340"/>
              </a:solidFill>
              <a:cs typeface="Times New Roman" panose="02020603050405020304" pitchFamily="18" charset="0"/>
            </a:endParaRPr>
          </a:p>
        </p:txBody>
      </p:sp>
      <p:sp>
        <p:nvSpPr>
          <p:cNvPr id="10" name="Orange-outlined white rectangle">
            <a:extLst>
              <a:ext uri="{FF2B5EF4-FFF2-40B4-BE49-F238E27FC236}">
                <a16:creationId xmlns:a16="http://schemas.microsoft.com/office/drawing/2014/main" id="{13F4A54F-439B-180F-8798-924EF9C0975D}"/>
              </a:ext>
            </a:extLst>
          </p:cNvPr>
          <p:cNvSpPr/>
          <p:nvPr/>
        </p:nvSpPr>
        <p:spPr>
          <a:xfrm>
            <a:off x="2394821" y="1533754"/>
            <a:ext cx="3269884" cy="1188386"/>
          </a:xfrm>
          <a:prstGeom prst="wedgeRectCallout">
            <a:avLst>
              <a:gd name="adj1" fmla="val -44850"/>
              <a:gd name="adj2" fmla="val 130151"/>
            </a:avLst>
          </a:prstGeom>
          <a:solidFill>
            <a:schemeClr val="bg1"/>
          </a:solidFill>
          <a:ln w="38100">
            <a:solidFill>
              <a:srgbClr val="F15A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C2340"/>
                </a:solidFill>
                <a:cs typeface="Times New Roman"/>
              </a:rPr>
              <a:t>1. On the employee’s timesheet, on the WRKS – Salaried Worked row, select the plus icon to add a new row. 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1A57AF4-D423-DBD0-8DEA-C36052A4BB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2771" y="2247371"/>
            <a:ext cx="2611227" cy="474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29467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7F96DE-5CD9-E3CF-68FE-A681855E32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C9FE2EE-6905-49C3-ACDD-8FAB9C67E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30649"/>
            <a:ext cx="9144000" cy="2494434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DDB8277F-6648-3764-3B2B-F9BD5DB0D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Submit overtime comp payout (2)</a:t>
            </a:r>
          </a:p>
        </p:txBody>
      </p:sp>
      <p:sp>
        <p:nvSpPr>
          <p:cNvPr id="9" name="UTSA orange rectangle border">
            <a:extLst>
              <a:ext uri="{FF2B5EF4-FFF2-40B4-BE49-F238E27FC236}">
                <a16:creationId xmlns:a16="http://schemas.microsoft.com/office/drawing/2014/main" id="{33502EC8-7608-17EF-7D7A-0A25C9D32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4666" y="1632707"/>
            <a:ext cx="1673747" cy="210312"/>
          </a:xfrm>
          <a:prstGeom prst="rect">
            <a:avLst/>
          </a:prstGeom>
          <a:noFill/>
          <a:ln w="38100">
            <a:solidFill>
              <a:srgbClr val="F15A2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>
              <a:solidFill>
                <a:srgbClr val="0C2340"/>
              </a:solidFill>
              <a:cs typeface="Times New Roman" panose="02020603050405020304" pitchFamily="18" charset="0"/>
            </a:endParaRPr>
          </a:p>
        </p:txBody>
      </p:sp>
      <p:sp>
        <p:nvSpPr>
          <p:cNvPr id="11" name="Orange-outlined white rectangle">
            <a:extLst>
              <a:ext uri="{FF2B5EF4-FFF2-40B4-BE49-F238E27FC236}">
                <a16:creationId xmlns:a16="http://schemas.microsoft.com/office/drawing/2014/main" id="{7BCFD07F-6332-47E5-4DD9-5EE5455FCF0D}"/>
              </a:ext>
            </a:extLst>
          </p:cNvPr>
          <p:cNvSpPr/>
          <p:nvPr/>
        </p:nvSpPr>
        <p:spPr>
          <a:xfrm>
            <a:off x="466344" y="4180134"/>
            <a:ext cx="3269884" cy="706191"/>
          </a:xfrm>
          <a:prstGeom prst="wedgeRectCallout">
            <a:avLst>
              <a:gd name="adj1" fmla="val -44558"/>
              <a:gd name="adj2" fmla="val -364819"/>
            </a:avLst>
          </a:prstGeom>
          <a:solidFill>
            <a:schemeClr val="bg1"/>
          </a:solidFill>
          <a:ln w="38100">
            <a:solidFill>
              <a:srgbClr val="F15A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C2340"/>
                </a:solidFill>
                <a:cs typeface="Times New Roman"/>
              </a:rPr>
              <a:t>2. From the drop-down menu, select OCP – Overtime Comp Payout. 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FEE75DB7-42BF-11BB-10AE-455B07578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2771" y="2247371"/>
            <a:ext cx="2611227" cy="474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71657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92BF21-41E4-EB5B-312D-24F6FC7A57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B71802E-E6AB-426D-92E0-2C6AAA2DC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1455185"/>
            <a:ext cx="9097909" cy="2481861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8E50A19C-5EBB-F761-3AAE-E88200963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Submit overtime comp payout (3)</a:t>
            </a:r>
          </a:p>
        </p:txBody>
      </p:sp>
      <p:sp>
        <p:nvSpPr>
          <p:cNvPr id="9" name="UTSA orange rectangle border">
            <a:extLst>
              <a:ext uri="{FF2B5EF4-FFF2-40B4-BE49-F238E27FC236}">
                <a16:creationId xmlns:a16="http://schemas.microsoft.com/office/drawing/2014/main" id="{CA5046C6-B234-EC0F-12F4-5F2E589C0E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091" y="3485355"/>
            <a:ext cx="7335783" cy="210312"/>
          </a:xfrm>
          <a:prstGeom prst="rect">
            <a:avLst/>
          </a:prstGeom>
          <a:noFill/>
          <a:ln w="38100">
            <a:solidFill>
              <a:srgbClr val="F15A2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>
              <a:solidFill>
                <a:srgbClr val="0C2340"/>
              </a:solidFill>
              <a:cs typeface="Times New Roman" panose="02020603050405020304" pitchFamily="18" charset="0"/>
            </a:endParaRPr>
          </a:p>
        </p:txBody>
      </p:sp>
      <p:sp>
        <p:nvSpPr>
          <p:cNvPr id="11" name="Orange-outlined white rectangle">
            <a:extLst>
              <a:ext uri="{FF2B5EF4-FFF2-40B4-BE49-F238E27FC236}">
                <a16:creationId xmlns:a16="http://schemas.microsoft.com/office/drawing/2014/main" id="{950A4A94-77D7-6B6D-D9B2-9A2ABF98CB79}"/>
              </a:ext>
            </a:extLst>
          </p:cNvPr>
          <p:cNvSpPr/>
          <p:nvPr/>
        </p:nvSpPr>
        <p:spPr>
          <a:xfrm>
            <a:off x="5200269" y="4662930"/>
            <a:ext cx="3269884" cy="1177206"/>
          </a:xfrm>
          <a:prstGeom prst="wedgeRectCallout">
            <a:avLst>
              <a:gd name="adj1" fmla="val -572"/>
              <a:gd name="adj2" fmla="val -125807"/>
            </a:avLst>
          </a:prstGeom>
          <a:solidFill>
            <a:schemeClr val="bg1"/>
          </a:solidFill>
          <a:ln w="38100">
            <a:solidFill>
              <a:srgbClr val="F15A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C2340"/>
                </a:solidFill>
                <a:cs typeface="Times New Roman"/>
              </a:rPr>
              <a:t>3. On the OCP – Overtime Comp Payout row, on one of the workdays, enter the amount of overtime comp you intend to pay out. 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22342075-3CAE-F9BE-59B9-B158319436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2771" y="2247371"/>
            <a:ext cx="2611227" cy="474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4500404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1_OFFICE THEME" val="OYvchuAD"/>
  <p:tag name="ARTICULATE_DESIGN_ID_UTSA FINANCIAL AFFAIRS" val="NuKOzqX4"/>
  <p:tag name="ARTICULATE_SLIDE_THUMBNAIL_REFRESH" val="1"/>
  <p:tag name="ARTICULATE_SLIDE_COUNT" val="9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UTSA Financial Affairs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C2340"/>
      </a:accent1>
      <a:accent2>
        <a:srgbClr val="ED7D31"/>
      </a:accent2>
      <a:accent3>
        <a:srgbClr val="DBDEE3"/>
      </a:accent3>
      <a:accent4>
        <a:srgbClr val="495970"/>
      </a:accent4>
      <a:accent5>
        <a:srgbClr val="D3430D"/>
      </a:accent5>
      <a:accent6>
        <a:srgbClr val="70ADC6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TSA Financial Affairs" id="{A9460F9B-56FE-9844-9241-E04AB81C297D}" vid="{736B3360-3717-7742-ADD2-1004263183C0}"/>
    </a:ext>
  </a:extLst>
</a:theme>
</file>

<file path=ppt/theme/theme2.xml><?xml version="1.0" encoding="utf-8"?>
<a:theme xmlns:a="http://schemas.openxmlformats.org/drawingml/2006/main" name="1_Office Theme">
  <a:themeElements>
    <a:clrScheme name="UTSA Financial Affai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C2340"/>
      </a:accent1>
      <a:accent2>
        <a:srgbClr val="ED7D31"/>
      </a:accent2>
      <a:accent3>
        <a:srgbClr val="DBDEE3"/>
      </a:accent3>
      <a:accent4>
        <a:srgbClr val="495970"/>
      </a:accent4>
      <a:accent5>
        <a:srgbClr val="D3430D"/>
      </a:accent5>
      <a:accent6>
        <a:srgbClr val="70ADC6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 Template WHITE BACKGROUND" id="{3B7CB4D1-D596-4D52-A98F-8F0EFDACFF36}" vid="{6AD70FCA-46FA-461D-B7DB-811143A69BD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737262c-9aef-49c9-8d9d-adfb91bf7ad0" xsi:nil="true"/>
    <lcf76f155ced4ddcb4097134ff3c332f xmlns="05bb6f57-22ef-4124-a5d6-f303018bee47">
      <Terms xmlns="http://schemas.microsoft.com/office/infopath/2007/PartnerControls"/>
    </lcf76f155ced4ddcb4097134ff3c332f>
    <Notes xmlns="05bb6f57-22ef-4124-a5d6-f303018bee4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11B751240B034A99C1ECCCCE1A69CA" ma:contentTypeVersion="20" ma:contentTypeDescription="Create a new document." ma:contentTypeScope="" ma:versionID="5ce6811ecb4349e956ef41038efa3a7e">
  <xsd:schema xmlns:xsd="http://www.w3.org/2001/XMLSchema" xmlns:xs="http://www.w3.org/2001/XMLSchema" xmlns:p="http://schemas.microsoft.com/office/2006/metadata/properties" xmlns:ns2="05bb6f57-22ef-4124-a5d6-f303018bee47" xmlns:ns3="e737262c-9aef-49c9-8d9d-adfb91bf7ad0" targetNamespace="http://schemas.microsoft.com/office/2006/metadata/properties" ma:root="true" ma:fieldsID="eec2e40764205196988f1bed28df2483" ns2:_="" ns3:_="">
    <xsd:import namespace="05bb6f57-22ef-4124-a5d6-f303018bee47"/>
    <xsd:import namespace="e737262c-9aef-49c9-8d9d-adfb91bf7a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Not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bb6f57-22ef-4124-a5d6-f303018bee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7e2460c1-68ac-49f9-8926-f1c18bc8cf1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Notes" ma:index="26" nillable="true" ma:displayName="Notes" ma:format="Dropdown" ma:internalName="Notes">
      <xsd:simpleType>
        <xsd:restriction base="dms:Note">
          <xsd:maxLength value="255"/>
        </xsd:restriction>
      </xsd:simple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37262c-9aef-49c9-8d9d-adfb91bf7ad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cc0554bc-fc13-4c68-83e0-00de2d2e3bf7}" ma:internalName="TaxCatchAll" ma:showField="CatchAllData" ma:web="e737262c-9aef-49c9-8d9d-adfb91bf7ad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9B1B57-8C5B-4C63-9792-80EE0AB7339A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terms/"/>
    <ds:schemaRef ds:uri="e169eced-ff45-4c8c-a4f1-3aa07b3def6b"/>
    <ds:schemaRef ds:uri="64da0643-1f44-483d-9178-6d5286517809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FD006E7-4479-4F70-8AAD-A3B3B08317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96647F-49C4-4F4D-8FF9-8E7A2E411D7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9037</TotalTime>
  <Words>426</Words>
  <Application>Microsoft Office PowerPoint</Application>
  <PresentationFormat>On-screen Show (4:3)</PresentationFormat>
  <Paragraphs>39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MetaPro-Norm</vt:lpstr>
      <vt:lpstr>Times New Roman</vt:lpstr>
      <vt:lpstr>UTSA Financial Affairs</vt:lpstr>
      <vt:lpstr>1_Office Theme</vt:lpstr>
      <vt:lpstr>Overtime comp (compensatory) payout for my employees</vt:lpstr>
      <vt:lpstr>Important note</vt:lpstr>
      <vt:lpstr>Overtime comp (compensatory) payout</vt:lpstr>
      <vt:lpstr>Access timesheet and view balance in PeopleSoft (1)</vt:lpstr>
      <vt:lpstr>Access timesheet and view balance in PeopleSoft (2)</vt:lpstr>
      <vt:lpstr>Access timesheet and view balance in PeopleSoft (3)</vt:lpstr>
      <vt:lpstr>Submit overtime comp payout (1)</vt:lpstr>
      <vt:lpstr>Submit overtime comp payout (2)</vt:lpstr>
      <vt:lpstr>Submit overtime comp payout (3)</vt:lpstr>
      <vt:lpstr>Submit overtime comp payout (4)</vt:lpstr>
      <vt:lpstr>Contact Us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Overtime comp payout for my employees</dc:title>
  <dc:creator>Financial Affairs</dc:creator>
  <cp:lastModifiedBy>Lilian Man</cp:lastModifiedBy>
  <cp:revision>251</cp:revision>
  <cp:lastPrinted>2023-01-13T17:24:40Z</cp:lastPrinted>
  <dcterms:created xsi:type="dcterms:W3CDTF">2023-01-12T18:12:27Z</dcterms:created>
  <dcterms:modified xsi:type="dcterms:W3CDTF">2025-05-28T19:45:39Z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31EC41A2-9BAD-4D4E-9877-357864651C1C</vt:lpwstr>
  </property>
  <property fmtid="{D5CDD505-2E9C-101B-9397-08002B2CF9AE}" pid="3" name="ArticulatePath">
    <vt:lpwstr>Financial Affairs Master V3</vt:lpwstr>
  </property>
  <property fmtid="{D5CDD505-2E9C-101B-9397-08002B2CF9AE}" pid="4" name="ContentTypeId">
    <vt:lpwstr>0x0101007511B751240B034A99C1ECCCCE1A69CA</vt:lpwstr>
  </property>
</Properties>
</file>