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413" r:id="rId5"/>
    <p:sldId id="402" r:id="rId6"/>
    <p:sldId id="412" r:id="rId7"/>
    <p:sldId id="411" r:id="rId8"/>
    <p:sldId id="403" r:id="rId9"/>
    <p:sldId id="404" r:id="rId10"/>
    <p:sldId id="409" r:id="rId11"/>
    <p:sldId id="405" r:id="rId12"/>
    <p:sldId id="406" r:id="rId13"/>
    <p:sldId id="407" r:id="rId14"/>
    <p:sldId id="40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BON1BJAJrOBDaDHbe9rkbw==" hashData="a9p8/6sGbNfGhEk+05qiUR4rArpr1+T9sMTl4aVNL9ORc4yz0cYCgA3hjY+lliBxYZ1uFgLlDYhFGE6q9oa/PQ=="/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5C1C"/>
    <a:srgbClr val="F47A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39D31-CC5D-4C21-85FA-97E7BAC81B7E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177EC-92A3-4CCB-B1D9-D381DF1BA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08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C6CBF-62CF-4AE0-9C1E-F7741071D1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B12BF-8E4D-4C0C-9B19-FEEB6F96AC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E5579F-6660-4FF6-BB97-1D380450A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9806-2AAE-4D58-A1E0-488208EA177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EA9DF-529C-4E5F-A5DD-B18C51E9B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331C9-5074-4924-AAC8-83086A698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CBF-3271-461F-889A-BDB06945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66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5C7E4-B6B2-42FA-AF3E-7A5DBA8AC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F3B730-79B3-4622-9200-1EB845D77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D1325-7C5F-4316-88F7-2BCB6FFB1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9806-2AAE-4D58-A1E0-488208EA177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021F2-70B3-4A2D-BBBA-3AFF13A64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B91F5-9568-4A9A-9A1E-538EE8A4E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CBF-3271-461F-889A-BDB06945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95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06599C-DDFC-4077-BF1F-B921022B89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78F7A4-A2C0-4246-B9FC-38E6DA84E6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61C7D-771C-448C-A6A8-E6D89E86E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9806-2AAE-4D58-A1E0-488208EA177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659AD-728E-4932-A473-B78F7291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43707-0A85-4293-87F7-B17966F0D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CBF-3271-461F-889A-BDB06945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01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65F28-438B-4537-9F72-2B811EA08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F472B-A7F6-4728-9D8C-8E75F6642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4A8D3-F09D-4055-931C-427D6EB3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9806-2AAE-4D58-A1E0-488208EA177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4C60-8B4D-4AD9-AF18-2C66E7EF4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DFA74-9610-4D84-AAB2-B7FB98379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CBF-3271-461F-889A-BDB06945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7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54E18-AFC7-44A8-A4BB-5DBA59E57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DB4410-4012-457B-B308-E1BA1102C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4BFCA-19B6-4E19-89C0-AD40CA2D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9806-2AAE-4D58-A1E0-488208EA177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DB1CF-49C2-49A6-B99B-12B1EBABA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85475-C5D7-49EB-819F-DA16DFD27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CBF-3271-461F-889A-BDB06945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20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A7BEB-B861-43B7-B494-BA55AE471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45B39-58E4-4021-A1DD-8A1C235D31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80C509-4EB8-4E55-8A39-63CEFFBB71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8F5BC-9FFA-48BE-BC74-7161143A6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9806-2AAE-4D58-A1E0-488208EA177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3B3BB9-3346-4588-92FF-75458BF15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043222-E763-4F3D-8CDE-A85BAA097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CBF-3271-461F-889A-BDB06945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31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D8627-600E-47DA-8844-6A1D1324C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9D6C5-5331-44D1-80F5-BEE5AFDC7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6CC67-09D1-4A37-B06E-6C412333C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19EB2A-9143-43EF-A8D2-9510E84693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6BDD5C-1C6B-4764-A150-DAC8CCBCC9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E4F6C0-7A64-453F-A744-89739F87F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9806-2AAE-4D58-A1E0-488208EA177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D57876-FBDE-4717-A74D-FEC221762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46321A-E32B-43EA-A3E9-23705268A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CBF-3271-461F-889A-BDB06945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6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BECA5-0A3F-4035-AE90-03EA34387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FA3927-4A0C-4C9C-8807-40D1A5530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9806-2AAE-4D58-A1E0-488208EA177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E5410F-F470-4F1E-9B30-9ECAC5BED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E24E13-8DEF-4A42-9E15-78F17E69F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CBF-3271-461F-889A-BDB06945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0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B8360E-DF4D-40C7-ADB7-2813D6694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9806-2AAE-4D58-A1E0-488208EA177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1ACCB8-A3DB-411B-A7E5-63F97372A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186EDC-D130-4F6A-AF78-A17E142E3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CBF-3271-461F-889A-BDB06945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917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08665-D8EE-4A93-A588-DF2FC4E70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FF0BF-DDAA-4DE5-8986-A878ECAA2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3CA0F9-6323-4DDB-B5B7-3BD59945E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DE8AC-8DA3-4802-89CB-8F942123A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9806-2AAE-4D58-A1E0-488208EA177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5FB25-2B76-4040-B4E8-44E85A9E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663870-6415-4851-8A0B-8AD4821E9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CBF-3271-461F-889A-BDB06945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5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4083A-343C-40D6-8A22-D6E2002C5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36C6F7-4D07-4175-9040-1D1FD61DAD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B485C7-73B2-4AAD-ABCC-FA0289D75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E1F21F-2235-4C66-8CB3-3E58F337D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9806-2AAE-4D58-A1E0-488208EA177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4BE8F-1024-4D30-A6C3-69B50D571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35F729-DC60-4CC3-9A2A-22E75A5C3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CBF-3271-461F-889A-BDB06945C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35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177F05-78DB-4F55-99D0-7EAE8F2FA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214ED7-E0F6-491D-A0EF-10B17EC83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CB50C-CE2F-4E60-81BE-975BF3E990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89806-2AAE-4D58-A1E0-488208EA177F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BD972-0EC6-46D4-888D-D0BB67B1C1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AD1B3-CBFF-484D-A992-DE402BD8B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A5CBF-3271-461F-889A-BDB06945C2D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AutoShape 27">
            <a:extLst>
              <a:ext uri="{FF2B5EF4-FFF2-40B4-BE49-F238E27FC236}">
                <a16:creationId xmlns:a16="http://schemas.microsoft.com/office/drawing/2014/main" id="{31FB070D-59C9-47C8-AFB0-2F114ADB5B8E}"/>
              </a:ext>
            </a:extLst>
          </p:cNvPr>
          <p:cNvSpPr/>
          <p:nvPr userDrawn="1"/>
        </p:nvSpPr>
        <p:spPr>
          <a:xfrm>
            <a:off x="0" y="6546850"/>
            <a:ext cx="4328160" cy="0"/>
          </a:xfrm>
          <a:prstGeom prst="line">
            <a:avLst/>
          </a:prstGeom>
          <a:ln w="9525" cap="flat">
            <a:solidFill>
              <a:srgbClr val="0C2340"/>
            </a:solidFill>
            <a:prstDash val="solid"/>
            <a:headEnd type="none" w="sm" len="sm"/>
            <a:tailEnd type="none" w="sm" len="sm"/>
          </a:ln>
        </p:spPr>
        <p:txBody>
          <a:bodyPr/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800"/>
          </a:p>
        </p:txBody>
      </p:sp>
      <p:sp>
        <p:nvSpPr>
          <p:cNvPr id="8" name="AutoShape 28">
            <a:extLst>
              <a:ext uri="{FF2B5EF4-FFF2-40B4-BE49-F238E27FC236}">
                <a16:creationId xmlns:a16="http://schemas.microsoft.com/office/drawing/2014/main" id="{EDEBBB1E-6176-4A18-A4F5-6A6F63DE0AE8}"/>
              </a:ext>
            </a:extLst>
          </p:cNvPr>
          <p:cNvSpPr/>
          <p:nvPr userDrawn="1"/>
        </p:nvSpPr>
        <p:spPr>
          <a:xfrm>
            <a:off x="7863840" y="6559550"/>
            <a:ext cx="4328160" cy="0"/>
          </a:xfrm>
          <a:prstGeom prst="line">
            <a:avLst/>
          </a:prstGeom>
          <a:ln w="9525" cap="flat">
            <a:solidFill>
              <a:srgbClr val="0C2340"/>
            </a:solidFill>
            <a:prstDash val="solid"/>
            <a:headEnd type="none" w="sm" len="sm"/>
            <a:tailEnd type="none" w="sm" len="sm"/>
          </a:ln>
        </p:spPr>
        <p:txBody>
          <a:bodyPr/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800"/>
          </a:p>
        </p:txBody>
      </p:sp>
      <p:pic>
        <p:nvPicPr>
          <p:cNvPr id="9" name="Picture 2" descr="A close up of a logo&#10;&#10;AI-generated content may be incorrect.">
            <a:extLst>
              <a:ext uri="{FF2B5EF4-FFF2-40B4-BE49-F238E27FC236}">
                <a16:creationId xmlns:a16="http://schemas.microsoft.com/office/drawing/2014/main" id="{6CCE290E-D8CE-4CF5-A864-964B919BE6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6366430"/>
            <a:ext cx="3289044" cy="344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333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D0892C64-DB73-4271-9D2D-CED4E02D57E3}"/>
              </a:ext>
            </a:extLst>
          </p:cNvPr>
          <p:cNvSpPr txBox="1"/>
          <p:nvPr/>
        </p:nvSpPr>
        <p:spPr>
          <a:xfrm>
            <a:off x="544475" y="2495506"/>
            <a:ext cx="11091407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600" b="1" dirty="0">
                <a:solidFill>
                  <a:srgbClr val="002060"/>
                </a:solidFill>
              </a:rPr>
              <a:t>Review and Approve Absence Request </a:t>
            </a:r>
            <a:endParaRPr lang="en-US" sz="3600" b="1" dirty="0">
              <a:solidFill>
                <a:srgbClr val="2F5597"/>
              </a:solidFill>
              <a:cs typeface="Segoe UI"/>
            </a:endParaRPr>
          </a:p>
          <a:p>
            <a:pPr algn="ctr"/>
            <a:r>
              <a:rPr lang="en-US" sz="2400" b="1" dirty="0">
                <a:solidFill>
                  <a:srgbClr val="EB5C1C"/>
                </a:solidFill>
              </a:rPr>
              <a:t>in Manager Self Service (MSS)</a:t>
            </a:r>
            <a:endParaRPr lang="en-US" sz="3200" dirty="0">
              <a:solidFill>
                <a:srgbClr val="EB5C1C"/>
              </a:solidFill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281569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042C06C-38A1-83BA-F0D0-9F88E84758B1}"/>
              </a:ext>
            </a:extLst>
          </p:cNvPr>
          <p:cNvSpPr txBox="1"/>
          <p:nvPr/>
        </p:nvSpPr>
        <p:spPr>
          <a:xfrm>
            <a:off x="648928" y="304801"/>
            <a:ext cx="1100409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2800" b="1" dirty="0">
              <a:solidFill>
                <a:srgbClr val="002060"/>
              </a:solidFill>
            </a:endParaRPr>
          </a:p>
          <a:p>
            <a:pPr fontAlgn="base"/>
            <a:endParaRPr lang="en-US" dirty="0"/>
          </a:p>
          <a:p>
            <a:pPr fontAlgn="base"/>
            <a:endParaRPr lang="en-US" dirty="0"/>
          </a:p>
          <a:p>
            <a:pPr fontAlgn="base"/>
            <a:endParaRPr lang="en-US" dirty="0"/>
          </a:p>
          <a:p>
            <a:pPr fontAlgn="base"/>
            <a:endParaRPr lang="en-US" dirty="0"/>
          </a:p>
          <a:p>
            <a:endParaRPr lang="en-US" sz="1400" i="1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E060B9-5AA1-B032-9242-8837A2A60975}"/>
              </a:ext>
            </a:extLst>
          </p:cNvPr>
          <p:cNvSpPr txBox="1"/>
          <p:nvPr/>
        </p:nvSpPr>
        <p:spPr>
          <a:xfrm>
            <a:off x="865466" y="1362009"/>
            <a:ext cx="10571017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cs typeface="Segoe UI"/>
            </a:endParaRPr>
          </a:p>
          <a:p>
            <a:r>
              <a:rPr lang="en-US" b="1" dirty="0">
                <a:cs typeface="Segoe UI"/>
              </a:rPr>
              <a:t>Step 6</a:t>
            </a:r>
            <a:r>
              <a:rPr lang="en-US" dirty="0">
                <a:cs typeface="Segoe UI"/>
              </a:rPr>
              <a:t> (As Needed) </a:t>
            </a:r>
            <a:endParaRPr lang="en-US" dirty="0">
              <a:solidFill>
                <a:srgbClr val="000000"/>
              </a:solidFill>
              <a:cs typeface="Segoe UI"/>
            </a:endParaRPr>
          </a:p>
          <a:p>
            <a:r>
              <a:rPr lang="en-US" b="1" dirty="0">
                <a:solidFill>
                  <a:srgbClr val="000000"/>
                </a:solidFill>
                <a:cs typeface="Segoe UI"/>
              </a:rPr>
              <a:t>Deny </a:t>
            </a:r>
            <a:r>
              <a:rPr lang="en-US" dirty="0">
                <a:cs typeface="Segoe UI"/>
              </a:rPr>
              <a:t>Request. </a:t>
            </a:r>
            <a:r>
              <a:rPr lang="en-US" b="1" dirty="0">
                <a:solidFill>
                  <a:srgbClr val="000000"/>
                </a:solidFill>
                <a:cs typeface="Segoe UI"/>
              </a:rPr>
              <a:t>Deny</a:t>
            </a:r>
            <a:r>
              <a:rPr lang="en-US" dirty="0">
                <a:solidFill>
                  <a:srgbClr val="000000"/>
                </a:solidFill>
                <a:cs typeface="Segoe UI"/>
              </a:rPr>
              <a:t> </a:t>
            </a:r>
            <a:r>
              <a:rPr lang="en-US" dirty="0">
                <a:cs typeface="Segoe UI"/>
              </a:rPr>
              <a:t>is also a function for the manager if the request is not approved, or the employee needs to make a change. If the manager clicks </a:t>
            </a:r>
            <a:r>
              <a:rPr lang="en-US" b="1" dirty="0">
                <a:cs typeface="Segoe UI"/>
              </a:rPr>
              <a:t>Deny</a:t>
            </a:r>
            <a:r>
              <a:rPr lang="en-US" dirty="0">
                <a:cs typeface="Segoe UI"/>
              </a:rPr>
              <a:t> on the </a:t>
            </a:r>
            <a:r>
              <a:rPr lang="en-US" b="1" dirty="0">
                <a:cs typeface="Segoe UI"/>
              </a:rPr>
              <a:t>Absence Request</a:t>
            </a:r>
            <a:r>
              <a:rPr lang="en-US" dirty="0">
                <a:cs typeface="Segoe UI"/>
              </a:rPr>
              <a:t>, the </a:t>
            </a:r>
            <a:r>
              <a:rPr lang="en-US" b="1" dirty="0">
                <a:cs typeface="Segoe UI"/>
              </a:rPr>
              <a:t>Deny </a:t>
            </a:r>
            <a:r>
              <a:rPr lang="en-US" dirty="0">
                <a:cs typeface="Segoe UI"/>
              </a:rPr>
              <a:t>pop-up box opens. The manager must enter </a:t>
            </a:r>
            <a:r>
              <a:rPr lang="en-US" b="1" dirty="0">
                <a:cs typeface="Segoe UI"/>
              </a:rPr>
              <a:t>Approver Comments</a:t>
            </a:r>
            <a:r>
              <a:rPr lang="en-US" dirty="0">
                <a:cs typeface="Segoe UI"/>
              </a:rPr>
              <a:t> in the box to </a:t>
            </a:r>
            <a:r>
              <a:rPr lang="en-US" b="1" dirty="0">
                <a:cs typeface="Segoe UI"/>
              </a:rPr>
              <a:t>Submit</a:t>
            </a:r>
            <a:r>
              <a:rPr lang="en-US" dirty="0">
                <a:cs typeface="Segoe UI"/>
              </a:rPr>
              <a:t> a denial.  ​</a:t>
            </a:r>
            <a:endParaRPr lang="en-US" dirty="0">
              <a:ea typeface="Calibri"/>
              <a:cs typeface="Segoe UI"/>
            </a:endParaRPr>
          </a:p>
          <a:p>
            <a:endParaRPr lang="en-US" dirty="0">
              <a:cs typeface="Segoe UI"/>
            </a:endParaRPr>
          </a:p>
          <a:p>
            <a:r>
              <a:rPr lang="en-US" sz="1600" i="1" dirty="0">
                <a:cs typeface="Segoe UI"/>
              </a:rPr>
              <a:t>*Note: If a mistake has been made, the manager can </a:t>
            </a:r>
            <a:r>
              <a:rPr lang="en-US" sz="1600" b="1" i="1" dirty="0">
                <a:cs typeface="Segoe UI"/>
              </a:rPr>
              <a:t>Cancel</a:t>
            </a:r>
            <a:r>
              <a:rPr lang="en-US" sz="1600" i="1" dirty="0">
                <a:cs typeface="Segoe UI"/>
              </a:rPr>
              <a:t> their action at the window and return to the </a:t>
            </a:r>
            <a:r>
              <a:rPr lang="en-US" sz="1600" b="1" i="1" dirty="0">
                <a:cs typeface="Segoe UI"/>
              </a:rPr>
              <a:t>Manager Absence Request</a:t>
            </a:r>
            <a:r>
              <a:rPr lang="en-US" sz="1600" i="1" dirty="0">
                <a:cs typeface="Segoe UI"/>
              </a:rPr>
              <a:t> page for this request.  </a:t>
            </a:r>
            <a:endParaRPr lang="en-US" sz="1600" i="1" dirty="0">
              <a:ea typeface="Calibri"/>
              <a:cs typeface="Segoe UI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5DD19D6-E0CE-4041-8F48-4587AC864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166" y="3988391"/>
            <a:ext cx="6479226" cy="21726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134F20-A90A-4B9D-9CBC-3B28A30E3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EB5C1C"/>
                </a:solidFill>
              </a:rPr>
              <a:t>Reviewing Submitted Absences </a:t>
            </a:r>
            <a:endParaRPr lang="en-US" sz="4400" dirty="0">
              <a:solidFill>
                <a:srgbClr val="EB5C1C"/>
              </a:solidFill>
              <a:cs typeface="Segoe UI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1890302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042C06C-38A1-83BA-F0D0-9F88E84758B1}"/>
              </a:ext>
            </a:extLst>
          </p:cNvPr>
          <p:cNvSpPr txBox="1"/>
          <p:nvPr/>
        </p:nvSpPr>
        <p:spPr>
          <a:xfrm>
            <a:off x="838200" y="1027906"/>
            <a:ext cx="10116671" cy="19082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endParaRPr lang="en-US" sz="2800" b="1" dirty="0">
              <a:solidFill>
                <a:srgbClr val="002060"/>
              </a:solidFill>
            </a:endParaRPr>
          </a:p>
          <a:p>
            <a:pPr fontAlgn="base"/>
            <a:endParaRPr lang="en-US" dirty="0"/>
          </a:p>
          <a:p>
            <a:pPr fontAlgn="base"/>
            <a:r>
              <a:rPr lang="en-US" b="1" dirty="0"/>
              <a:t>Step 7 </a:t>
            </a:r>
            <a:r>
              <a:rPr lang="en-US" dirty="0"/>
              <a:t>(As Needed) </a:t>
            </a:r>
            <a:endParaRPr lang="en-US" dirty="0">
              <a:cs typeface="Segoe UI"/>
            </a:endParaRPr>
          </a:p>
          <a:p>
            <a:pPr fontAlgn="base"/>
            <a:r>
              <a:rPr lang="en-US" dirty="0"/>
              <a:t>Once </a:t>
            </a:r>
            <a:r>
              <a:rPr lang="en-US" b="1" dirty="0"/>
              <a:t>Submit </a:t>
            </a:r>
            <a:r>
              <a:rPr lang="en-US" dirty="0"/>
              <a:t>is clicked, the system returns the manager to the </a:t>
            </a:r>
            <a:r>
              <a:rPr lang="en-US" b="1" dirty="0"/>
              <a:t>Pending Approvals</a:t>
            </a:r>
            <a:r>
              <a:rPr lang="en-US" dirty="0"/>
              <a:t> page with the list of </a:t>
            </a:r>
            <a:r>
              <a:rPr lang="en-US" b="1" dirty="0"/>
              <a:t>Absence Requests</a:t>
            </a:r>
            <a:r>
              <a:rPr lang="en-US" dirty="0"/>
              <a:t> by employee, and a green banner confirmation appears for three seconds at the top of the page confirming the denial of the request. </a:t>
            </a:r>
            <a:endParaRPr lang="en-US" dirty="0">
              <a:ea typeface="Calibri"/>
              <a:cs typeface="Calibri"/>
            </a:endParaRPr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EBDCCAA8-1265-4CA2-9255-837CFC6DE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921" y="3598902"/>
            <a:ext cx="8574157" cy="15283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A2C690-8CF4-4D6B-A88E-B67DED5C1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EB5C1C"/>
                </a:solidFill>
              </a:rPr>
              <a:t>Reviewing Submitted Absences </a:t>
            </a:r>
            <a:endParaRPr lang="en-US" sz="4400" dirty="0">
              <a:solidFill>
                <a:srgbClr val="EB5C1C"/>
              </a:solidFill>
              <a:cs typeface="Segoe UI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640095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042C06C-38A1-83BA-F0D0-9F88E84758B1}"/>
              </a:ext>
            </a:extLst>
          </p:cNvPr>
          <p:cNvSpPr txBox="1"/>
          <p:nvPr/>
        </p:nvSpPr>
        <p:spPr>
          <a:xfrm>
            <a:off x="838200" y="1114452"/>
            <a:ext cx="11004095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endParaRPr lang="en-US" sz="2800" b="1" dirty="0">
              <a:solidFill>
                <a:srgbClr val="002060"/>
              </a:solidFill>
            </a:endParaRPr>
          </a:p>
          <a:p>
            <a:pPr fontAlgn="base"/>
            <a:r>
              <a:rPr lang="en-US" dirty="0"/>
              <a:t>Review and Approve Absence Requests using Multiple Absences Approval </a:t>
            </a:r>
            <a:endParaRPr lang="en-US" dirty="0">
              <a:ea typeface="Calibri"/>
              <a:cs typeface="Calibri"/>
            </a:endParaRPr>
          </a:p>
          <a:p>
            <a:endParaRPr lang="en-US" dirty="0"/>
          </a:p>
          <a:p>
            <a:pPr fontAlgn="base"/>
            <a:r>
              <a:rPr lang="en-US" dirty="0"/>
              <a:t>From </a:t>
            </a:r>
            <a:r>
              <a:rPr lang="en-US" b="1" dirty="0"/>
              <a:t>Manager Self Service</a:t>
            </a:r>
            <a:r>
              <a:rPr lang="en-US" dirty="0"/>
              <a:t>, click on the </a:t>
            </a:r>
            <a:r>
              <a:rPr lang="en-US" b="1" dirty="0"/>
              <a:t>Team Time and Attendance</a:t>
            </a:r>
            <a:r>
              <a:rPr lang="en-US" dirty="0"/>
              <a:t> Tile and select Multiple Absences Approval. </a:t>
            </a:r>
            <a:endParaRPr lang="en-US" dirty="0">
              <a:ea typeface="Calibri"/>
              <a:cs typeface="Calibri"/>
            </a:endParaRPr>
          </a:p>
        </p:txBody>
      </p:sp>
      <p:pic>
        <p:nvPicPr>
          <p:cNvPr id="3" name="Picture 2" descr="A blurry image of a triangle&#10;&#10;Description automatically generated">
            <a:extLst>
              <a:ext uri="{FF2B5EF4-FFF2-40B4-BE49-F238E27FC236}">
                <a16:creationId xmlns:a16="http://schemas.microsoft.com/office/drawing/2014/main" id="{0A6621E4-98F3-DD49-74DD-C38F54C4F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112" y="3332211"/>
            <a:ext cx="6315693" cy="17187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 descr="A close-up of a sign&#10;&#10;Description automatically generated">
            <a:extLst>
              <a:ext uri="{FF2B5EF4-FFF2-40B4-BE49-F238E27FC236}">
                <a16:creationId xmlns:a16="http://schemas.microsoft.com/office/drawing/2014/main" id="{1C331D33-023F-6279-EE4C-E0CCC6F0AA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8660" y="3800648"/>
            <a:ext cx="2743200" cy="5629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195A9B1-5436-431D-8EFA-DB9D04B8F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EB5C1C"/>
                </a:solidFill>
              </a:rPr>
              <a:t>Reviewing Submitted Absences </a:t>
            </a:r>
            <a:endParaRPr lang="en-US" dirty="0">
              <a:solidFill>
                <a:srgbClr val="EB5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901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042C06C-38A1-83BA-F0D0-9F88E84758B1}"/>
              </a:ext>
            </a:extLst>
          </p:cNvPr>
          <p:cNvSpPr txBox="1"/>
          <p:nvPr/>
        </p:nvSpPr>
        <p:spPr>
          <a:xfrm>
            <a:off x="838200" y="1345471"/>
            <a:ext cx="1100409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base"/>
            <a:endParaRPr lang="en-US" dirty="0"/>
          </a:p>
          <a:p>
            <a:r>
              <a:rPr lang="en-US" dirty="0">
                <a:ea typeface="Calibri"/>
                <a:cs typeface="Calibri"/>
              </a:rPr>
              <a:t>This page allows you to </a:t>
            </a:r>
            <a:r>
              <a:rPr lang="en-US" b="1" dirty="0">
                <a:ea typeface="Calibri"/>
                <a:cs typeface="Calibri"/>
              </a:rPr>
              <a:t>Search </a:t>
            </a:r>
            <a:r>
              <a:rPr lang="en-US" dirty="0">
                <a:ea typeface="Calibri"/>
                <a:cs typeface="Calibri"/>
              </a:rPr>
              <a:t>and </a:t>
            </a:r>
            <a:r>
              <a:rPr lang="en-US" b="1" dirty="0">
                <a:ea typeface="Calibri"/>
                <a:cs typeface="Calibri"/>
              </a:rPr>
              <a:t>Approve </a:t>
            </a:r>
            <a:r>
              <a:rPr lang="en-US" dirty="0">
                <a:ea typeface="Calibri"/>
                <a:cs typeface="Calibri"/>
              </a:rPr>
              <a:t>all employee Absence Request and Cancelation Request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42FB39-7BAF-453A-BC38-F820C94908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6726" y="2292917"/>
            <a:ext cx="8718548" cy="38293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66FF99-8717-44BA-9FEE-79875B21E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EB5C1C"/>
                </a:solidFill>
              </a:rPr>
              <a:t>Reviewing Submitted Absences </a:t>
            </a:r>
            <a:endParaRPr lang="en-US" sz="4400" dirty="0">
              <a:solidFill>
                <a:srgbClr val="EB5C1C"/>
              </a:solidFill>
              <a:cs typeface="Segoe UI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861357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042C06C-38A1-83BA-F0D0-9F88E84758B1}"/>
              </a:ext>
            </a:extLst>
          </p:cNvPr>
          <p:cNvSpPr txBox="1"/>
          <p:nvPr/>
        </p:nvSpPr>
        <p:spPr>
          <a:xfrm>
            <a:off x="838200" y="1027906"/>
            <a:ext cx="11093823" cy="204671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endParaRPr lang="en-US" sz="2800" b="1" dirty="0">
              <a:solidFill>
                <a:srgbClr val="002060"/>
              </a:solidFill>
            </a:endParaRPr>
          </a:p>
          <a:p>
            <a:pPr fontAlgn="base"/>
            <a:r>
              <a:rPr lang="en-US" dirty="0"/>
              <a:t>Review and Approve Absence Requests using HRMS Approval Tile </a:t>
            </a:r>
            <a:endParaRPr lang="en-US" dirty="0">
              <a:ea typeface="Calibri"/>
              <a:cs typeface="Calibri"/>
            </a:endParaRPr>
          </a:p>
          <a:p>
            <a:endParaRPr lang="en-US" dirty="0"/>
          </a:p>
          <a:p>
            <a:pPr fontAlgn="base"/>
            <a:r>
              <a:rPr lang="en-US" b="1" dirty="0"/>
              <a:t>Step 1  </a:t>
            </a:r>
            <a:endParaRPr lang="en-US" b="1" dirty="0">
              <a:ea typeface="Calibri"/>
              <a:cs typeface="Calibri"/>
            </a:endParaRPr>
          </a:p>
          <a:p>
            <a:pPr fontAlgn="base">
              <a:lnSpc>
                <a:spcPct val="150000"/>
              </a:lnSpc>
            </a:pPr>
            <a:r>
              <a:rPr lang="en-US" dirty="0"/>
              <a:t>From the </a:t>
            </a:r>
            <a:r>
              <a:rPr lang="en-US" b="1" dirty="0"/>
              <a:t>Manager Self Service </a:t>
            </a:r>
            <a:r>
              <a:rPr lang="en-US" dirty="0"/>
              <a:t>or </a:t>
            </a:r>
            <a:r>
              <a:rPr lang="en-US" b="1" dirty="0"/>
              <a:t>Employee Self Service</a:t>
            </a:r>
            <a:r>
              <a:rPr lang="en-US" dirty="0"/>
              <a:t>, click on the </a:t>
            </a:r>
            <a:r>
              <a:rPr lang="en-US" b="1" dirty="0"/>
              <a:t>HRMS Approvals</a:t>
            </a:r>
            <a:r>
              <a:rPr lang="en-US" dirty="0"/>
              <a:t> Tile. </a:t>
            </a:r>
          </a:p>
          <a:p>
            <a:pPr fontAlgn="base"/>
            <a:r>
              <a:rPr lang="en-US" dirty="0"/>
              <a:t>In the lower right corner of the tile, the number displayed shows how many transactions require approval</a:t>
            </a:r>
            <a:endParaRPr lang="en-US" dirty="0">
              <a:ea typeface="Calibri"/>
              <a:cs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84EE44-AB12-41AF-98F2-00BA636A60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140" y="3215436"/>
            <a:ext cx="6025719" cy="30383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4573354-DD88-4C09-A167-BD66AFACE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EB5C1C"/>
                </a:solidFill>
              </a:rPr>
              <a:t>Reviewing Submitted Absences </a:t>
            </a:r>
            <a:endParaRPr lang="en-US" dirty="0">
              <a:solidFill>
                <a:srgbClr val="EB5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551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042C06C-38A1-83BA-F0D0-9F88E84758B1}"/>
              </a:ext>
            </a:extLst>
          </p:cNvPr>
          <p:cNvSpPr txBox="1"/>
          <p:nvPr/>
        </p:nvSpPr>
        <p:spPr>
          <a:xfrm>
            <a:off x="838201" y="1027906"/>
            <a:ext cx="10313894" cy="27392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endParaRPr lang="en-US" sz="2800" b="1" dirty="0">
              <a:solidFill>
                <a:srgbClr val="002060"/>
              </a:solidFill>
            </a:endParaRPr>
          </a:p>
          <a:p>
            <a:pPr fontAlgn="base"/>
            <a:r>
              <a:rPr lang="en-US" b="1" dirty="0"/>
              <a:t>Step 2</a:t>
            </a:r>
            <a:r>
              <a:rPr lang="en-US" dirty="0"/>
              <a:t> </a:t>
            </a:r>
            <a:endParaRPr lang="en-US" dirty="0">
              <a:ea typeface="Calibri"/>
              <a:cs typeface="Calibri"/>
            </a:endParaRPr>
          </a:p>
          <a:p>
            <a:pPr fontAlgn="base"/>
            <a:r>
              <a:rPr lang="en-US" dirty="0"/>
              <a:t>The </a:t>
            </a:r>
            <a:r>
              <a:rPr lang="en-US" b="1" dirty="0"/>
              <a:t>Pending Approvals</a:t>
            </a:r>
            <a:r>
              <a:rPr lang="en-US" dirty="0"/>
              <a:t> page opens with a list of items that have been routed for approval. </a:t>
            </a:r>
            <a:endParaRPr lang="en-US" dirty="0">
              <a:ea typeface="Calibri"/>
              <a:cs typeface="Calibri"/>
            </a:endParaRPr>
          </a:p>
          <a:p>
            <a:endParaRPr lang="en-US" dirty="0"/>
          </a:p>
          <a:p>
            <a:r>
              <a:rPr lang="en-US" dirty="0"/>
              <a:t>The default display setting shows </a:t>
            </a:r>
            <a:r>
              <a:rPr lang="en-US" b="1" dirty="0"/>
              <a:t>All</a:t>
            </a:r>
            <a:r>
              <a:rPr lang="en-US" dirty="0"/>
              <a:t> items by </a:t>
            </a:r>
            <a:r>
              <a:rPr lang="en-US" b="1" dirty="0"/>
              <a:t>Type—</a:t>
            </a:r>
            <a:r>
              <a:rPr lang="en-US" dirty="0"/>
              <a:t>the manager may click on the item from this view to drill down to the action to approve. </a:t>
            </a:r>
            <a:endParaRPr lang="en-US" dirty="0">
              <a:ea typeface="Calibri"/>
              <a:cs typeface="Calibri"/>
            </a:endParaRPr>
          </a:p>
          <a:p>
            <a:endParaRPr lang="en-US" dirty="0"/>
          </a:p>
          <a:p>
            <a:r>
              <a:rPr lang="en-US" dirty="0"/>
              <a:t>To view only </a:t>
            </a:r>
            <a:r>
              <a:rPr lang="en-US" b="1" dirty="0"/>
              <a:t>Absence Requests</a:t>
            </a:r>
            <a:r>
              <a:rPr lang="en-US" dirty="0"/>
              <a:t> that need approval, click </a:t>
            </a:r>
            <a:r>
              <a:rPr lang="en-US" b="1" dirty="0"/>
              <a:t>Absence Request</a:t>
            </a:r>
            <a:r>
              <a:rPr lang="en-US" dirty="0"/>
              <a:t> in the collection menu on the left side of the page. The </a:t>
            </a:r>
            <a:r>
              <a:rPr lang="en-US" b="1" dirty="0"/>
              <a:t>Absence Request </a:t>
            </a:r>
            <a:r>
              <a:rPr lang="en-US" dirty="0"/>
              <a:t>view</a:t>
            </a:r>
            <a:r>
              <a:rPr lang="en-US" b="1" dirty="0"/>
              <a:t> </a:t>
            </a:r>
            <a:r>
              <a:rPr lang="en-US" dirty="0"/>
              <a:t>displays employees alphabetically by date. </a:t>
            </a:r>
            <a:endParaRPr lang="en-US" dirty="0">
              <a:ea typeface="Calibri"/>
              <a:cs typeface="Calibri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AFD8F68-6043-42A4-A1EC-2400D1C31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0" y="4269209"/>
            <a:ext cx="4889500" cy="166488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02992C7-F792-492D-A756-6AAEB6E2D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EB5C1C"/>
                </a:solidFill>
              </a:rPr>
              <a:t>Reviewing Submitted Absences </a:t>
            </a:r>
            <a:endParaRPr lang="en-US" dirty="0">
              <a:solidFill>
                <a:srgbClr val="EB5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477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042C06C-38A1-83BA-F0D0-9F88E84758B1}"/>
              </a:ext>
            </a:extLst>
          </p:cNvPr>
          <p:cNvSpPr txBox="1"/>
          <p:nvPr/>
        </p:nvSpPr>
        <p:spPr>
          <a:xfrm>
            <a:off x="838200" y="1353671"/>
            <a:ext cx="10278035" cy="39703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base"/>
            <a:endParaRPr lang="en-US" dirty="0"/>
          </a:p>
          <a:p>
            <a:r>
              <a:rPr lang="en-US" b="1" dirty="0"/>
              <a:t>Step 3</a:t>
            </a:r>
            <a:r>
              <a:rPr lang="en-US" dirty="0"/>
              <a:t> </a:t>
            </a:r>
            <a:endParaRPr lang="en-US" dirty="0">
              <a:cs typeface="Segoe UI"/>
            </a:endParaRPr>
          </a:p>
          <a:p>
            <a:pPr fontAlgn="base"/>
            <a:r>
              <a:rPr lang="en-US" dirty="0"/>
              <a:t>From the </a:t>
            </a:r>
            <a:r>
              <a:rPr lang="en-US" b="1" dirty="0"/>
              <a:t>Pending Approvals</a:t>
            </a:r>
            <a:r>
              <a:rPr lang="en-US" dirty="0"/>
              <a:t>, click on the line for </a:t>
            </a:r>
            <a:r>
              <a:rPr lang="en-US" b="1" dirty="0"/>
              <a:t>Absence Request </a:t>
            </a:r>
            <a:r>
              <a:rPr lang="en-US" dirty="0"/>
              <a:t>for an employee to approve the absence. 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endParaRPr lang="en-US" dirty="0">
              <a:ea typeface="Calibri" panose="020F0502020204030204"/>
              <a:cs typeface="Calibri" panose="020F0502020204030204"/>
            </a:endParaRPr>
          </a:p>
          <a:p>
            <a:pPr fontAlgn="base"/>
            <a:r>
              <a:rPr lang="en-US" dirty="0"/>
              <a:t>There may be multiple lines for the same employee if the employee has submitted multiple absence requests or the manager has not approved previous requests. </a:t>
            </a:r>
            <a:endParaRPr lang="en-US" dirty="0">
              <a:ea typeface="Calibri"/>
              <a:cs typeface="Calibri"/>
            </a:endParaRP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dirty="0"/>
              <a:t>Absence Request</a:t>
            </a:r>
            <a:r>
              <a:rPr lang="en-US" dirty="0"/>
              <a:t> approval page opens for the employee for the selected date. Review the date and total hours of the request. </a:t>
            </a:r>
            <a:endParaRPr lang="en-US" dirty="0">
              <a:ea typeface="Calibri"/>
              <a:cs typeface="Calibri"/>
            </a:endParaRPr>
          </a:p>
          <a:p>
            <a:endParaRPr lang="en-US" dirty="0"/>
          </a:p>
          <a:p>
            <a:r>
              <a:rPr lang="en-US" dirty="0"/>
              <a:t>The employee’s current balance for that leave type is displayed with a disclaimer. </a:t>
            </a:r>
            <a:endParaRPr lang="en-US" dirty="0">
              <a:cs typeface="Segoe UI"/>
            </a:endParaRPr>
          </a:p>
          <a:p>
            <a:endParaRPr lang="en-US" dirty="0"/>
          </a:p>
          <a:p>
            <a:r>
              <a:rPr lang="en-US" dirty="0"/>
              <a:t>Any comments the employee provided will display under </a:t>
            </a:r>
            <a:r>
              <a:rPr lang="en-US" b="1" dirty="0"/>
              <a:t>Requester Comments</a:t>
            </a:r>
            <a:r>
              <a:rPr lang="en-US" dirty="0"/>
              <a:t>. </a:t>
            </a:r>
            <a:endParaRPr lang="en-US" dirty="0">
              <a:solidFill>
                <a:srgbClr val="000000"/>
              </a:solidFill>
              <a:ea typeface="Calibri"/>
              <a:cs typeface="Calibri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F37AD7-E9D6-4696-AE7D-6BA7F8514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EB5C1C"/>
                </a:solidFill>
              </a:rPr>
              <a:t>Reviewing Submitted Absences</a:t>
            </a:r>
            <a:endParaRPr lang="en-US" dirty="0">
              <a:solidFill>
                <a:srgbClr val="EB5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28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042C06C-38A1-83BA-F0D0-9F88E84758B1}"/>
              </a:ext>
            </a:extLst>
          </p:cNvPr>
          <p:cNvSpPr txBox="1"/>
          <p:nvPr/>
        </p:nvSpPr>
        <p:spPr>
          <a:xfrm>
            <a:off x="838200" y="1469639"/>
            <a:ext cx="1100409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base"/>
            <a:endParaRPr lang="en-US" dirty="0"/>
          </a:p>
          <a:p>
            <a:r>
              <a:rPr lang="en-US" b="1" dirty="0"/>
              <a:t>Step 3 Continued</a:t>
            </a:r>
            <a:endParaRPr lang="en-US" dirty="0">
              <a:cs typeface="Segoe UI"/>
            </a:endParaRP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DAA040F-0898-461D-8215-57E7149AB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741" y="2541253"/>
            <a:ext cx="10515600" cy="35599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B35705A-300F-4837-BD3B-1E154F9C0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EB5C1C"/>
                </a:solidFill>
              </a:rPr>
              <a:t>Reviewing Submitted Absences</a:t>
            </a:r>
            <a:endParaRPr lang="en-US" dirty="0">
              <a:solidFill>
                <a:srgbClr val="EB5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584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042C06C-38A1-83BA-F0D0-9F88E84758B1}"/>
              </a:ext>
            </a:extLst>
          </p:cNvPr>
          <p:cNvSpPr txBox="1"/>
          <p:nvPr/>
        </p:nvSpPr>
        <p:spPr>
          <a:xfrm>
            <a:off x="824409" y="1027906"/>
            <a:ext cx="9691191" cy="241604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endParaRPr lang="en-US" sz="2800" b="1" dirty="0">
              <a:solidFill>
                <a:srgbClr val="002060"/>
              </a:solidFill>
            </a:endParaRPr>
          </a:p>
          <a:p>
            <a:pPr fontAlgn="base"/>
            <a:r>
              <a:rPr lang="en-US" b="1" dirty="0"/>
              <a:t>Step 4 </a:t>
            </a:r>
            <a:endParaRPr lang="en-US" b="1" dirty="0">
              <a:cs typeface="Segoe UI"/>
            </a:endParaRPr>
          </a:p>
          <a:p>
            <a:pPr fontAlgn="base"/>
            <a:r>
              <a:rPr lang="en-US" dirty="0"/>
              <a:t>After reviewing the request, click the </a:t>
            </a:r>
            <a:r>
              <a:rPr lang="en-US" b="1" dirty="0"/>
              <a:t>Approve</a:t>
            </a:r>
            <a:r>
              <a:rPr lang="en-US" dirty="0"/>
              <a:t> button. </a:t>
            </a:r>
          </a:p>
          <a:p>
            <a:pPr fontAlgn="base"/>
            <a:endParaRPr lang="en-US" sz="500" dirty="0"/>
          </a:p>
          <a:p>
            <a:pPr fontAlgn="base"/>
            <a:r>
              <a:rPr lang="en-US" dirty="0"/>
              <a:t>An</a:t>
            </a:r>
            <a:r>
              <a:rPr lang="en-US" b="1" dirty="0"/>
              <a:t> Approve</a:t>
            </a:r>
            <a:r>
              <a:rPr lang="en-US" dirty="0"/>
              <a:t> pop-up window opens for the user to verify the submission. </a:t>
            </a:r>
          </a:p>
          <a:p>
            <a:pPr fontAlgn="base"/>
            <a:endParaRPr lang="en-US" sz="500" dirty="0"/>
          </a:p>
          <a:p>
            <a:pPr fontAlgn="base"/>
            <a:r>
              <a:rPr lang="en-US" dirty="0"/>
              <a:t>The pop-up allows the user to edit any comments entered in the </a:t>
            </a:r>
            <a:r>
              <a:rPr lang="en-US" b="1" dirty="0"/>
              <a:t>Approver Comments</a:t>
            </a:r>
            <a:r>
              <a:rPr lang="en-US" dirty="0"/>
              <a:t> box, or if none were entered, comments may be entered in the </a:t>
            </a:r>
            <a:r>
              <a:rPr lang="en-US" b="1" dirty="0"/>
              <a:t>Approve</a:t>
            </a:r>
            <a:r>
              <a:rPr lang="en-US" dirty="0"/>
              <a:t> pop-up in the box. </a:t>
            </a:r>
          </a:p>
          <a:p>
            <a:pPr fontAlgn="base"/>
            <a:endParaRPr lang="en-US" sz="500" dirty="0"/>
          </a:p>
          <a:p>
            <a:pPr fontAlgn="base"/>
            <a:r>
              <a:rPr lang="en-US" dirty="0"/>
              <a:t>Click the </a:t>
            </a:r>
            <a:r>
              <a:rPr lang="en-US" b="1" dirty="0"/>
              <a:t>Submit</a:t>
            </a:r>
            <a:r>
              <a:rPr lang="en-US" dirty="0"/>
              <a:t> button to finalize the approval the absence. </a:t>
            </a:r>
            <a:endParaRPr lang="en-US" dirty="0">
              <a:ea typeface="Calibri"/>
              <a:cs typeface="Calibri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8B1C84-995B-402E-A54F-B3FA10D1F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9809" y="3538315"/>
            <a:ext cx="7952381" cy="26857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EB4134-BB78-42FB-9E03-B272DFA49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EB5C1C"/>
                </a:solidFill>
              </a:rPr>
              <a:t>Reviewing Submitted Absences </a:t>
            </a:r>
            <a:endParaRPr lang="en-US" dirty="0">
              <a:solidFill>
                <a:srgbClr val="EB5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231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042C06C-38A1-83BA-F0D0-9F88E84758B1}"/>
              </a:ext>
            </a:extLst>
          </p:cNvPr>
          <p:cNvSpPr txBox="1"/>
          <p:nvPr/>
        </p:nvSpPr>
        <p:spPr>
          <a:xfrm>
            <a:off x="838200" y="1413388"/>
            <a:ext cx="9964271" cy="19851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endParaRPr lang="en-US" sz="2800" b="1" dirty="0">
              <a:solidFill>
                <a:srgbClr val="002060"/>
              </a:solidFill>
            </a:endParaRPr>
          </a:p>
          <a:p>
            <a:pPr fontAlgn="base"/>
            <a:r>
              <a:rPr lang="en-US" b="1" dirty="0"/>
              <a:t>Step 5</a:t>
            </a:r>
            <a:r>
              <a:rPr lang="en-US" dirty="0"/>
              <a:t> </a:t>
            </a:r>
            <a:endParaRPr lang="en-US" dirty="0">
              <a:ea typeface="Calibri"/>
              <a:cs typeface="Calibri"/>
            </a:endParaRPr>
          </a:p>
          <a:p>
            <a:pPr fontAlgn="base"/>
            <a:r>
              <a:rPr lang="en-US" dirty="0"/>
              <a:t>Once </a:t>
            </a:r>
            <a:r>
              <a:rPr lang="en-US" b="1" dirty="0"/>
              <a:t>Submit </a:t>
            </a:r>
            <a:r>
              <a:rPr lang="en-US" dirty="0"/>
              <a:t>is clicked, the system returns the manager to the </a:t>
            </a:r>
            <a:r>
              <a:rPr lang="en-US" b="1" dirty="0"/>
              <a:t>Pending Approvals</a:t>
            </a:r>
            <a:r>
              <a:rPr lang="en-US" dirty="0"/>
              <a:t> page with the list of </a:t>
            </a:r>
            <a:r>
              <a:rPr lang="en-US" b="1" dirty="0"/>
              <a:t>Absence Requests</a:t>
            </a:r>
            <a:r>
              <a:rPr lang="en-US" dirty="0"/>
              <a:t> by employee, and a green banner confirmation appears for three seconds at the top of the page confirming the approval. </a:t>
            </a:r>
          </a:p>
          <a:p>
            <a:pPr fontAlgn="base"/>
            <a:endParaRPr lang="en-US" sz="500" dirty="0"/>
          </a:p>
          <a:p>
            <a:pPr fontAlgn="base"/>
            <a:r>
              <a:rPr lang="en-US" dirty="0"/>
              <a:t>Select the next employee and follow the same steps. </a:t>
            </a:r>
            <a:endParaRPr lang="en-US" dirty="0">
              <a:ea typeface="Calibri"/>
              <a:cs typeface="Calibri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6430FEC8-3B57-4ECC-AAD2-FEAE605210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191" y="3784001"/>
            <a:ext cx="8335617" cy="16606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86BDD3-D7B1-4E40-A5DC-ECF61C170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EB5C1C"/>
                </a:solidFill>
              </a:rPr>
              <a:t>Reviewing Submitted Absences </a:t>
            </a:r>
            <a:endParaRPr lang="en-US" dirty="0">
              <a:solidFill>
                <a:srgbClr val="EB5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596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11B751240B034A99C1ECCCCE1A69CA" ma:contentTypeVersion="20" ma:contentTypeDescription="Create a new document." ma:contentTypeScope="" ma:versionID="5ce6811ecb4349e956ef41038efa3a7e">
  <xsd:schema xmlns:xsd="http://www.w3.org/2001/XMLSchema" xmlns:xs="http://www.w3.org/2001/XMLSchema" xmlns:p="http://schemas.microsoft.com/office/2006/metadata/properties" xmlns:ns2="05bb6f57-22ef-4124-a5d6-f303018bee47" xmlns:ns3="e737262c-9aef-49c9-8d9d-adfb91bf7ad0" targetNamespace="http://schemas.microsoft.com/office/2006/metadata/properties" ma:root="true" ma:fieldsID="eec2e40764205196988f1bed28df2483" ns2:_="" ns3:_="">
    <xsd:import namespace="05bb6f57-22ef-4124-a5d6-f303018bee47"/>
    <xsd:import namespace="e737262c-9aef-49c9-8d9d-adfb91bf7a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Not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bb6f57-22ef-4124-a5d6-f303018bee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e2460c1-68ac-49f9-8926-f1c18bc8cf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otes" ma:index="26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7262c-9aef-49c9-8d9d-adfb91bf7ad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cc0554bc-fc13-4c68-83e0-00de2d2e3bf7}" ma:internalName="TaxCatchAll" ma:showField="CatchAllData" ma:web="e737262c-9aef-49c9-8d9d-adfb91bf7a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37262c-9aef-49c9-8d9d-adfb91bf7ad0" xsi:nil="true"/>
    <lcf76f155ced4ddcb4097134ff3c332f xmlns="05bb6f57-22ef-4124-a5d6-f303018bee47">
      <Terms xmlns="http://schemas.microsoft.com/office/infopath/2007/PartnerControls"/>
    </lcf76f155ced4ddcb4097134ff3c332f>
    <Notes xmlns="05bb6f57-22ef-4124-a5d6-f303018bee4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882ABF-3E30-4484-8309-7C18FDBC2AC6}"/>
</file>

<file path=customXml/itemProps2.xml><?xml version="1.0" encoding="utf-8"?>
<ds:datastoreItem xmlns:ds="http://schemas.openxmlformats.org/officeDocument/2006/customXml" ds:itemID="{3EA203C8-94F4-4326-883C-55F7F5B010B3}">
  <ds:schemaRefs>
    <ds:schemaRef ds:uri="db653bb6-a219-46ae-a0c4-049dee0d3181"/>
    <ds:schemaRef ds:uri="fb5dad4a-5f5c-43a2-8d57-ce0afd6f7f8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D87F9A-8ED1-4184-8C84-A639343B7D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585</Words>
  <Application>Microsoft Office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Segoe UI</vt:lpstr>
      <vt:lpstr>Segoe UI Semibold</vt:lpstr>
      <vt:lpstr>Office Theme</vt:lpstr>
      <vt:lpstr>PowerPoint Presentation</vt:lpstr>
      <vt:lpstr>Reviewing Submitted Absences </vt:lpstr>
      <vt:lpstr>Reviewing Submitted Absences </vt:lpstr>
      <vt:lpstr>Reviewing Submitted Absences </vt:lpstr>
      <vt:lpstr>Reviewing Submitted Absences </vt:lpstr>
      <vt:lpstr>Reviewing Submitted Absences</vt:lpstr>
      <vt:lpstr>Reviewing Submitted Absences</vt:lpstr>
      <vt:lpstr>Reviewing Submitted Absences </vt:lpstr>
      <vt:lpstr>Reviewing Submitted Absences </vt:lpstr>
      <vt:lpstr>Reviewing Submitted Absences </vt:lpstr>
      <vt:lpstr>Reviewing Submitted Absences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and Approve Absence Request</dc:title>
  <dc:creator>People Excellence</dc:creator>
  <cp:lastModifiedBy>Lilian Man</cp:lastModifiedBy>
  <cp:revision>52</cp:revision>
  <dcterms:created xsi:type="dcterms:W3CDTF">2022-05-11T15:22:04Z</dcterms:created>
  <dcterms:modified xsi:type="dcterms:W3CDTF">2025-05-20T18:58:55Z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0x0101007511B751240B034A99C1ECCCCE1A69CA</vt:lpwstr>
  </property>
  <property fmtid="{D5CDD505-2E9C-101B-9397-08002B2CF9AE}" pid="3" name="MediaServiceImageTags">
    <vt:lpwstr/>
  </property>
</Properties>
</file>