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400" r:id="rId6"/>
    <p:sldId id="315" r:id="rId7"/>
    <p:sldId id="393" r:id="rId8"/>
    <p:sldId id="395" r:id="rId9"/>
    <p:sldId id="394" r:id="rId10"/>
    <p:sldId id="414" r:id="rId11"/>
    <p:sldId id="396" r:id="rId12"/>
    <p:sldId id="397" r:id="rId13"/>
    <p:sldId id="398" r:id="rId14"/>
    <p:sldId id="399" r:id="rId15"/>
    <p:sldId id="392" r:id="rId16"/>
    <p:sldId id="413" r:id="rId17"/>
    <p:sldId id="384" r:id="rId18"/>
    <p:sldId id="3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jBhh2fz8BBz1Gh+1FOinw==" hashData="k+jNNh+srDOd2b6kmD2dEEvbQBJWC/BFVcyVM016Smip0WsG9MsXOFcVuaT1sVhTzBP4q5zODFYJkUL2vFXK4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21"/>
    <a:srgbClr val="F47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9D31-CC5D-4C21-85FA-97E7BAC81B7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177EC-92A3-4CCB-B1D9-D381DF1B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77EC-92A3-4CCB-B1D9-D381DF1BA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6CBF-62CF-4AE0-9C1E-F7741071D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B12BF-8E4D-4C0C-9B19-FEEB6F96A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579F-6660-4FF6-BB97-1D380450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EA9DF-529C-4E5F-A5DD-B18C51E9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331C9-5074-4924-AAC8-83086A69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C7E4-B6B2-42FA-AF3E-7A5DBA8A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3B730-79B3-4622-9200-1EB845D7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D1325-7C5F-4316-88F7-2BCB6FFB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021F2-70B3-4A2D-BBBA-3AFF13A6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B91F5-9568-4A9A-9A1E-538EE8A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6599C-DDFC-4077-BF1F-B921022B8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8F7A4-A2C0-4246-B9FC-38E6DA84E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61C7D-771C-448C-A6A8-E6D89E86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59AD-728E-4932-A473-B78F7291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43707-0A85-4293-87F7-B17966F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5F28-438B-4537-9F72-2B811EA0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472B-A7F6-4728-9D8C-8E75F6642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A8D3-F09D-4055-931C-427D6EB3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4C60-8B4D-4AD9-AF18-2C66E7EF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FA74-9610-4D84-AAB2-B7FB9837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4E18-AFC7-44A8-A4BB-5DBA59E5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B4410-4012-457B-B308-E1BA1102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4BFCA-19B6-4E19-89C0-AD40CA2D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B1CF-49C2-49A6-B99B-12B1EBAB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5475-C5D7-49EB-819F-DA16DFD2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7BEB-B861-43B7-B494-BA55AE47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5B39-58E4-4021-A1DD-8A1C235D3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C509-4EB8-4E55-8A39-63CEFFBB7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F5BC-9FFA-48BE-BC74-7161143A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B3BB9-3346-4588-92FF-75458BF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43222-E763-4F3D-8CDE-A85BAA09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1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8627-600E-47DA-8844-6A1D1324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9D6C5-5331-44D1-80F5-BEE5AFDC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CC67-09D1-4A37-B06E-6C412333C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9EB2A-9143-43EF-A8D2-9510E8469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BDD5C-1C6B-4764-A150-DAC8CCBCC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4F6C0-7A64-453F-A744-89739F87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57876-FBDE-4717-A74D-FEC22176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6321A-E32B-43EA-A3E9-23705268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ECA5-0A3F-4035-AE90-03EA3438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A3927-4A0C-4C9C-8807-40D1A553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5410F-F470-4F1E-9B30-9ECAC5BE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24E13-8DEF-4A42-9E15-78F17E69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8360E-DF4D-40C7-ADB7-2813D669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ACCB8-A3DB-411B-A7E5-63F97372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86EDC-D130-4F6A-AF78-A17E142E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8665-D8EE-4A93-A588-DF2FC4E7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F0BF-DDAA-4DE5-8986-A878ECAA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A0F9-6323-4DDB-B5B7-3BD59945E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DE8AC-8DA3-4802-89CB-8F942123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5FB25-2B76-4040-B4E8-44E85A9E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63870-6415-4851-8A0B-8AD4821E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083A-343C-40D6-8A22-D6E2002C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6C6F7-4D07-4175-9040-1D1FD61DA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485C7-73B2-4AAD-ABCC-FA0289D75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1F21F-2235-4C66-8CB3-3E58F337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BE8F-1024-4D30-A6C3-69B50D57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5F729-DC60-4CC3-9A2A-22E75A5C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77F05-78DB-4F55-99D0-7EAE8F2F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14ED7-E0F6-491D-A0EF-10B17EC8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B50C-CE2F-4E60-81BE-975BF3E99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9806-2AAE-4D58-A1E0-488208EA177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D972-0EC6-46D4-888D-D0BB67B1C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D1B3-CBFF-484D-A992-DE402BD8B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5CBF-3271-461F-889A-BDB06945C2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27">
            <a:extLst>
              <a:ext uri="{FF2B5EF4-FFF2-40B4-BE49-F238E27FC236}">
                <a16:creationId xmlns:a16="http://schemas.microsoft.com/office/drawing/2014/main" id="{A8960F38-71C0-495A-8A56-7E59D2D66560}"/>
              </a:ext>
            </a:extLst>
          </p:cNvPr>
          <p:cNvSpPr/>
          <p:nvPr userDrawn="1"/>
        </p:nvSpPr>
        <p:spPr>
          <a:xfrm>
            <a:off x="0" y="6546850"/>
            <a:ext cx="4328160" cy="0"/>
          </a:xfrm>
          <a:prstGeom prst="line">
            <a:avLst/>
          </a:prstGeom>
          <a:ln w="9525" cap="flat">
            <a:solidFill>
              <a:srgbClr val="0C2340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9" name="AutoShape 28">
            <a:extLst>
              <a:ext uri="{FF2B5EF4-FFF2-40B4-BE49-F238E27FC236}">
                <a16:creationId xmlns:a16="http://schemas.microsoft.com/office/drawing/2014/main" id="{AB973FD4-CF70-413F-97F9-2E1EEBCF6C4A}"/>
              </a:ext>
            </a:extLst>
          </p:cNvPr>
          <p:cNvSpPr/>
          <p:nvPr userDrawn="1"/>
        </p:nvSpPr>
        <p:spPr>
          <a:xfrm>
            <a:off x="7863840" y="6559550"/>
            <a:ext cx="4328160" cy="0"/>
          </a:xfrm>
          <a:prstGeom prst="line">
            <a:avLst/>
          </a:prstGeom>
          <a:ln w="9525" cap="flat">
            <a:solidFill>
              <a:srgbClr val="0C2340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pic>
        <p:nvPicPr>
          <p:cNvPr id="1026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FDDA3186-E651-4F67-8459-AD1B5A79E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366430"/>
            <a:ext cx="3289044" cy="3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892C64-DB73-4271-9D2D-CED4E02D57E3}"/>
              </a:ext>
            </a:extLst>
          </p:cNvPr>
          <p:cNvSpPr txBox="1"/>
          <p:nvPr/>
        </p:nvSpPr>
        <p:spPr>
          <a:xfrm>
            <a:off x="544475" y="2495506"/>
            <a:ext cx="1109140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Submit or Modify an Absence Request</a:t>
            </a:r>
          </a:p>
          <a:p>
            <a:pPr algn="ctr"/>
            <a:r>
              <a:rPr lang="en-US" sz="2400" b="1" dirty="0">
                <a:solidFill>
                  <a:srgbClr val="EB5C21"/>
                </a:solidFill>
                <a:ea typeface="Calibri"/>
                <a:cs typeface="Segoe UI"/>
              </a:rPr>
              <a:t>In Employee Self Service (ESS)</a:t>
            </a:r>
            <a:endParaRPr lang="en-US" sz="3200" dirty="0">
              <a:solidFill>
                <a:srgbClr val="EB5C2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3950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0" y="1152090"/>
            <a:ext cx="11004095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Step 9 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Review the absence request to verify information is accurate. Then select </a:t>
            </a:r>
            <a:r>
              <a:rPr lang="en-US" b="1" dirty="0">
                <a:solidFill>
                  <a:srgbClr val="002060"/>
                </a:solidFill>
              </a:rPr>
              <a:t>Submit. </a:t>
            </a:r>
          </a:p>
          <a:p>
            <a:r>
              <a:rPr lang="en-US" dirty="0">
                <a:solidFill>
                  <a:srgbClr val="002060"/>
                </a:solidFill>
              </a:rPr>
              <a:t>There will then be a pop-up window to confirm submission, select Yes or No on the confirmation message. 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2070309020205020404" pitchFamily="49" charset="0"/>
              <a:buChar char="Ø"/>
            </a:pPr>
            <a:r>
              <a:rPr lang="en-US" dirty="0">
                <a:solidFill>
                  <a:srgbClr val="002060"/>
                </a:solidFill>
              </a:rPr>
              <a:t>Yes, will submit the absence request. </a:t>
            </a:r>
            <a:endParaRPr lang="en-US" dirty="0">
              <a:solidFill>
                <a:srgbClr val="002060"/>
              </a:solidFill>
              <a:cs typeface="Segoe UI"/>
            </a:endParaRPr>
          </a:p>
          <a:p>
            <a:pPr marL="742950" lvl="1" indent="-285750">
              <a:buFont typeface="Wingdings" panose="02070309020205020404" pitchFamily="49" charset="0"/>
              <a:buChar char="Ø"/>
            </a:pPr>
            <a:r>
              <a:rPr lang="en-US" dirty="0">
                <a:solidFill>
                  <a:srgbClr val="002060"/>
                </a:solidFill>
              </a:rPr>
              <a:t>No, will return you to the absence request to make any necessary changes.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B06D2-D606-4654-85DF-9C143E6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87" y="3096165"/>
            <a:ext cx="5776515" cy="3167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47FFD-88A2-41D1-8BC4-B3D6F417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08" y="4053686"/>
            <a:ext cx="2995889" cy="1005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7EE3-1D10-4AD7-A606-179F12F3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0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0" y="1690688"/>
            <a:ext cx="1000012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status of the absence request may be viewed from the Manage Absence page. If the request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is not visible on this page, the </a:t>
            </a:r>
            <a:r>
              <a:rPr lang="en-US" b="1" dirty="0">
                <a:solidFill>
                  <a:srgbClr val="002060"/>
                </a:solidFill>
              </a:rPr>
              <a:t>View all requests </a:t>
            </a:r>
            <a:r>
              <a:rPr lang="en-US" dirty="0">
                <a:solidFill>
                  <a:srgbClr val="002060"/>
                </a:solidFill>
              </a:rPr>
              <a:t>link or the View Request tile may be used to view the status of submitted absence requests.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Absence balances will be depleted upon approval and processing of the absence request. Current absence balances may be viewed on the Absence Balance Details page.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51E3E-7B6F-44C9-9A72-865280FA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17" y="3941962"/>
            <a:ext cx="6999215" cy="1697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2853A-E5C2-421B-8688-A44D0895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9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2637480" y="3044279"/>
            <a:ext cx="691703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B5C21"/>
                </a:solidFill>
              </a:rPr>
              <a:t>Modify Absence Request </a:t>
            </a:r>
            <a:endParaRPr lang="en-US" sz="4400" b="1" dirty="0">
              <a:solidFill>
                <a:srgbClr val="EB5C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84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0" y="1257468"/>
            <a:ext cx="9946341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algn="l"/>
            <a:endParaRPr lang="en-US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Modifying an absence request is a joint effort between the employee and supervisor and is dependent on the workflow status of the absence. </a:t>
            </a:r>
            <a:endParaRPr lang="en-US" sz="2000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92A6DC3-09BB-45CB-8D31-EB0B15AF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642" y="3332409"/>
            <a:ext cx="2850983" cy="1488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552B3-4D2B-4EC6-BC98-3C06661E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77" y="3332406"/>
            <a:ext cx="2910817" cy="148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B2BE8E-F88D-B9A8-495E-642BA0963F67}"/>
              </a:ext>
            </a:extLst>
          </p:cNvPr>
          <p:cNvSpPr txBox="1"/>
          <p:nvPr/>
        </p:nvSpPr>
        <p:spPr>
          <a:xfrm>
            <a:off x="1948234" y="2799553"/>
            <a:ext cx="32863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Segoe UI"/>
              </a:rPr>
              <a:t>Approved Absence Status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4AEA3-8969-893E-4E73-6952E2B3B384}"/>
              </a:ext>
            </a:extLst>
          </p:cNvPr>
          <p:cNvSpPr txBox="1"/>
          <p:nvPr/>
        </p:nvSpPr>
        <p:spPr>
          <a:xfrm>
            <a:off x="6497014" y="2799553"/>
            <a:ext cx="3358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Segoe UI"/>
              </a:rPr>
              <a:t>Submitted Absence Status</a:t>
            </a:r>
            <a:endParaRPr lang="en-US" sz="2000" b="1" dirty="0"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BCBB7-9132-4DC3-89E1-598713C3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EB5C21"/>
                </a:solidFill>
              </a:rPr>
              <a:t>Modify Request Overview</a:t>
            </a:r>
            <a:endParaRPr lang="en-US" dirty="0">
              <a:solidFill>
                <a:srgbClr val="EB5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B1F1D3-6F49-9A69-A67D-6B9D0F7504B3}"/>
              </a:ext>
            </a:extLst>
          </p:cNvPr>
          <p:cNvSpPr txBox="1"/>
          <p:nvPr/>
        </p:nvSpPr>
        <p:spPr>
          <a:xfrm>
            <a:off x="838200" y="1456043"/>
            <a:ext cx="10951912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 b="1" dirty="0">
              <a:solidFill>
                <a:srgbClr val="F47A2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If the absence request is in a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Submitted status and in the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managers queue; managers will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initiate the process using the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following steps:</a:t>
            </a:r>
            <a:endParaRPr lang="en-US" sz="2400" dirty="0">
              <a:ea typeface="Calibri"/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D483971-9F2C-E212-F8EF-4717FDFE7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4598"/>
              </p:ext>
            </p:extLst>
          </p:nvPr>
        </p:nvGraphicFramePr>
        <p:xfrm>
          <a:off x="5136079" y="2025138"/>
          <a:ext cx="630923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581">
                  <a:extLst>
                    <a:ext uri="{9D8B030D-6E8A-4147-A177-3AD203B41FA5}">
                      <a16:colId xmlns:a16="http://schemas.microsoft.com/office/drawing/2014/main" val="3474002658"/>
                    </a:ext>
                  </a:extLst>
                </a:gridCol>
                <a:gridCol w="4680652">
                  <a:extLst>
                    <a:ext uri="{9D8B030D-6E8A-4147-A177-3AD203B41FA5}">
                      <a16:colId xmlns:a16="http://schemas.microsoft.com/office/drawing/2014/main" val="3811907460"/>
                    </a:ext>
                  </a:extLst>
                </a:gridCol>
              </a:tblGrid>
              <a:tr h="257003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Step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35809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Request Status: Submitted</a:t>
                      </a:r>
                      <a:r>
                        <a:rPr lang="en-US" sz="1200" b="0" i="1" dirty="0"/>
                        <a:t> </a:t>
                      </a:r>
                      <a:r>
                        <a:rPr lang="en-US" sz="1000" b="0" i="1" dirty="0"/>
                        <a:t>(for Supervisor approval)</a:t>
                      </a:r>
                      <a:endParaRPr lang="en-US" sz="1200" b="0" i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7257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Log in to PeopleSoft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01148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Access Manager Self Service landing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66080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Supervisor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Access Team Time and Attendance 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43686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Supervisor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Access Multiple Absence Requests or HRMS Approval 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260886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Supervisor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Push Back (Return) Absence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7734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Request Status: Rework </a:t>
                      </a:r>
                      <a:r>
                        <a:rPr lang="en-US" sz="1000" b="0" i="1" dirty="0"/>
                        <a:t>(for Employee Rework)</a:t>
                      </a:r>
                      <a:endParaRPr lang="en-US" sz="1200" b="0" i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693846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Log in to PeopleSoft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95129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Access Employee Self Service landing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14251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Employee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Access Time and Attendance 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12895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Employee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Access View Requests 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87658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Employee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Access Reworked Absence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9510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Employee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Modify and Resubmit Absence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987385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Request Status: Submitted </a:t>
                      </a:r>
                      <a:r>
                        <a:rPr lang="en-US" sz="1000" b="0" i="1" dirty="0"/>
                        <a:t>(for Supervisor approval)</a:t>
                      </a:r>
                      <a:endParaRPr lang="en-US" sz="1200" b="1" i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85380"/>
                  </a:ext>
                </a:extLst>
              </a:tr>
            </a:tbl>
          </a:graphicData>
        </a:graphic>
      </p:graphicFrame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B0A6A42-B097-8DF5-B3A1-9BA5E21A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01" y="3835376"/>
            <a:ext cx="2743200" cy="1431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CBDE8-69E3-4A4D-B758-97516747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EB5C21"/>
                </a:solidFill>
              </a:rPr>
              <a:t>Modifying an Absence Request in </a:t>
            </a:r>
            <a:br>
              <a:rPr lang="en-US" sz="4400" b="1" dirty="0">
                <a:solidFill>
                  <a:srgbClr val="EB5C21"/>
                </a:solidFill>
              </a:rPr>
            </a:br>
            <a:r>
              <a:rPr lang="en-US" sz="4400" b="1" dirty="0">
                <a:solidFill>
                  <a:srgbClr val="EB5C21"/>
                </a:solidFill>
              </a:rPr>
              <a:t>Submitted Status </a:t>
            </a:r>
            <a:endParaRPr lang="en-US" dirty="0">
              <a:solidFill>
                <a:srgbClr val="EB5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B1F1D3-6F49-9A69-A67D-6B9D0F7504B3}"/>
              </a:ext>
            </a:extLst>
          </p:cNvPr>
          <p:cNvSpPr txBox="1"/>
          <p:nvPr/>
        </p:nvSpPr>
        <p:spPr>
          <a:xfrm>
            <a:off x="704688" y="2560561"/>
            <a:ext cx="427072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If the absence request is in an Approved status, employees will initiate the process following these steps: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175D414-20F6-7BF4-7D47-BAFBB204EB50}"/>
              </a:ext>
            </a:extLst>
          </p:cNvPr>
          <p:cNvSpPr/>
          <p:nvPr/>
        </p:nvSpPr>
        <p:spPr>
          <a:xfrm>
            <a:off x="9057373" y="5641486"/>
            <a:ext cx="462012" cy="202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9D016E-2C9F-128E-6FFD-C9FD00066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34485"/>
              </p:ext>
            </p:extLst>
          </p:nvPr>
        </p:nvGraphicFramePr>
        <p:xfrm>
          <a:off x="5286375" y="827129"/>
          <a:ext cx="629602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1598000576"/>
                    </a:ext>
                  </a:extLst>
                </a:gridCol>
                <a:gridCol w="4676775">
                  <a:extLst>
                    <a:ext uri="{9D8B030D-6E8A-4147-A177-3AD203B41FA5}">
                      <a16:colId xmlns:a16="http://schemas.microsoft.com/office/drawing/2014/main" val="204181856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Staff​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Step Item​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864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Employee</a:t>
                      </a:r>
                      <a:r>
                        <a:rPr lang="en-US" sz="1200">
                          <a:effectLst/>
                          <a:latin typeface="Calibri"/>
                        </a:rPr>
                        <a:t>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Log in to PeopleSoft system​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404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Employee Self Service landing page​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623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Time and Attendance tile​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612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</a:t>
                      </a:r>
                      <a:r>
                        <a:rPr lang="en-US" sz="1200" b="1">
                          <a:effectLst/>
                          <a:latin typeface="Calibri"/>
                        </a:rPr>
                        <a:t>Cancel Absences tile​</a:t>
                      </a:r>
                      <a:endParaRPr lang="en-US" b="1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582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Approved Absence Request​ Needing to Modify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943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Calibri"/>
                        </a:rPr>
                        <a:t>Click Cancel Absence and confirm Request to Cancel</a:t>
                      </a:r>
                      <a:endParaRPr lang="en-US"/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286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200"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1">
                          <a:effectLst/>
                          <a:latin typeface="Calibri"/>
                        </a:rPr>
                        <a:t>Request Status: Submitted </a:t>
                      </a:r>
                      <a:r>
                        <a:rPr lang="en-US" sz="1000" i="1">
                          <a:effectLst/>
                          <a:latin typeface="Calibri"/>
                        </a:rPr>
                        <a:t>(for Supervisor approval)</a:t>
                      </a:r>
                      <a:r>
                        <a:rPr lang="en-US" sz="1000">
                          <a:effectLst/>
                          <a:latin typeface="Calibri"/>
                        </a:rPr>
                        <a:t>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3311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Supervisor</a:t>
                      </a:r>
                      <a:r>
                        <a:rPr lang="en-US" sz="1200">
                          <a:effectLst/>
                          <a:latin typeface="Calibri"/>
                        </a:rPr>
                        <a:t>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Log in to PeopleSoft system​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259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Supervisor​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Manager Self Service landing page​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699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Supervisor​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Team Time and Attendance tile​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795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Supervisor​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Multiple Absence Requests or HRMS Approval tile​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579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Supervisor​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Approve </a:t>
                      </a:r>
                      <a:r>
                        <a:rPr lang="en-US" sz="1200">
                          <a:effectLst/>
                          <a:latin typeface="Calibri"/>
                        </a:rPr>
                        <a:t>Absence Cancelation Request​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49074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200"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1">
                          <a:effectLst/>
                          <a:latin typeface="Calibri"/>
                        </a:rPr>
                        <a:t>Request Status: Approved</a:t>
                      </a:r>
                      <a:r>
                        <a:rPr lang="en-US" sz="1200" i="1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i="1">
                          <a:effectLst/>
                          <a:latin typeface="Calibri"/>
                        </a:rPr>
                        <a:t>(for Employee Review)</a:t>
                      </a:r>
                      <a:r>
                        <a:rPr lang="en-US" sz="1000">
                          <a:effectLst/>
                          <a:latin typeface="Calibri"/>
                        </a:rPr>
                        <a:t>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6718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Employee</a:t>
                      </a:r>
                      <a:r>
                        <a:rPr lang="en-US" sz="1200">
                          <a:effectLst/>
                          <a:latin typeface="Calibri"/>
                        </a:rPr>
                        <a:t>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Log in to PeopleSoft system​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3896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Employee Self Service landing page​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017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Time and Attendance tile​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2023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Access Manage Absence tile​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599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solidFill>
                            <a:srgbClr val="BFBFBF"/>
                          </a:solidFill>
                          <a:effectLst/>
                          <a:latin typeface="Calibri"/>
                        </a:rPr>
                        <a:t>Employee​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Calibri"/>
                        </a:rPr>
                        <a:t>Modify and Resubmit Canceled Absence Request​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569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200"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1" dirty="0">
                          <a:effectLst/>
                          <a:latin typeface="Calibri"/>
                        </a:rPr>
                        <a:t>Request Status: Submitted </a:t>
                      </a:r>
                      <a:r>
                        <a:rPr lang="en-US" sz="1000" i="1" dirty="0">
                          <a:effectLst/>
                          <a:latin typeface="Calibri"/>
                        </a:rPr>
                        <a:t>(for Supervisor approval)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​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93210"/>
                  </a:ext>
                </a:extLst>
              </a:tr>
            </a:tbl>
          </a:graphicData>
        </a:graphic>
      </p:graphicFrame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24158E2-0E32-B7E3-1DBC-D4CA41D3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72" y="3930589"/>
            <a:ext cx="3042236" cy="1192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6602456-7E0B-61EC-BB1D-9DC1CEC4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50" y="5569299"/>
            <a:ext cx="1951512" cy="744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6F283-60F1-40DB-AB6B-8185965A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88" y="681058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EB5C21"/>
                </a:solidFill>
              </a:rPr>
              <a:t>Modify Absence </a:t>
            </a:r>
            <a:br>
              <a:rPr lang="en-US" b="1" dirty="0">
                <a:solidFill>
                  <a:srgbClr val="EB5C21"/>
                </a:solidFill>
              </a:rPr>
            </a:br>
            <a:r>
              <a:rPr lang="en-US" b="1" dirty="0">
                <a:solidFill>
                  <a:srgbClr val="EB5C21"/>
                </a:solidFill>
              </a:rPr>
              <a:t>Request in </a:t>
            </a:r>
            <a:br>
              <a:rPr lang="en-US" b="1" dirty="0">
                <a:solidFill>
                  <a:srgbClr val="EB5C21"/>
                </a:solidFill>
              </a:rPr>
            </a:br>
            <a:r>
              <a:rPr lang="en-US" b="1" dirty="0">
                <a:solidFill>
                  <a:srgbClr val="EB5C21"/>
                </a:solidFill>
              </a:rPr>
              <a:t>Approved Status</a:t>
            </a:r>
            <a:endParaRPr lang="en-US" dirty="0">
              <a:solidFill>
                <a:srgbClr val="EB5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0" y="1759425"/>
            <a:ext cx="102072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Employees will use the following tiles in under Time and Attendance in ESS to submit, cancel and modify absences: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7" name="Picture 6" descr="A computer screen shot of a briefcase and a gear&#10;&#10;Description automatically generated">
            <a:extLst>
              <a:ext uri="{FF2B5EF4-FFF2-40B4-BE49-F238E27FC236}">
                <a16:creationId xmlns:a16="http://schemas.microsoft.com/office/drawing/2014/main" id="{148FB95B-9DE7-4A9E-5843-863401A4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52" y="2620170"/>
            <a:ext cx="181927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5566C3-1B17-3675-23A2-3E91A07A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0" y="2620405"/>
            <a:ext cx="181927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close-up of a suitcase&#10;&#10;Description automatically generated">
            <a:extLst>
              <a:ext uri="{FF2B5EF4-FFF2-40B4-BE49-F238E27FC236}">
                <a16:creationId xmlns:a16="http://schemas.microsoft.com/office/drawing/2014/main" id="{78244A7F-4C9D-DB68-86CA-89C94FC5B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473" y="2620170"/>
            <a:ext cx="181927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76582-70B5-027D-1312-0B4D95724E8A}"/>
              </a:ext>
            </a:extLst>
          </p:cNvPr>
          <p:cNvSpPr txBox="1"/>
          <p:nvPr/>
        </p:nvSpPr>
        <p:spPr>
          <a:xfrm>
            <a:off x="1486276" y="4282384"/>
            <a:ext cx="27032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Segoe UI"/>
              </a:rPr>
              <a:t>Manage Absences </a:t>
            </a:r>
            <a:r>
              <a:rPr lang="en-US" dirty="0">
                <a:solidFill>
                  <a:srgbClr val="002060"/>
                </a:solidFill>
                <a:cs typeface="Segoe UI"/>
              </a:rPr>
              <a:t>​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cs typeface="Arial"/>
              </a:rPr>
              <a:t>This tile is used by the employee to submit an absence request and view absences.</a:t>
            </a:r>
            <a:endParaRPr lang="en-US" sz="1400" dirty="0">
              <a:solidFill>
                <a:srgbClr val="002060"/>
              </a:solidFill>
              <a:ea typeface="Calibri" panose="020F0502020204030204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D954-886C-77CD-64FA-9E2DA3F14D55}"/>
              </a:ext>
            </a:extLst>
          </p:cNvPr>
          <p:cNvSpPr txBox="1"/>
          <p:nvPr/>
        </p:nvSpPr>
        <p:spPr>
          <a:xfrm>
            <a:off x="7823034" y="4282384"/>
            <a:ext cx="3062152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Arial"/>
              </a:rPr>
              <a:t>Cancel Absences</a:t>
            </a:r>
            <a:r>
              <a:rPr lang="en-US" dirty="0">
                <a:solidFill>
                  <a:srgbClr val="002060"/>
                </a:solidFill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cs typeface="Arial"/>
              </a:rPr>
              <a:t>This tile is used by the employee to request a canceled absence for supervisor approval and access returned items for rework (modification) when in canceled status after manager approval.</a:t>
            </a:r>
            <a:endParaRPr lang="en-US" sz="14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AAD87-C6CA-46EB-B666-3ACC45711C2A}"/>
              </a:ext>
            </a:extLst>
          </p:cNvPr>
          <p:cNvSpPr txBox="1"/>
          <p:nvPr/>
        </p:nvSpPr>
        <p:spPr>
          <a:xfrm>
            <a:off x="4685901" y="4286033"/>
            <a:ext cx="282019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Arial"/>
              </a:rPr>
              <a:t>View Requests</a:t>
            </a:r>
            <a:r>
              <a:rPr lang="en-US" dirty="0">
                <a:solidFill>
                  <a:srgbClr val="002060"/>
                </a:solidFill>
                <a:cs typeface="Arial"/>
              </a:rPr>
              <a:t>​</a:t>
            </a:r>
            <a:endParaRPr lang="en-US" dirty="0">
              <a:solidFill>
                <a:srgbClr val="002060"/>
              </a:solidFill>
              <a:ea typeface="Calibri" panose="020F0502020204030204"/>
              <a:cs typeface="Arial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cs typeface="Arial"/>
              </a:rPr>
              <a:t>This tile is used by the employee to view absences and access returned items for rework (modification) when in submitted status prior to manager approval.​</a:t>
            </a:r>
            <a:endParaRPr lang="en-US" sz="1400" dirty="0">
              <a:solidFill>
                <a:srgbClr val="002060"/>
              </a:solidFill>
              <a:ea typeface="Calibri" panose="020F0502020204030204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2FA97-FE3F-4AB5-813E-BE6E9578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EB5C21"/>
                </a:solidFill>
              </a:rPr>
              <a:t>Manage Absences in ESS</a:t>
            </a:r>
            <a:endParaRPr lang="en-US" dirty="0">
              <a:solidFill>
                <a:srgbClr val="EB5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0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A30D7-B692-4DC8-BFB5-EF81B222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29" y="3857849"/>
            <a:ext cx="2361905" cy="4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9B0F8-9213-4D20-A297-5CDC7DB93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943" y="3826703"/>
            <a:ext cx="1476112" cy="117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F911F-6DA7-BB4A-8012-431908C34D07}"/>
              </a:ext>
            </a:extLst>
          </p:cNvPr>
          <p:cNvSpPr txBox="1"/>
          <p:nvPr/>
        </p:nvSpPr>
        <p:spPr>
          <a:xfrm>
            <a:off x="8608597" y="2571660"/>
            <a:ext cx="24417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Segoe UI"/>
              </a:rPr>
              <a:t>Step 3 ​</a:t>
            </a:r>
          </a:p>
          <a:p>
            <a:pPr algn="ctr"/>
            <a:r>
              <a:rPr lang="en-US" dirty="0">
                <a:solidFill>
                  <a:srgbClr val="002060"/>
                </a:solidFill>
                <a:cs typeface="Segoe UI"/>
              </a:rPr>
              <a:t>Select the Manage Absence tile</a:t>
            </a:r>
            <a:endParaRPr lang="en-US" dirty="0">
              <a:solidFill>
                <a:srgbClr val="002060"/>
              </a:solidFill>
              <a:ea typeface="Calibri"/>
              <a:cs typeface="Segoe UI"/>
            </a:endParaRPr>
          </a:p>
        </p:txBody>
      </p:sp>
      <p:pic>
        <p:nvPicPr>
          <p:cNvPr id="9" name="Picture 8" descr="A computer screen shot of a briefcase and gear&#10;&#10;Description automatically generated">
            <a:extLst>
              <a:ext uri="{FF2B5EF4-FFF2-40B4-BE49-F238E27FC236}">
                <a16:creationId xmlns:a16="http://schemas.microsoft.com/office/drawing/2014/main" id="{001BFE5B-9A2B-5551-3607-87E78E8A8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916" y="3786301"/>
            <a:ext cx="1513117" cy="1211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76C2A2-5EB2-9CF8-5503-98D6D9A64DE1}"/>
              </a:ext>
            </a:extLst>
          </p:cNvPr>
          <p:cNvSpPr txBox="1"/>
          <p:nvPr/>
        </p:nvSpPr>
        <p:spPr>
          <a:xfrm>
            <a:off x="4918219" y="2571660"/>
            <a:ext cx="23555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Segoe UI"/>
              </a:rPr>
              <a:t>Step 2 ​</a:t>
            </a:r>
          </a:p>
          <a:p>
            <a:pPr algn="ctr"/>
            <a:r>
              <a:rPr lang="en-US" dirty="0">
                <a:solidFill>
                  <a:srgbClr val="002060"/>
                </a:solidFill>
                <a:cs typeface="Segoe UI"/>
              </a:rPr>
              <a:t>Select the Time and Attendance tile </a:t>
            </a:r>
            <a:endParaRPr lang="en-US" dirty="0">
              <a:solidFill>
                <a:srgbClr val="002060"/>
              </a:solidFill>
              <a:ea typeface="Calibri"/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B610B-BFB4-883A-19B4-76F0B3457625}"/>
              </a:ext>
            </a:extLst>
          </p:cNvPr>
          <p:cNvSpPr txBox="1"/>
          <p:nvPr/>
        </p:nvSpPr>
        <p:spPr>
          <a:xfrm>
            <a:off x="895350" y="1625240"/>
            <a:ext cx="10515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Employees can log in to PeopleSoft to access their Employee Self Service landing page and access their Time and Attendance tile to submit an absence using the Manage Absence tile.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3BCAD-7FDB-78DE-70B5-9338C5742E40}"/>
              </a:ext>
            </a:extLst>
          </p:cNvPr>
          <p:cNvSpPr txBox="1"/>
          <p:nvPr/>
        </p:nvSpPr>
        <p:spPr>
          <a:xfrm>
            <a:off x="874402" y="2571660"/>
            <a:ext cx="28483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Segoe UI"/>
              </a:rPr>
              <a:t>Step 1</a:t>
            </a:r>
          </a:p>
          <a:p>
            <a:pPr algn="ctr"/>
            <a:r>
              <a:rPr lang="en-US" dirty="0">
                <a:solidFill>
                  <a:srgbClr val="002060"/>
                </a:solidFill>
                <a:cs typeface="Segoe UI"/>
              </a:rPr>
              <a:t>Access the Employee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cs typeface="Segoe UI"/>
              </a:rPr>
              <a:t>Self-Service Landing page</a:t>
            </a:r>
            <a:endParaRPr lang="en-US" dirty="0">
              <a:solidFill>
                <a:srgbClr val="002060"/>
              </a:solidFill>
              <a:ea typeface="Calibr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D5748-4ECF-43DE-A092-B01C7B6A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>
              <a:solidFill>
                <a:srgbClr val="EB5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0" y="1293580"/>
            <a:ext cx="1100409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The Manage Absences page displays the following: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View Absences: </a:t>
            </a:r>
            <a:r>
              <a:rPr lang="en-US" dirty="0">
                <a:solidFill>
                  <a:srgbClr val="002060"/>
                </a:solidFill>
              </a:rPr>
              <a:t>View the status of your last three actionable absence requests or view all requests.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Create a new Request: </a:t>
            </a:r>
            <a:r>
              <a:rPr lang="en-US" dirty="0">
                <a:solidFill>
                  <a:srgbClr val="002060"/>
                </a:solidFill>
              </a:rPr>
              <a:t>Submit an absence request.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8FD37-FDAC-4FF7-8D67-93907F32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34" y="3300296"/>
            <a:ext cx="7543932" cy="2883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8E680-2A3A-4DCD-8DCF-2A40AB79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3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56129" y="1535669"/>
            <a:ext cx="110040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i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1400" i="1" dirty="0">
                <a:solidFill>
                  <a:srgbClr val="002060"/>
                </a:solidFill>
                <a:ea typeface="Calibri"/>
                <a:cs typeface="Calibri"/>
              </a:rPr>
              <a:t>View after clicking the Apply Absence button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4EE26-EF61-4BB3-8DA1-735E6191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11" y="2364335"/>
            <a:ext cx="7909295" cy="388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E2434-64A6-4D9B-B85A-A9FBCBC9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1" y="1088230"/>
            <a:ext cx="10896600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Step 4 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To submit an absence request, update the Start Date and End Date of the absence request.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+1 Day button </a:t>
            </a:r>
            <a:r>
              <a:rPr lang="en-US" dirty="0">
                <a:solidFill>
                  <a:srgbClr val="002060"/>
                </a:solidFill>
              </a:rPr>
              <a:t>may be used to increment the End Date of the date range.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Segoe UI"/>
            </a:endParaRPr>
          </a:p>
          <a:p>
            <a:endParaRPr lang="en-US" sz="600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1400" i="1" dirty="0">
                <a:solidFill>
                  <a:srgbClr val="002060"/>
                </a:solidFill>
              </a:rPr>
              <a:t>*Note: The End Date is auto populated to the current date when accessing the page. The End Date does not change when submitting a previous dated request or when the absence request is in progress upon applying the Absence Name.</a:t>
            </a:r>
            <a:endParaRPr lang="en-US" sz="1400" i="1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sz="1200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002060"/>
              </a:solidFill>
              <a:ea typeface="Calibri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90B5B-BC11-4C3B-A701-42B2C815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714" y="3765415"/>
            <a:ext cx="6336484" cy="1210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834B1-5782-4990-B489-8A691265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6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200B-10DE-14FE-4AB9-983C7010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  <a:cs typeface="Segoe UI Semibold"/>
              </a:rPr>
              <a:t>Submit an Absence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994C-CE6F-4854-836C-5F0132A70E3C}"/>
              </a:ext>
            </a:extLst>
          </p:cNvPr>
          <p:cNvSpPr txBox="1"/>
          <p:nvPr/>
        </p:nvSpPr>
        <p:spPr>
          <a:xfrm>
            <a:off x="838201" y="1088230"/>
            <a:ext cx="108966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Step 5 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Select the Absence Name from the drop-down menu. Only sick and vacation absence request will include an </a:t>
            </a:r>
            <a:r>
              <a:rPr lang="en-US" b="1" dirty="0">
                <a:solidFill>
                  <a:srgbClr val="002060"/>
                </a:solidFill>
              </a:rPr>
              <a:t>optional</a:t>
            </a:r>
            <a:r>
              <a:rPr lang="en-US" dirty="0">
                <a:solidFill>
                  <a:srgbClr val="002060"/>
                </a:solidFill>
              </a:rPr>
              <a:t> reason field that is not required to proceed. Then click the Apply Absence Name button.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43FAC8-9ADC-DBB3-3974-4656A35A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8" y="3810401"/>
            <a:ext cx="4722149" cy="95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F18DCA-1B3B-790E-5A47-8BEEE1A3D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87" y="3428198"/>
            <a:ext cx="2656695" cy="175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864000-26D2-6865-568B-1EE082211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61" y="3733353"/>
            <a:ext cx="2499415" cy="114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black arrow in a white square&#10;&#10;Description automatically generated">
            <a:extLst>
              <a:ext uri="{FF2B5EF4-FFF2-40B4-BE49-F238E27FC236}">
                <a16:creationId xmlns:a16="http://schemas.microsoft.com/office/drawing/2014/main" id="{348C678F-EF7F-2016-1084-9EC3F18A4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881" y="4017484"/>
            <a:ext cx="402998" cy="402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90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910867" y="1103109"/>
            <a:ext cx="1100409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Step 6 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If taking a </a:t>
            </a:r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full day </a:t>
            </a: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off, Partial Days will remain as </a:t>
            </a:r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None</a:t>
            </a: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. </a:t>
            </a:r>
          </a:p>
          <a:p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Duration will display the scheduled hours for the period.</a:t>
            </a:r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If taking anything </a:t>
            </a:r>
            <a:r>
              <a:rPr lang="en-US" b="1" dirty="0">
                <a:solidFill>
                  <a:srgbClr val="002060"/>
                </a:solidFill>
              </a:rPr>
              <a:t>less than a full day</a:t>
            </a:r>
            <a:r>
              <a:rPr lang="en-US" dirty="0">
                <a:solidFill>
                  <a:srgbClr val="002060"/>
                </a:solidFill>
              </a:rPr>
              <a:t> off (ex: 5 hours), select the Partial Days box. You will then select All Days from the dropdown and enter the number of hours in the duration field. The Begin Time field is </a:t>
            </a:r>
            <a:r>
              <a:rPr lang="en-US" b="1" dirty="0">
                <a:solidFill>
                  <a:srgbClr val="002060"/>
                </a:solidFill>
              </a:rPr>
              <a:t>optional </a:t>
            </a:r>
            <a:r>
              <a:rPr lang="en-US" dirty="0">
                <a:solidFill>
                  <a:srgbClr val="002060"/>
                </a:solidFill>
              </a:rPr>
              <a:t>and not required to submit the absence request. Then click </a:t>
            </a:r>
            <a:r>
              <a:rPr lang="en-US" b="1" dirty="0">
                <a:solidFill>
                  <a:srgbClr val="002060"/>
                </a:solidFill>
              </a:rPr>
              <a:t>Done </a:t>
            </a:r>
            <a:r>
              <a:rPr lang="en-US" dirty="0">
                <a:solidFill>
                  <a:srgbClr val="002060"/>
                </a:solidFill>
              </a:rPr>
              <a:t>and verify the duration.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5063BB-146A-E82D-6D99-847E88C6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90" y="1574770"/>
            <a:ext cx="2743200" cy="1114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1AC4DDA-1522-88D7-0844-4572D3189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63" y="3825732"/>
            <a:ext cx="3495675" cy="109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320555F-516C-BBB2-F911-9B9322BC0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915" y="3825732"/>
            <a:ext cx="4067175" cy="234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C6B3A-44A6-4E8A-BA76-CCBCDEABF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63" y="5059125"/>
            <a:ext cx="3495676" cy="1201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D6FDE-8B94-4F46-92C1-9C752CFD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1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42C06C-38A1-83BA-F0D0-9F88E84758B1}"/>
              </a:ext>
            </a:extLst>
          </p:cNvPr>
          <p:cNvSpPr txBox="1"/>
          <p:nvPr/>
        </p:nvSpPr>
        <p:spPr>
          <a:xfrm>
            <a:off x="838200" y="1480572"/>
            <a:ext cx="11102788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Step 7</a:t>
            </a:r>
            <a:r>
              <a:rPr lang="en-US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If necessary, enter comments in the Comments box field. </a:t>
            </a:r>
          </a:p>
          <a:p>
            <a:r>
              <a:rPr lang="en-US" sz="1400" i="1" dirty="0">
                <a:solidFill>
                  <a:srgbClr val="002060"/>
                </a:solidFill>
              </a:rPr>
              <a:t>*Note: These comments will be routed with the request to the supervisor. Do not Include any Personal Health Information.</a:t>
            </a:r>
            <a:endParaRPr lang="en-US" i="1" dirty="0" err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Step 8 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If necessary, select the Add Attachments button. The Add Attachments can be used to documents for refence related to the absence request submitted (i.e.: Document for Veterans Health Leave). </a:t>
            </a:r>
          </a:p>
          <a:p>
            <a:r>
              <a:rPr lang="en-US" dirty="0">
                <a:solidFill>
                  <a:srgbClr val="002060"/>
                </a:solidFill>
              </a:rPr>
              <a:t>To upload the document, select My Device, select the file and select Open and click upload. Then click Done.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2B590-8CA8-43A2-88E2-3AA34E44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35" y="2460133"/>
            <a:ext cx="5423927" cy="968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7B6A1-8803-4CBB-A028-4F5BBEF1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39" y="4645348"/>
            <a:ext cx="3824117" cy="160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92309-8A95-4B78-910E-CBB7D968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C21"/>
                </a:solidFill>
              </a:rPr>
              <a:t>Submit an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37262c-9aef-49c9-8d9d-adfb91bf7ad0" xsi:nil="true"/>
    <lcf76f155ced4ddcb4097134ff3c332f xmlns="05bb6f57-22ef-4124-a5d6-f303018bee47">
      <Terms xmlns="http://schemas.microsoft.com/office/infopath/2007/PartnerControls"/>
    </lcf76f155ced4ddcb4097134ff3c332f>
    <Notes xmlns="05bb6f57-22ef-4124-a5d6-f303018bee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1B751240B034A99C1ECCCCE1A69CA" ma:contentTypeVersion="20" ma:contentTypeDescription="Create a new document." ma:contentTypeScope="" ma:versionID="5ce6811ecb4349e956ef41038efa3a7e">
  <xsd:schema xmlns:xsd="http://www.w3.org/2001/XMLSchema" xmlns:xs="http://www.w3.org/2001/XMLSchema" xmlns:p="http://schemas.microsoft.com/office/2006/metadata/properties" xmlns:ns2="05bb6f57-22ef-4124-a5d6-f303018bee47" xmlns:ns3="e737262c-9aef-49c9-8d9d-adfb91bf7ad0" targetNamespace="http://schemas.microsoft.com/office/2006/metadata/properties" ma:root="true" ma:fieldsID="eec2e40764205196988f1bed28df2483" ns2:_="" ns3:_="">
    <xsd:import namespace="05bb6f57-22ef-4124-a5d6-f303018bee47"/>
    <xsd:import namespace="e737262c-9aef-49c9-8d9d-adfb91bf7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6f57-22ef-4124-a5d6-f303018b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e2460c1-68ac-49f9-8926-f1c18bc8cf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7262c-9aef-49c9-8d9d-adfb91bf7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c0554bc-fc13-4c68-83e0-00de2d2e3bf7}" ma:internalName="TaxCatchAll" ma:showField="CatchAllData" ma:web="e737262c-9aef-49c9-8d9d-adfb91bf7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D87F9A-8ED1-4184-8C84-A639343B7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203C8-94F4-4326-883C-55F7F5B010B3}">
  <ds:schemaRefs>
    <ds:schemaRef ds:uri="db653bb6-a219-46ae-a0c4-049dee0d3181"/>
    <ds:schemaRef ds:uri="http://purl.org/dc/elements/1.1/"/>
    <ds:schemaRef ds:uri="http://schemas.microsoft.com/office/2006/metadata/properties"/>
    <ds:schemaRef ds:uri="http://schemas.microsoft.com/office/2006/documentManagement/types"/>
    <ds:schemaRef ds:uri="fb5dad4a-5f5c-43a2-8d57-ce0afd6f7f8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35A996-06EF-4889-BCF9-E998A91E18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1064</Words>
  <Application>Microsoft Office PowerPoint</Application>
  <PresentationFormat>Widescreen</PresentationFormat>
  <Paragraphs>164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Segoe UI Semibold</vt:lpstr>
      <vt:lpstr>Wingdings</vt:lpstr>
      <vt:lpstr>Office Theme</vt:lpstr>
      <vt:lpstr>PowerPoint Presentation</vt:lpstr>
      <vt:lpstr>Manage Absences in ESS</vt:lpstr>
      <vt:lpstr>Submit an Absence</vt:lpstr>
      <vt:lpstr>Submit an Absence</vt:lpstr>
      <vt:lpstr>Submit an Absence</vt:lpstr>
      <vt:lpstr>Submit an Absence</vt:lpstr>
      <vt:lpstr>Submit an Absence</vt:lpstr>
      <vt:lpstr>Submit an Absence</vt:lpstr>
      <vt:lpstr>Submit an Absence</vt:lpstr>
      <vt:lpstr>Submit an Absence</vt:lpstr>
      <vt:lpstr>Submit an Absence</vt:lpstr>
      <vt:lpstr>PowerPoint Presentation</vt:lpstr>
      <vt:lpstr>Modify Request Overview</vt:lpstr>
      <vt:lpstr>Modifying an Absence Request in  Submitted Status </vt:lpstr>
      <vt:lpstr>Modify Absence  Request in  Approved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 or Modify an Absence Request</dc:title>
  <dc:creator>People Excellence</dc:creator>
  <cp:lastModifiedBy>Lilian Man</cp:lastModifiedBy>
  <cp:revision>416</cp:revision>
  <dcterms:created xsi:type="dcterms:W3CDTF">2022-05-11T15:22:04Z</dcterms:created>
  <dcterms:modified xsi:type="dcterms:W3CDTF">2025-05-20T18:57:38Z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0x0101007511B751240B034A99C1ECCCCE1A69CA</vt:lpwstr>
  </property>
  <property fmtid="{D5CDD505-2E9C-101B-9397-08002B2CF9AE}" pid="3" name="MediaServiceImageTags">
    <vt:lpwstr/>
  </property>
</Properties>
</file>