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84" r:id="rId2"/>
    <p:sldId id="287" r:id="rId3"/>
    <p:sldId id="261" r:id="rId4"/>
    <p:sldId id="262" r:id="rId5"/>
    <p:sldId id="263" r:id="rId6"/>
    <p:sldId id="264" r:id="rId7"/>
    <p:sldId id="265" r:id="rId8"/>
    <p:sldId id="266" r:id="rId9"/>
    <p:sldId id="273" r:id="rId10"/>
    <p:sldId id="267" r:id="rId11"/>
    <p:sldId id="268" r:id="rId12"/>
    <p:sldId id="269" r:id="rId13"/>
    <p:sldId id="270" r:id="rId14"/>
    <p:sldId id="271" r:id="rId15"/>
    <p:sldId id="275" r:id="rId16"/>
    <p:sldId id="277" r:id="rId17"/>
    <p:sldId id="279" r:id="rId1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2" autoAdjust="0"/>
    <p:restoredTop sz="94660"/>
  </p:normalViewPr>
  <p:slideViewPr>
    <p:cSldViewPr>
      <p:cViewPr varScale="1">
        <p:scale>
          <a:sx n="78" d="100"/>
          <a:sy n="78" d="100"/>
        </p:scale>
        <p:origin x="-278" y="-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A2C70B-E14E-4ADF-9F4A-78FCE3CFBF70}" type="slidenum">
              <a:rPr lang="en-US"/>
              <a:pPr>
                <a:defRPr/>
              </a:pPr>
              <a:t>‹#›</a:t>
            </a:fld>
            <a:endParaRPr lang="en-US"/>
          </a:p>
        </p:txBody>
      </p:sp>
    </p:spTree>
    <p:extLst>
      <p:ext uri="{BB962C8B-B14F-4D97-AF65-F5344CB8AC3E}">
        <p14:creationId xmlns:p14="http://schemas.microsoft.com/office/powerpoint/2010/main" xmlns="" val="3855330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27CEC7D-27AB-4A7C-9FF1-4C5693613003}" type="slidenum">
              <a:rPr lang="en-US"/>
              <a:pPr>
                <a:defRPr/>
              </a:pPr>
              <a:t>‹#›</a:t>
            </a:fld>
            <a:endParaRPr lang="en-US"/>
          </a:p>
        </p:txBody>
      </p:sp>
    </p:spTree>
    <p:extLst>
      <p:ext uri="{BB962C8B-B14F-4D97-AF65-F5344CB8AC3E}">
        <p14:creationId xmlns:p14="http://schemas.microsoft.com/office/powerpoint/2010/main" xmlns="" val="3584099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3B7BC51-44ED-409C-B403-D28393F59BB1}" type="slidenum">
              <a:rPr lang="en-US"/>
              <a:pPr>
                <a:defRPr/>
              </a:pPr>
              <a:t>‹#›</a:t>
            </a:fld>
            <a:endParaRPr lang="en-US"/>
          </a:p>
        </p:txBody>
      </p:sp>
    </p:spTree>
    <p:extLst>
      <p:ext uri="{BB962C8B-B14F-4D97-AF65-F5344CB8AC3E}">
        <p14:creationId xmlns:p14="http://schemas.microsoft.com/office/powerpoint/2010/main" xmlns="" val="2855668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A545775-C2BD-4390-A50D-0112F13F06CA}" type="slidenum">
              <a:rPr lang="en-US"/>
              <a:pPr>
                <a:defRPr/>
              </a:pPr>
              <a:t>‹#›</a:t>
            </a:fld>
            <a:endParaRPr lang="en-US"/>
          </a:p>
        </p:txBody>
      </p:sp>
    </p:spTree>
    <p:extLst>
      <p:ext uri="{BB962C8B-B14F-4D97-AF65-F5344CB8AC3E}">
        <p14:creationId xmlns:p14="http://schemas.microsoft.com/office/powerpoint/2010/main" xmlns="" val="1552538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F5AD200-0276-4556-BC57-66B490808FEA}" type="slidenum">
              <a:rPr lang="en-US"/>
              <a:pPr>
                <a:defRPr/>
              </a:pPr>
              <a:t>‹#›</a:t>
            </a:fld>
            <a:endParaRPr lang="en-US"/>
          </a:p>
        </p:txBody>
      </p:sp>
    </p:spTree>
    <p:extLst>
      <p:ext uri="{BB962C8B-B14F-4D97-AF65-F5344CB8AC3E}">
        <p14:creationId xmlns:p14="http://schemas.microsoft.com/office/powerpoint/2010/main" xmlns="" val="1006849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38066E8-55EA-4F22-90D7-AA538A057608}" type="slidenum">
              <a:rPr lang="en-US"/>
              <a:pPr>
                <a:defRPr/>
              </a:pPr>
              <a:t>‹#›</a:t>
            </a:fld>
            <a:endParaRPr lang="en-US"/>
          </a:p>
        </p:txBody>
      </p:sp>
    </p:spTree>
    <p:extLst>
      <p:ext uri="{BB962C8B-B14F-4D97-AF65-F5344CB8AC3E}">
        <p14:creationId xmlns:p14="http://schemas.microsoft.com/office/powerpoint/2010/main" xmlns="" val="1547075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06A0864-BE48-4908-974B-31D5CCAA1C67}" type="slidenum">
              <a:rPr lang="en-US"/>
              <a:pPr>
                <a:defRPr/>
              </a:pPr>
              <a:t>‹#›</a:t>
            </a:fld>
            <a:endParaRPr lang="en-US"/>
          </a:p>
        </p:txBody>
      </p:sp>
    </p:spTree>
    <p:extLst>
      <p:ext uri="{BB962C8B-B14F-4D97-AF65-F5344CB8AC3E}">
        <p14:creationId xmlns:p14="http://schemas.microsoft.com/office/powerpoint/2010/main" xmlns="" val="272214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24F5C4F-30A5-4FBD-A5BB-0B9ACE277405}" type="slidenum">
              <a:rPr lang="en-US"/>
              <a:pPr>
                <a:defRPr/>
              </a:pPr>
              <a:t>‹#›</a:t>
            </a:fld>
            <a:endParaRPr lang="en-US"/>
          </a:p>
        </p:txBody>
      </p:sp>
    </p:spTree>
    <p:extLst>
      <p:ext uri="{BB962C8B-B14F-4D97-AF65-F5344CB8AC3E}">
        <p14:creationId xmlns:p14="http://schemas.microsoft.com/office/powerpoint/2010/main" xmlns="" val="1040445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5D057AD-71ED-4F53-B796-D0BA37A23C67}" type="slidenum">
              <a:rPr lang="en-US"/>
              <a:pPr>
                <a:defRPr/>
              </a:pPr>
              <a:t>‹#›</a:t>
            </a:fld>
            <a:endParaRPr lang="en-US"/>
          </a:p>
        </p:txBody>
      </p:sp>
    </p:spTree>
    <p:extLst>
      <p:ext uri="{BB962C8B-B14F-4D97-AF65-F5344CB8AC3E}">
        <p14:creationId xmlns:p14="http://schemas.microsoft.com/office/powerpoint/2010/main" xmlns="" val="4092099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262457D-594A-42C1-88EE-A71E8BEB6909}" type="slidenum">
              <a:rPr lang="en-US"/>
              <a:pPr>
                <a:defRPr/>
              </a:pPr>
              <a:t>‹#›</a:t>
            </a:fld>
            <a:endParaRPr lang="en-US"/>
          </a:p>
        </p:txBody>
      </p:sp>
    </p:spTree>
    <p:extLst>
      <p:ext uri="{BB962C8B-B14F-4D97-AF65-F5344CB8AC3E}">
        <p14:creationId xmlns:p14="http://schemas.microsoft.com/office/powerpoint/2010/main" xmlns="" val="693508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813BA83-ED85-4A3A-9FD9-FBF351882711}" type="slidenum">
              <a:rPr lang="en-US"/>
              <a:pPr>
                <a:defRPr/>
              </a:pPr>
              <a:t>‹#›</a:t>
            </a:fld>
            <a:endParaRPr lang="en-US"/>
          </a:p>
        </p:txBody>
      </p:sp>
    </p:spTree>
    <p:extLst>
      <p:ext uri="{BB962C8B-B14F-4D97-AF65-F5344CB8AC3E}">
        <p14:creationId xmlns:p14="http://schemas.microsoft.com/office/powerpoint/2010/main" xmlns="" val="390575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8FE4B93-1889-49BF-9EB7-232542E196F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rkthomas.myweb.uga.edu/HOPUGA2007/AncestryUGA.htm"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www.bing.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304800" y="-304800"/>
            <a:ext cx="8610600" cy="2133600"/>
          </a:xfrm>
        </p:spPr>
        <p:txBody>
          <a:bodyPr/>
          <a:lstStyle/>
          <a:p>
            <a:pPr eaLnBrk="1" hangingPunct="1"/>
            <a:r>
              <a:rPr lang="en-US" sz="3600" b="1" smtClean="0">
                <a:latin typeface="Arial Black" pitchFamily="34" charset="0"/>
              </a:rPr>
              <a:t>The Formal Founding</a:t>
            </a:r>
            <a:r>
              <a:rPr lang="en-US" sz="3600" b="1" i="1" smtClean="0">
                <a:latin typeface="Arial Black" pitchFamily="34" charset="0"/>
              </a:rPr>
              <a:t> </a:t>
            </a:r>
            <a:r>
              <a:rPr lang="en-US" sz="3600" b="1" smtClean="0">
                <a:latin typeface="Arial Black" pitchFamily="34" charset="0"/>
              </a:rPr>
              <a:t>of Psychology:  Wundt in Right Place at Right Time </a:t>
            </a:r>
          </a:p>
        </p:txBody>
      </p:sp>
      <p:sp>
        <p:nvSpPr>
          <p:cNvPr id="41987" name="Rectangle 3"/>
          <p:cNvSpPr>
            <a:spLocks noGrp="1" noChangeArrowheads="1"/>
          </p:cNvSpPr>
          <p:nvPr>
            <p:ph idx="1"/>
          </p:nvPr>
        </p:nvSpPr>
        <p:spPr>
          <a:xfrm>
            <a:off x="457200" y="1981200"/>
            <a:ext cx="8305800" cy="4419600"/>
          </a:xfrm>
        </p:spPr>
        <p:txBody>
          <a:bodyPr/>
          <a:lstStyle/>
          <a:p>
            <a:pPr eaLnBrk="1" hangingPunct="1"/>
            <a:r>
              <a:rPr lang="en-US" smtClean="0">
                <a:latin typeface="Tahoma" pitchFamily="34" charset="0"/>
              </a:rPr>
              <a:t>As it is commonly known, </a:t>
            </a:r>
            <a:r>
              <a:rPr lang="en-US" b="1" smtClean="0">
                <a:latin typeface="Tahoma" pitchFamily="34" charset="0"/>
              </a:rPr>
              <a:t>Wilhelm Wundt</a:t>
            </a:r>
            <a:r>
              <a:rPr lang="en-US" i="1" smtClean="0">
                <a:latin typeface="Tahoma" pitchFamily="34" charset="0"/>
              </a:rPr>
              <a:t> </a:t>
            </a:r>
            <a:r>
              <a:rPr lang="en-US" smtClean="0">
                <a:latin typeface="Tahoma" pitchFamily="34" charset="0"/>
              </a:rPr>
              <a:t>receives credit for the formal founding of psychology in 1879 at the University of Leipzig. </a:t>
            </a:r>
          </a:p>
          <a:p>
            <a:pPr eaLnBrk="1" hangingPunct="1"/>
            <a:r>
              <a:rPr lang="en-US" smtClean="0">
                <a:latin typeface="Tahoma" pitchFamily="34" charset="0"/>
              </a:rPr>
              <a:t>His tremendous scholarly productivity, despite a large and varied teaching load, provided a substantive basis for the success of the new discipline.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98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3400" y="304800"/>
            <a:ext cx="8229600" cy="1143000"/>
          </a:xfrm>
        </p:spPr>
        <p:txBody>
          <a:bodyPr/>
          <a:lstStyle/>
          <a:p>
            <a:pPr eaLnBrk="1" hangingPunct="1"/>
            <a:r>
              <a:rPr lang="en-US" smtClean="0">
                <a:latin typeface="Arial Black" pitchFamily="34" charset="0"/>
              </a:rPr>
              <a:t>Perception</a:t>
            </a:r>
          </a:p>
        </p:txBody>
      </p:sp>
      <p:sp>
        <p:nvSpPr>
          <p:cNvPr id="18435" name="Rectangle 3"/>
          <p:cNvSpPr>
            <a:spLocks noGrp="1" noChangeArrowheads="1"/>
          </p:cNvSpPr>
          <p:nvPr>
            <p:ph idx="1"/>
          </p:nvPr>
        </p:nvSpPr>
        <p:spPr/>
        <p:txBody>
          <a:bodyPr/>
          <a:lstStyle/>
          <a:p>
            <a:pPr eaLnBrk="1" hangingPunct="1">
              <a:lnSpc>
                <a:spcPct val="90000"/>
              </a:lnSpc>
            </a:pPr>
            <a:r>
              <a:rPr lang="en-US" smtClean="0">
                <a:latin typeface="Tahoma" pitchFamily="34" charset="0"/>
              </a:rPr>
              <a:t>Perception involves many elements of thought which are experienced simultaneously.</a:t>
            </a:r>
          </a:p>
          <a:p>
            <a:pPr eaLnBrk="1" hangingPunct="1">
              <a:lnSpc>
                <a:spcPct val="90000"/>
              </a:lnSpc>
            </a:pPr>
            <a:r>
              <a:rPr lang="en-US" smtClean="0">
                <a:latin typeface="Tahoma" pitchFamily="34" charset="0"/>
              </a:rPr>
              <a:t>Attention, or “apperception,” is the clear, active perception of a narrow range of elements.</a:t>
            </a:r>
          </a:p>
          <a:p>
            <a:pPr eaLnBrk="1" hangingPunct="1">
              <a:lnSpc>
                <a:spcPct val="90000"/>
              </a:lnSpc>
            </a:pPr>
            <a:r>
              <a:rPr lang="en-US" smtClean="0">
                <a:latin typeface="Tahoma" pitchFamily="34" charset="0"/>
              </a:rPr>
              <a:t>With attention, the elements of thought can be arranged and organized at will - in a process of “creative synthesis.” (similar to Locke)</a:t>
            </a:r>
          </a:p>
          <a:p>
            <a:pPr eaLnBrk="1" hangingPunct="1">
              <a:lnSpc>
                <a:spcPct val="90000"/>
              </a:lnSpc>
            </a:pPr>
            <a:endParaRPr lang="en-US" smtClean="0">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Wundt’s Experimental Methods</a:t>
            </a:r>
          </a:p>
        </p:txBody>
      </p:sp>
      <p:sp>
        <p:nvSpPr>
          <p:cNvPr id="19459" name="Rectangle 3"/>
          <p:cNvSpPr>
            <a:spLocks noGrp="1" noChangeArrowheads="1"/>
          </p:cNvSpPr>
          <p:nvPr>
            <p:ph idx="1"/>
          </p:nvPr>
        </p:nvSpPr>
        <p:spPr/>
        <p:txBody>
          <a:bodyPr/>
          <a:lstStyle/>
          <a:p>
            <a:pPr eaLnBrk="1" hangingPunct="1"/>
            <a:r>
              <a:rPr lang="en-US" smtClean="0">
                <a:latin typeface="Tahoma" pitchFamily="34" charset="0"/>
              </a:rPr>
              <a:t>Reaction Time  (RT) – method had been introduced earlier by Helmbolts &amp; Donders.</a:t>
            </a:r>
          </a:p>
          <a:p>
            <a:pPr lvl="1" eaLnBrk="1" hangingPunct="1"/>
            <a:r>
              <a:rPr lang="en-US" smtClean="0">
                <a:latin typeface="Tahoma" pitchFamily="34" charset="0"/>
              </a:rPr>
              <a:t>Wundt hoped to create a “mental chronometry,” or a record of various mental activities and the time they took to be performed.</a:t>
            </a:r>
          </a:p>
          <a:p>
            <a:pPr lvl="1" eaLnBrk="1" hangingPunct="1"/>
            <a:r>
              <a:rPr lang="en-US" smtClean="0">
                <a:latin typeface="Tahoma" pitchFamily="34" charset="0"/>
              </a:rPr>
              <a:t>Found reaction times to be too varied, and gave up on “standard” reaction times.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45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latin typeface="Arial Black" pitchFamily="34" charset="0"/>
              </a:rPr>
              <a:t>Wundt’s other methods</a:t>
            </a:r>
          </a:p>
        </p:txBody>
      </p:sp>
      <p:sp>
        <p:nvSpPr>
          <p:cNvPr id="20483" name="Rectangle 3"/>
          <p:cNvSpPr>
            <a:spLocks noGrp="1" noChangeArrowheads="1"/>
          </p:cNvSpPr>
          <p:nvPr>
            <p:ph idx="1"/>
          </p:nvPr>
        </p:nvSpPr>
        <p:spPr/>
        <p:txBody>
          <a:bodyPr/>
          <a:lstStyle/>
          <a:p>
            <a:pPr eaLnBrk="1" hangingPunct="1"/>
            <a:r>
              <a:rPr lang="en-US" smtClean="0">
                <a:latin typeface="Tahoma" pitchFamily="34" charset="0"/>
              </a:rPr>
              <a:t>Word Association: inner vs. outer association</a:t>
            </a:r>
          </a:p>
          <a:p>
            <a:pPr lvl="1" eaLnBrk="1" hangingPunct="1"/>
            <a:r>
              <a:rPr lang="en-US" b="1" smtClean="0">
                <a:latin typeface="Tahoma" pitchFamily="34" charset="0"/>
              </a:rPr>
              <a:t>Inner Associations</a:t>
            </a:r>
            <a:r>
              <a:rPr lang="en-US" smtClean="0">
                <a:latin typeface="Tahoma" pitchFamily="34" charset="0"/>
              </a:rPr>
              <a:t> showed an intrinsic connection between words (e.g., snake-reptile, light-dark, man-woman)</a:t>
            </a:r>
          </a:p>
          <a:p>
            <a:pPr lvl="1" eaLnBrk="1" hangingPunct="1"/>
            <a:r>
              <a:rPr lang="en-US" b="1" smtClean="0">
                <a:latin typeface="Tahoma" pitchFamily="34" charset="0"/>
              </a:rPr>
              <a:t>Outer Associations</a:t>
            </a:r>
            <a:r>
              <a:rPr lang="en-US" smtClean="0">
                <a:latin typeface="Tahoma" pitchFamily="34" charset="0"/>
              </a:rPr>
              <a:t> were more accidental &amp; involved connections established through habits of speech. (e.g. George-King, Fly-Wheel, Three-Christmas).</a:t>
            </a:r>
          </a:p>
          <a:p>
            <a:pPr eaLnBrk="1" hangingPunct="1"/>
            <a:endParaRPr lang="en-US" sz="2400" smtClean="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48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latin typeface="Arial Black" pitchFamily="34" charset="0"/>
              </a:rPr>
              <a:t>Wundt’s other methods</a:t>
            </a:r>
          </a:p>
        </p:txBody>
      </p:sp>
      <p:sp>
        <p:nvSpPr>
          <p:cNvPr id="21507" name="Rectangle 3"/>
          <p:cNvSpPr>
            <a:spLocks noGrp="1" noChangeArrowheads="1"/>
          </p:cNvSpPr>
          <p:nvPr>
            <p:ph idx="1"/>
          </p:nvPr>
        </p:nvSpPr>
        <p:spPr/>
        <p:txBody>
          <a:bodyPr/>
          <a:lstStyle/>
          <a:p>
            <a:pPr eaLnBrk="1" hangingPunct="1"/>
            <a:r>
              <a:rPr lang="en-US" smtClean="0">
                <a:latin typeface="Tahoma" pitchFamily="34" charset="0"/>
              </a:rPr>
              <a:t>Feelings were studied through use of paired comparisons (using the tri-dimensional model – see slide 8).</a:t>
            </a:r>
          </a:p>
          <a:p>
            <a:pPr eaLnBrk="1" hangingPunct="1"/>
            <a:r>
              <a:rPr lang="en-US" smtClean="0">
                <a:latin typeface="Tahoma" pitchFamily="34" charset="0"/>
              </a:rPr>
              <a:t>Principles of Connection - associations were the “glue” that held elements of consciousness together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latin typeface="Arial Black" pitchFamily="34" charset="0"/>
              </a:rPr>
              <a:t>Higher Mental Processes</a:t>
            </a:r>
          </a:p>
        </p:txBody>
      </p:sp>
      <p:sp>
        <p:nvSpPr>
          <p:cNvPr id="22531" name="Rectangle 3"/>
          <p:cNvSpPr>
            <a:spLocks noGrp="1" noChangeArrowheads="1"/>
          </p:cNvSpPr>
          <p:nvPr>
            <p:ph idx="1"/>
          </p:nvPr>
        </p:nvSpPr>
        <p:spPr>
          <a:xfrm>
            <a:off x="457200" y="1524000"/>
            <a:ext cx="8229600" cy="4525963"/>
          </a:xfrm>
        </p:spPr>
        <p:txBody>
          <a:bodyPr rtlCol="0">
            <a:normAutofit fontScale="92500" lnSpcReduction="100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Wundt believed that higher processes could not be studied and understood via experiments. The essence of higher mental processes could only be captured by studying collective human activity (group, social, and cultural activity).</a:t>
            </a:r>
          </a:p>
          <a:p>
            <a:pPr eaLnBrk="1" fontAlgn="auto" hangingPunct="1">
              <a:spcAft>
                <a:spcPts val="0"/>
              </a:spcAft>
              <a:buFont typeface="Arial" pitchFamily="34" charset="0"/>
              <a:buChar char="•"/>
              <a:defRPr/>
            </a:pPr>
            <a:r>
              <a:rPr lang="en-US" b="1" dirty="0" err="1" smtClean="0">
                <a:latin typeface="Tahoma" pitchFamily="34" charset="0"/>
                <a:cs typeface="Tahoma" pitchFamily="34" charset="0"/>
              </a:rPr>
              <a:t>Volkerpsychologie</a:t>
            </a:r>
            <a:r>
              <a:rPr lang="en-US" dirty="0" smtClean="0">
                <a:latin typeface="Tahoma" pitchFamily="34" charset="0"/>
                <a:cs typeface="Tahoma" pitchFamily="34" charset="0"/>
              </a:rPr>
              <a:t>  (Ethnic Psychology, Folk Psychology) -  study of collective activity, in particular, language, myths, &amp; customs. </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Modern Social Psychology?</a:t>
            </a:r>
          </a:p>
          <a:p>
            <a:pPr eaLnBrk="1" fontAlgn="auto" hangingPunct="1">
              <a:spcAft>
                <a:spcPts val="0"/>
              </a:spcAft>
              <a:buFont typeface="Arial" pitchFamily="34" charset="0"/>
              <a:buChar char="•"/>
              <a:defRPr/>
            </a:pPr>
            <a:endParaRPr lang="en-US" dirty="0" smtClean="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latin typeface="Arial Black" pitchFamily="34" charset="0"/>
              </a:rPr>
              <a:t>Wundt’s Impact</a:t>
            </a:r>
          </a:p>
        </p:txBody>
      </p:sp>
      <p:sp>
        <p:nvSpPr>
          <p:cNvPr id="27651" name="Rectangle 3"/>
          <p:cNvSpPr>
            <a:spLocks noGrp="1" noChangeArrowheads="1"/>
          </p:cNvSpPr>
          <p:nvPr>
            <p:ph idx="1"/>
          </p:nvPr>
        </p:nvSpPr>
        <p:spPr/>
        <p:txBody>
          <a:bodyPr/>
          <a:lstStyle/>
          <a:p>
            <a:pPr eaLnBrk="1" hangingPunct="1">
              <a:lnSpc>
                <a:spcPct val="90000"/>
              </a:lnSpc>
            </a:pPr>
            <a:r>
              <a:rPr lang="en-US" sz="3000" smtClean="0">
                <a:latin typeface="Tahoma" pitchFamily="34" charset="0"/>
              </a:rPr>
              <a:t>At first, Wundt received worldwide attention for his creation of a new science. Many sought to learn and spread his “experimental psychology.”</a:t>
            </a:r>
          </a:p>
          <a:p>
            <a:pPr eaLnBrk="1" hangingPunct="1">
              <a:lnSpc>
                <a:spcPct val="90000"/>
              </a:lnSpc>
            </a:pPr>
            <a:r>
              <a:rPr lang="en-US" sz="3000" smtClean="0">
                <a:latin typeface="Tahoma" pitchFamily="34" charset="0"/>
              </a:rPr>
              <a:t>Soon, though, behaviorists took over experimental psychology with much more if not truly objective behavioral methods. Clinical psychologists took over the subjective psychology, but they did not adhere to Wundt’s rigorous experimental approach.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5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latin typeface="Arial Black" pitchFamily="34" charset="0"/>
              </a:rPr>
              <a:t>Wundt’s Impact</a:t>
            </a:r>
          </a:p>
        </p:txBody>
      </p:sp>
      <p:sp>
        <p:nvSpPr>
          <p:cNvPr id="29699" name="Rectangle 3"/>
          <p:cNvSpPr>
            <a:spLocks noGrp="1" noChangeArrowheads="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With the rise of cognitive psychology in the 1960s, subjective methods were once again incorporated into of experimental psychology.</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At that time, psychologists started to regain an appreciation of the foundation that Wundt had created for subjective science.</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This regained appreciation of Wundt also inspired the rise of subjective social sciences.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Subjective Social Sciences</a:t>
            </a:r>
          </a:p>
        </p:txBody>
      </p:sp>
      <p:sp>
        <p:nvSpPr>
          <p:cNvPr id="31747" name="Rectangle 3"/>
          <p:cNvSpPr>
            <a:spLocks noGrp="1" noChangeArrowheads="1"/>
          </p:cNvSpPr>
          <p:nvPr>
            <p:ph idx="1"/>
          </p:nvPr>
        </p:nvSpPr>
        <p:spPr/>
        <p:txBody>
          <a:bodyPr rtlCol="0">
            <a:normAutofit lnSpcReduction="10000"/>
          </a:bodyPr>
          <a:lstStyle/>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Wundt personally opposed the idea of social science, but he saw social research as the vehicle for capturing higher mental processes.</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Sociology made use of subjective methods with groups (gender, age, ethnicity, socioeconomic status) as well as societies (regions, cultures, economies) to create Wundt-like experimental methods for exploring society.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AgAsdGrpGroup 6"/>
          <p:cNvGrpSpPr>
            <a:grpSpLocks/>
          </p:cNvGrpSpPr>
          <p:nvPr/>
        </p:nvGrpSpPr>
        <p:grpSpPr bwMode="auto">
          <a:xfrm>
            <a:off x="1981200" y="0"/>
            <a:ext cx="4899025" cy="6880225"/>
            <a:chOff x="2122178" y="0"/>
            <a:chExt cx="4899643" cy="6879511"/>
          </a:xfrm>
        </p:grpSpPr>
        <p:pic>
          <p:nvPicPr>
            <p:cNvPr id="3077" name="Picture 4-aSDesktop-2" descr="9504187Wundt.jpg"/>
            <p:cNvPicPr>
              <a:picLocks/>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22178" y="0"/>
              <a:ext cx="4899643"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8" name="Picture 4-aSDesktop-2AGLicenseInfo"/>
            <p:cNvSpPr txBox="1">
              <a:spLocks noChangeArrowheads="1"/>
            </p:cNvSpPr>
            <p:nvPr/>
          </p:nvSpPr>
          <p:spPr bwMode="auto">
            <a:xfrm>
              <a:off x="2122178" y="6633290"/>
              <a:ext cx="1102866" cy="246221"/>
            </a:xfrm>
            <a:prstGeom prst="rect">
              <a:avLst/>
            </a:prstGeom>
            <a:pattFill prst="pct5">
              <a:fgClr>
                <a:srgbClr val="D3D3D3">
                  <a:alpha val="70195"/>
                </a:srgbClr>
              </a:fgClr>
              <a:bgClr>
                <a:srgbClr val="D3D3D3">
                  <a:alpha val="70195"/>
                </a:srgbClr>
              </a:bgClr>
            </a:patt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rIns="0" anchor="ct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r>
                <a:rPr lang="en-US" sz="1000"/>
                <a:t>*Image </a:t>
              </a:r>
              <a:r>
                <a:rPr lang="en-US" sz="1000">
                  <a:hlinkClick r:id="rId3"/>
                </a:rPr>
                <a:t>via</a:t>
              </a:r>
              <a:r>
                <a:rPr lang="en-US" sz="1000"/>
                <a:t> </a:t>
              </a:r>
              <a:r>
                <a:rPr lang="en-US" sz="1000">
                  <a:hlinkClick r:id="rId4"/>
                </a:rPr>
                <a:t>Bing</a:t>
              </a:r>
              <a:r>
                <a:rPr lang="en-US" sz="1000"/>
                <a:t> </a:t>
              </a: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Wilhelm Wundt (1832-1920)</a:t>
            </a:r>
          </a:p>
        </p:txBody>
      </p:sp>
      <p:sp>
        <p:nvSpPr>
          <p:cNvPr id="12291" name="Rectangle 3"/>
          <p:cNvSpPr>
            <a:spLocks noGrp="1" noChangeArrowheads="1"/>
          </p:cNvSpPr>
          <p:nvPr>
            <p:ph idx="1"/>
          </p:nvPr>
        </p:nvSpPr>
        <p:spPr/>
        <p:txBody>
          <a:bodyPr rtlCol="0">
            <a:normAutofit lnSpcReduction="10000"/>
          </a:bodyPr>
          <a:lstStyle/>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In 1874, published Principles of Physiological Psychology.</a:t>
            </a:r>
          </a:p>
          <a:p>
            <a:pPr lvl="1"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Note: the name “physiological psychology” predated the </a:t>
            </a:r>
            <a:r>
              <a:rPr lang="en-US" dirty="0" smtClean="0">
                <a:latin typeface="Tahoma" pitchFamily="34" charset="0"/>
                <a:cs typeface="Tahoma" pitchFamily="34" charset="0"/>
              </a:rPr>
              <a:t>concept </a:t>
            </a:r>
            <a:r>
              <a:rPr lang="en-US" dirty="0" smtClean="0">
                <a:latin typeface="Tahoma" pitchFamily="34" charset="0"/>
                <a:cs typeface="Tahoma" pitchFamily="34" charset="0"/>
              </a:rPr>
              <a:t>‘experimental psychology.’</a:t>
            </a:r>
          </a:p>
          <a:p>
            <a:pPr lvl="1"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The book was part of Wundt’s efforts to create an independent science of psychology.</a:t>
            </a:r>
          </a:p>
          <a:p>
            <a:pPr lvl="1"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By 1890, Wundt succeeded in creating the first school of psychology (at Leipzig), attracting large numbers of students who wanted to work with him.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29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latin typeface="Arial Black" pitchFamily="34" charset="0"/>
              </a:rPr>
              <a:t>Psychology as Science</a:t>
            </a:r>
          </a:p>
        </p:txBody>
      </p:sp>
      <p:sp>
        <p:nvSpPr>
          <p:cNvPr id="13315" name="Rectangle 3"/>
          <p:cNvSpPr>
            <a:spLocks noGrp="1" noChangeArrowheads="1"/>
          </p:cNvSpPr>
          <p:nvPr>
            <p:ph idx="1"/>
          </p:nvPr>
        </p:nvSpPr>
        <p:spPr/>
        <p:txBody>
          <a:bodyPr/>
          <a:lstStyle/>
          <a:p>
            <a:pPr eaLnBrk="1" hangingPunct="1"/>
            <a:r>
              <a:rPr lang="en-US" smtClean="0">
                <a:latin typeface="Tahoma" pitchFamily="34" charset="0"/>
              </a:rPr>
              <a:t>Wundt distinguished between physical science and psychological science according to the “type” of experience.</a:t>
            </a:r>
          </a:p>
          <a:p>
            <a:pPr lvl="1" eaLnBrk="1" hangingPunct="1"/>
            <a:r>
              <a:rPr lang="en-US" smtClean="0">
                <a:latin typeface="Tahoma" pitchFamily="34" charset="0"/>
              </a:rPr>
              <a:t>The physical world is experienced, observed and measured from outside the event.</a:t>
            </a:r>
          </a:p>
          <a:p>
            <a:pPr lvl="1" eaLnBrk="1" hangingPunct="1"/>
            <a:r>
              <a:rPr lang="en-US" smtClean="0">
                <a:latin typeface="Tahoma" pitchFamily="34" charset="0"/>
              </a:rPr>
              <a:t>The psychological world is experienced, observed and measured “as it occurred.”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latin typeface="Arial Black" pitchFamily="34" charset="0"/>
              </a:rPr>
              <a:t>Subjective Science</a:t>
            </a:r>
          </a:p>
        </p:txBody>
      </p:sp>
      <p:sp>
        <p:nvSpPr>
          <p:cNvPr id="14339" name="Rectangle 3"/>
          <p:cNvSpPr>
            <a:spLocks noGrp="1" noChangeArrowheads="1"/>
          </p:cNvSpPr>
          <p:nvPr>
            <p:ph idx="1"/>
          </p:nvPr>
        </p:nvSpPr>
        <p:spPr/>
        <p:txBody>
          <a:bodyPr/>
          <a:lstStyle/>
          <a:p>
            <a:pPr eaLnBrk="1" hangingPunct="1">
              <a:lnSpc>
                <a:spcPct val="90000"/>
              </a:lnSpc>
            </a:pPr>
            <a:r>
              <a:rPr lang="en-US" sz="3000" b="1" smtClean="0">
                <a:latin typeface="Tahoma" pitchFamily="34" charset="0"/>
                <a:cs typeface="Tahoma" pitchFamily="34" charset="0"/>
              </a:rPr>
              <a:t>Mediate experience</a:t>
            </a:r>
            <a:r>
              <a:rPr lang="en-US" sz="3000" smtClean="0">
                <a:latin typeface="Tahoma" pitchFamily="34" charset="0"/>
                <a:cs typeface="Tahoma" pitchFamily="34" charset="0"/>
              </a:rPr>
              <a:t> – associated with physical science, it is experience that is mediated by some device of accurate measure. (For example, using a thermometer to determine how hot/cold it is).</a:t>
            </a:r>
          </a:p>
          <a:p>
            <a:pPr eaLnBrk="1" hangingPunct="1">
              <a:lnSpc>
                <a:spcPct val="90000"/>
              </a:lnSpc>
            </a:pPr>
            <a:r>
              <a:rPr lang="en-US" sz="3000" b="1" smtClean="0">
                <a:latin typeface="Tahoma" pitchFamily="34" charset="0"/>
                <a:cs typeface="Tahoma" pitchFamily="34" charset="0"/>
              </a:rPr>
              <a:t>Immediate experience</a:t>
            </a:r>
            <a:r>
              <a:rPr lang="en-US" sz="3000" smtClean="0">
                <a:latin typeface="Tahoma" pitchFamily="34" charset="0"/>
                <a:cs typeface="Tahoma" pitchFamily="34" charset="0"/>
              </a:rPr>
              <a:t> – the experience of the psychological researcher. It is not mediated by anything external or objective. </a:t>
            </a:r>
          </a:p>
          <a:p>
            <a:pPr lvl="1" eaLnBrk="1" hangingPunct="1">
              <a:lnSpc>
                <a:spcPct val="90000"/>
              </a:lnSpc>
            </a:pPr>
            <a:r>
              <a:rPr lang="en-US" sz="2600" smtClean="0">
                <a:latin typeface="Tahoma" pitchFamily="34" charset="0"/>
                <a:cs typeface="Tahoma" pitchFamily="34" charset="0"/>
              </a:rPr>
              <a:t>Wundt argued that psychologists must attempt to isolate the experience of the “elements of thought.”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latin typeface="Arial Black" pitchFamily="34" charset="0"/>
              </a:rPr>
              <a:t>Wundt’s Methods</a:t>
            </a:r>
          </a:p>
        </p:txBody>
      </p:sp>
      <p:sp>
        <p:nvSpPr>
          <p:cNvPr id="15363" name="Rectangle 3"/>
          <p:cNvSpPr>
            <a:spLocks noGrp="1" noChangeArrowheads="1"/>
          </p:cNvSpPr>
          <p:nvPr>
            <p:ph idx="1"/>
          </p:nvPr>
        </p:nvSpPr>
        <p:spPr/>
        <p:txBody>
          <a:bodyPr/>
          <a:lstStyle/>
          <a:p>
            <a:pPr eaLnBrk="1" hangingPunct="1">
              <a:lnSpc>
                <a:spcPct val="90000"/>
              </a:lnSpc>
            </a:pPr>
            <a:r>
              <a:rPr lang="en-US" smtClean="0">
                <a:latin typeface="Tahoma" pitchFamily="34" charset="0"/>
                <a:cs typeface="Tahoma" pitchFamily="34" charset="0"/>
              </a:rPr>
              <a:t>Wundt’s methods combined </a:t>
            </a:r>
            <a:r>
              <a:rPr lang="en-US" b="1" smtClean="0">
                <a:latin typeface="Tahoma" pitchFamily="34" charset="0"/>
                <a:cs typeface="Tahoma" pitchFamily="34" charset="0"/>
              </a:rPr>
              <a:t>scientific experimentation</a:t>
            </a:r>
            <a:r>
              <a:rPr lang="en-US" smtClean="0">
                <a:latin typeface="Tahoma" pitchFamily="34" charset="0"/>
                <a:cs typeface="Tahoma" pitchFamily="34" charset="0"/>
              </a:rPr>
              <a:t> and </a:t>
            </a:r>
            <a:r>
              <a:rPr lang="en-US" b="1" smtClean="0">
                <a:latin typeface="Tahoma" pitchFamily="34" charset="0"/>
                <a:cs typeface="Tahoma" pitchFamily="34" charset="0"/>
              </a:rPr>
              <a:t>introspection</a:t>
            </a:r>
            <a:r>
              <a:rPr lang="en-US" smtClean="0">
                <a:latin typeface="Tahoma" pitchFamily="34" charset="0"/>
                <a:cs typeface="Tahoma" pitchFamily="34" charset="0"/>
              </a:rPr>
              <a:t>.</a:t>
            </a:r>
          </a:p>
          <a:p>
            <a:pPr lvl="1" eaLnBrk="1" hangingPunct="1">
              <a:lnSpc>
                <a:spcPct val="90000"/>
              </a:lnSpc>
            </a:pPr>
            <a:r>
              <a:rPr lang="en-US" smtClean="0">
                <a:latin typeface="Tahoma" pitchFamily="34" charset="0"/>
                <a:cs typeface="Tahoma" pitchFamily="34" charset="0"/>
              </a:rPr>
              <a:t>As you may recall, Plotinus and St. Augustine were among the first to use introspection as a soul-searching process.</a:t>
            </a:r>
          </a:p>
          <a:p>
            <a:pPr lvl="1" eaLnBrk="1" hangingPunct="1">
              <a:lnSpc>
                <a:spcPct val="90000"/>
              </a:lnSpc>
            </a:pPr>
            <a:r>
              <a:rPr lang="en-US" smtClean="0">
                <a:latin typeface="Tahoma" pitchFamily="34" charset="0"/>
                <a:cs typeface="Tahoma" pitchFamily="34" charset="0"/>
              </a:rPr>
              <a:t>Descartes used introspection for his “contemplative meditation”</a:t>
            </a:r>
          </a:p>
          <a:p>
            <a:pPr lvl="1" eaLnBrk="1" hangingPunct="1">
              <a:lnSpc>
                <a:spcPct val="90000"/>
              </a:lnSpc>
            </a:pPr>
            <a:r>
              <a:rPr lang="en-US" smtClean="0">
                <a:latin typeface="Tahoma" pitchFamily="34" charset="0"/>
                <a:cs typeface="Tahoma" pitchFamily="34" charset="0"/>
              </a:rPr>
              <a:t>What Wundt wanted was “experimental introspection” to only address sensory experiences.</a:t>
            </a:r>
          </a:p>
          <a:p>
            <a:pPr lvl="1" eaLnBrk="1" hangingPunct="1">
              <a:lnSpc>
                <a:spcPct val="90000"/>
              </a:lnSpc>
            </a:pPr>
            <a:endParaRPr lang="en-US" smtClean="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36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36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latin typeface="Arial Black" pitchFamily="34" charset="0"/>
              </a:rPr>
              <a:t>Rules for Introspection</a:t>
            </a:r>
          </a:p>
        </p:txBody>
      </p:sp>
      <p:sp>
        <p:nvSpPr>
          <p:cNvPr id="16387" name="Rectangle 3"/>
          <p:cNvSpPr>
            <a:spLocks noGrp="1" noChangeArrowheads="1"/>
          </p:cNvSpPr>
          <p:nvPr>
            <p:ph idx="1"/>
          </p:nvPr>
        </p:nvSpPr>
        <p:spPr/>
        <p:txBody>
          <a:bodyPr rtlCol="0">
            <a:normAutofit lnSpcReduction="10000"/>
          </a:bodyPr>
          <a:lstStyle/>
          <a:p>
            <a:pPr marL="609600" indent="-609600"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Must determine best time to introduce introspection</a:t>
            </a:r>
          </a:p>
          <a:p>
            <a:pPr marL="609600" indent="-609600"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Must maintain a state of “strained attention”</a:t>
            </a:r>
          </a:p>
          <a:p>
            <a:pPr marL="609600" indent="-609600"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Must be capable of repetition (of observation)</a:t>
            </a:r>
          </a:p>
          <a:p>
            <a:pPr marL="609600" indent="-609600"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Must be capable of isolating the mental process at any moment by employing variations in the strength and quality of the stimuli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latin typeface="Arial Black" pitchFamily="34" charset="0"/>
              </a:rPr>
              <a:t>Elements of Thought</a:t>
            </a:r>
          </a:p>
        </p:txBody>
      </p:sp>
      <p:sp>
        <p:nvSpPr>
          <p:cNvPr id="17411" name="Rectangle 3"/>
          <p:cNvSpPr>
            <a:spLocks noGrp="1" noChangeArrowheads="1"/>
          </p:cNvSpPr>
          <p:nvPr>
            <p:ph idx="1"/>
          </p:nvPr>
        </p:nvSpPr>
        <p:spPr/>
        <p:txBody>
          <a:bodyPr rtlCol="0">
            <a:normAutofit lnSpcReduction="10000"/>
          </a:bodyPr>
          <a:lstStyle/>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Two types: sensations and feeling.</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All sensations are accompanied by feelings.</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Wundt proposed a tri-</a:t>
            </a:r>
            <a:r>
              <a:rPr lang="en-US" dirty="0" err="1" smtClean="0">
                <a:latin typeface="Tahoma" pitchFamily="34" charset="0"/>
                <a:cs typeface="Tahoma" pitchFamily="34" charset="0"/>
              </a:rPr>
              <a:t>dimentional</a:t>
            </a:r>
            <a:r>
              <a:rPr lang="en-US" dirty="0" smtClean="0">
                <a:latin typeface="Tahoma" pitchFamily="34" charset="0"/>
                <a:cs typeface="Tahoma" pitchFamily="34" charset="0"/>
              </a:rPr>
              <a:t> model of feeling, in which each sensation has a subjective value within those three attributes of feelings.</a:t>
            </a:r>
          </a:p>
          <a:p>
            <a:pPr lvl="1"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Pleasantness-unpleasantness</a:t>
            </a:r>
          </a:p>
          <a:p>
            <a:pPr lvl="1"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Excitement-calm</a:t>
            </a:r>
          </a:p>
          <a:p>
            <a:pPr lvl="1"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Strain-relaxation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411">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411">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4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0"/>
            <a:ext cx="8229600" cy="1139825"/>
          </a:xfrm>
        </p:spPr>
        <p:txBody>
          <a:bodyPr/>
          <a:lstStyle/>
          <a:p>
            <a:pPr eaLnBrk="1" hangingPunct="1"/>
            <a:r>
              <a:rPr lang="en-US" smtClean="0">
                <a:latin typeface="Arial Black" pitchFamily="34" charset="0"/>
              </a:rPr>
              <a:t>Tri-dimensional Model</a:t>
            </a:r>
          </a:p>
        </p:txBody>
      </p:sp>
      <p:sp>
        <p:nvSpPr>
          <p:cNvPr id="10243" name="Rectangle 3"/>
          <p:cNvSpPr>
            <a:spLocks noGrp="1" noChangeArrowheads="1"/>
          </p:cNvSpPr>
          <p:nvPr>
            <p:ph idx="1"/>
          </p:nvPr>
        </p:nvSpPr>
        <p:spPr>
          <a:xfrm>
            <a:off x="3886200" y="1219200"/>
            <a:ext cx="1981200" cy="533400"/>
          </a:xfrm>
        </p:spPr>
        <p:txBody>
          <a:bodyPr/>
          <a:lstStyle/>
          <a:p>
            <a:pPr eaLnBrk="1" hangingPunct="1">
              <a:buFont typeface="Wingdings" pitchFamily="2" charset="2"/>
              <a:buNone/>
            </a:pPr>
            <a:r>
              <a:rPr lang="en-US" sz="2400" smtClean="0"/>
              <a:t>Excitement</a:t>
            </a:r>
          </a:p>
        </p:txBody>
      </p:sp>
      <p:sp>
        <p:nvSpPr>
          <p:cNvPr id="10244" name="Line 4"/>
          <p:cNvSpPr>
            <a:spLocks noChangeShapeType="1"/>
          </p:cNvSpPr>
          <p:nvPr/>
        </p:nvSpPr>
        <p:spPr bwMode="auto">
          <a:xfrm>
            <a:off x="685800" y="3733800"/>
            <a:ext cx="7696200" cy="0"/>
          </a:xfrm>
          <a:prstGeom prst="line">
            <a:avLst/>
          </a:prstGeom>
          <a:noFill/>
          <a:ln w="57150" cap="rnd">
            <a:solidFill>
              <a:schemeClr val="tx1"/>
            </a:solidFill>
            <a:prstDash val="sysDot"/>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10245" name="Line 5"/>
          <p:cNvSpPr>
            <a:spLocks noChangeShapeType="1"/>
          </p:cNvSpPr>
          <p:nvPr/>
        </p:nvSpPr>
        <p:spPr bwMode="auto">
          <a:xfrm>
            <a:off x="4648200" y="1828800"/>
            <a:ext cx="0" cy="4191000"/>
          </a:xfrm>
          <a:prstGeom prst="line">
            <a:avLst/>
          </a:prstGeom>
          <a:noFill/>
          <a:ln w="5715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10246" name="Line 6"/>
          <p:cNvSpPr>
            <a:spLocks noChangeShapeType="1"/>
          </p:cNvSpPr>
          <p:nvPr/>
        </p:nvSpPr>
        <p:spPr bwMode="auto">
          <a:xfrm flipV="1">
            <a:off x="914400" y="1676400"/>
            <a:ext cx="7391400" cy="4114800"/>
          </a:xfrm>
          <a:prstGeom prst="line">
            <a:avLst/>
          </a:prstGeom>
          <a:noFill/>
          <a:ln w="57150">
            <a:solidFill>
              <a:schemeClr val="tx1"/>
            </a:solidFill>
            <a:prstDash val="dashDot"/>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10247" name="Rectangle 7"/>
          <p:cNvSpPr>
            <a:spLocks noChangeArrowheads="1"/>
          </p:cNvSpPr>
          <p:nvPr/>
        </p:nvSpPr>
        <p:spPr bwMode="auto">
          <a:xfrm>
            <a:off x="228600" y="3124200"/>
            <a:ext cx="19812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eaLnBrk="1" hangingPunct="1">
              <a:spcBef>
                <a:spcPct val="20000"/>
              </a:spcBef>
              <a:buClr>
                <a:schemeClr val="bg2"/>
              </a:buClr>
              <a:buSzPct val="75000"/>
              <a:buFont typeface="Wingdings" pitchFamily="2" charset="2"/>
              <a:buNone/>
            </a:pPr>
            <a:r>
              <a:rPr lang="en-US" sz="2400"/>
              <a:t>Pleasure</a:t>
            </a:r>
          </a:p>
        </p:txBody>
      </p:sp>
      <p:sp>
        <p:nvSpPr>
          <p:cNvPr id="10248" name="Rectangle 8"/>
          <p:cNvSpPr>
            <a:spLocks noChangeArrowheads="1"/>
          </p:cNvSpPr>
          <p:nvPr/>
        </p:nvSpPr>
        <p:spPr bwMode="auto">
          <a:xfrm>
            <a:off x="6858000" y="1219200"/>
            <a:ext cx="19812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eaLnBrk="1" hangingPunct="1">
              <a:spcBef>
                <a:spcPct val="20000"/>
              </a:spcBef>
              <a:buClr>
                <a:schemeClr val="bg2"/>
              </a:buClr>
              <a:buSzPct val="75000"/>
              <a:buFont typeface="Wingdings" pitchFamily="2" charset="2"/>
              <a:buNone/>
            </a:pPr>
            <a:r>
              <a:rPr lang="en-US" sz="2400"/>
              <a:t>Relaxation</a:t>
            </a:r>
          </a:p>
        </p:txBody>
      </p:sp>
      <p:sp>
        <p:nvSpPr>
          <p:cNvPr id="10249" name="Rectangle 9"/>
          <p:cNvSpPr>
            <a:spLocks noChangeArrowheads="1"/>
          </p:cNvSpPr>
          <p:nvPr/>
        </p:nvSpPr>
        <p:spPr bwMode="auto">
          <a:xfrm>
            <a:off x="7162800" y="3810000"/>
            <a:ext cx="19812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eaLnBrk="1" hangingPunct="1">
              <a:spcBef>
                <a:spcPct val="20000"/>
              </a:spcBef>
              <a:buClr>
                <a:schemeClr val="bg2"/>
              </a:buClr>
              <a:buSzPct val="75000"/>
              <a:buFont typeface="Wingdings" pitchFamily="2" charset="2"/>
              <a:buNone/>
            </a:pPr>
            <a:r>
              <a:rPr lang="en-US" sz="2400"/>
              <a:t>Displeasure</a:t>
            </a:r>
          </a:p>
        </p:txBody>
      </p:sp>
      <p:sp>
        <p:nvSpPr>
          <p:cNvPr id="10250" name="Rectangle 10"/>
          <p:cNvSpPr>
            <a:spLocks noChangeArrowheads="1"/>
          </p:cNvSpPr>
          <p:nvPr/>
        </p:nvSpPr>
        <p:spPr bwMode="auto">
          <a:xfrm>
            <a:off x="4267200" y="6096000"/>
            <a:ext cx="19812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eaLnBrk="1" hangingPunct="1">
              <a:spcBef>
                <a:spcPct val="20000"/>
              </a:spcBef>
              <a:buClr>
                <a:schemeClr val="bg2"/>
              </a:buClr>
              <a:buSzPct val="75000"/>
              <a:buFont typeface="Wingdings" pitchFamily="2" charset="2"/>
              <a:buNone/>
            </a:pPr>
            <a:r>
              <a:rPr lang="en-US" sz="2400"/>
              <a:t>Calm</a:t>
            </a:r>
          </a:p>
        </p:txBody>
      </p:sp>
      <p:sp>
        <p:nvSpPr>
          <p:cNvPr id="10251" name="Rectangle 11"/>
          <p:cNvSpPr>
            <a:spLocks noChangeArrowheads="1"/>
          </p:cNvSpPr>
          <p:nvPr/>
        </p:nvSpPr>
        <p:spPr bwMode="auto">
          <a:xfrm>
            <a:off x="533400" y="5867400"/>
            <a:ext cx="19812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eaLnBrk="1" hangingPunct="1">
              <a:spcBef>
                <a:spcPct val="20000"/>
              </a:spcBef>
              <a:buClr>
                <a:schemeClr val="bg2"/>
              </a:buClr>
              <a:buSzPct val="75000"/>
              <a:buFont typeface="Wingdings" pitchFamily="2" charset="2"/>
              <a:buNone/>
            </a:pPr>
            <a:r>
              <a:rPr lang="en-US" sz="2400"/>
              <a:t>Strain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917</TotalTime>
  <Words>882</Words>
  <Application>Microsoft Office PowerPoint</Application>
  <PresentationFormat>On-screen Show (4:3)</PresentationFormat>
  <Paragraphs>70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The Formal Founding of Psychology:  Wundt in Right Place at Right Time </vt:lpstr>
      <vt:lpstr>Slide 2</vt:lpstr>
      <vt:lpstr>Wilhelm Wundt (1832-1920)</vt:lpstr>
      <vt:lpstr>Psychology as Science</vt:lpstr>
      <vt:lpstr>Subjective Science</vt:lpstr>
      <vt:lpstr>Wundt’s Methods</vt:lpstr>
      <vt:lpstr>Rules for Introspection</vt:lpstr>
      <vt:lpstr>Elements of Thought</vt:lpstr>
      <vt:lpstr>Tri-dimensional Model</vt:lpstr>
      <vt:lpstr>Perception</vt:lpstr>
      <vt:lpstr>Wundt’s Experimental Methods</vt:lpstr>
      <vt:lpstr>Wundt’s other methods</vt:lpstr>
      <vt:lpstr>Wundt’s other methods</vt:lpstr>
      <vt:lpstr>Higher Mental Processes</vt:lpstr>
      <vt:lpstr>Wundt’s Impact</vt:lpstr>
      <vt:lpstr>Wundt’s Impact</vt:lpstr>
      <vt:lpstr>Subjective Social Sciences</vt:lpstr>
    </vt:vector>
  </TitlesOfParts>
  <Company>The University of Texas at San Antonio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Modern Psychology</dc:title>
  <dc:creator>stuuuu</dc:creator>
  <cp:lastModifiedBy>utsa</cp:lastModifiedBy>
  <cp:revision>28</cp:revision>
  <dcterms:created xsi:type="dcterms:W3CDTF">2006-02-21T19:37:55Z</dcterms:created>
  <dcterms:modified xsi:type="dcterms:W3CDTF">2012-10-10T19:28:05Z</dcterms:modified>
</cp:coreProperties>
</file>