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79" r:id="rId4"/>
    <p:sldId id="259" r:id="rId5"/>
    <p:sldId id="265" r:id="rId6"/>
    <p:sldId id="273" r:id="rId7"/>
    <p:sldId id="266" r:id="rId8"/>
    <p:sldId id="275" r:id="rId9"/>
    <p:sldId id="274" r:id="rId10"/>
    <p:sldId id="276" r:id="rId11"/>
    <p:sldId id="267" r:id="rId12"/>
    <p:sldId id="270" r:id="rId13"/>
    <p:sldId id="261" r:id="rId14"/>
    <p:sldId id="271" r:id="rId15"/>
    <p:sldId id="27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4" autoAdjust="0"/>
    <p:restoredTop sz="94660"/>
  </p:normalViewPr>
  <p:slideViewPr>
    <p:cSldViewPr>
      <p:cViewPr varScale="1">
        <p:scale>
          <a:sx n="57" d="100"/>
          <a:sy n="57" d="100"/>
        </p:scale>
        <p:origin x="9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1FB096-6986-4AAF-97B1-6E0DA5A0FED7}" type="datetimeFigureOut">
              <a:rPr lang="en-US"/>
              <a:pPr>
                <a:defRPr/>
              </a:pPr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6323D8-F2D9-485D-804B-C4F94A616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925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FC351165-77DF-4F6C-B021-0E455A924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70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LifeTechnologiesCorp/featured?v=ryhSGUzzz8U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1730EAB-1611-4763-80ED-704F3B6DEE1E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hlinkClick r:id="rId3"/>
              </a:rPr>
              <a:t>http://www.youtube.com/user/LifeTechnologiesCorp/featured?v=ryhSGUzzz8U</a:t>
            </a: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63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60151F-942F-4B11-9BF6-C871AF379C8C}" type="slidenum">
              <a:rPr lang="en-US" altLang="en-US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70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216ADA2-9C1E-4DFB-AACD-F70842D12065}" type="slidenum">
              <a:rPr lang="en-US" altLang="en-US">
                <a:latin typeface="Arial" panose="020B0604020202020204" pitchFamily="34" charset="0"/>
              </a:rPr>
              <a:pPr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250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8BEB3AF-C4F3-44ED-9A7B-0C6C262DFDDE}" type="slidenum">
              <a:rPr lang="en-US" altLang="en-US">
                <a:latin typeface="Arial" panose="020B0604020202020204" pitchFamily="34" charset="0"/>
              </a:rPr>
              <a:pPr/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258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6429E39-8F42-4C63-97CD-935C23DB6BE5}" type="slidenum">
              <a:rPr lang="en-US" altLang="en-US">
                <a:latin typeface="Arial" panose="020B0604020202020204" pitchFamily="34" charset="0"/>
              </a:rPr>
              <a:pPr/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128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63E0859-47BA-46B5-A455-CF78F9649FE7}" type="slidenum">
              <a:rPr lang="en-US" altLang="en-US">
                <a:latin typeface="Arial" panose="020B0604020202020204" pitchFamily="34" charset="0"/>
              </a:rPr>
              <a:pPr/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02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EAFFE64-E33B-49F0-A62E-6C0A32A62344}" type="slidenum">
              <a:rPr lang="en-US" altLang="en-US">
                <a:latin typeface="Arial" panose="020B0604020202020204" pitchFamily="34" charset="0"/>
              </a:rPr>
              <a:pPr/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463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69386A4-7F80-4403-B6F4-2AA5BEF034D0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32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C5857ED-5EED-4848-AECD-B064EBCD7723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268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22A5B46-2D99-4D82-BD67-10E1B97CD5B0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585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083BC1A-97AD-43B4-8725-4E38ACCCAE98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23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A45E0CF-F12B-410B-A1D0-BBA176442961}" type="slidenum">
              <a:rPr lang="en-US" altLang="en-US">
                <a:latin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33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CE0170A-48AF-4AF7-B648-626BEB2CEBDB}" type="slidenum">
              <a:rPr lang="en-US" altLang="en-US">
                <a:latin typeface="Arial" panose="020B0604020202020204" pitchFamily="34" charset="0"/>
              </a:rPr>
              <a:pPr/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98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B0EAE56-E7F0-450B-9A6F-DA6AA0268ABC}" type="slidenum">
              <a:rPr lang="en-US" altLang="en-US">
                <a:latin typeface="Arial" panose="020B0604020202020204" pitchFamily="34" charset="0"/>
              </a:rPr>
              <a:pPr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800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2311CB6-A026-4CD5-8203-1969B0A4DB4B}" type="slidenum">
              <a:rPr lang="en-US" altLang="en-US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50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9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09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179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7705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95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258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076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7015F-0674-4AD4-9DAA-1E250BEEA4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5573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890-DEDF-4840-9810-173E9C79F2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1542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C3DE-6310-432B-AF80-4644537D95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5898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0743-1768-4F8B-AEB8-B5126BC036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2096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FFEF-95F4-4652-9543-DA70D124F15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5078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A0099-D8F3-491F-AD12-78005A5B817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6563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CD965-A9CF-429B-BBCB-DA233CFF06F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4620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DF965-5DCF-4919-94C2-93DCB2FD7D3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4759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9FB41-C4FD-487A-B155-AA6F2248ED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8333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3909-E523-4445-9F3C-3C9FD1E614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8490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619A-49BB-45CA-B0A0-4253E61202D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095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  <p:sldLayoutId id="2147484047" r:id="rId16"/>
    <p:sldLayoutId id="2147484048" r:id="rId17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hronicle.com/article/The-Basics-of-Science-CV/46273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ronicle.com/article/The-Basics-of-Science-CV/46274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hronicle.com/article/The-Basics-of-Science-CVs/46275/" TargetMode="External"/><Relationship Id="rId7" Type="http://schemas.openxmlformats.org/officeDocument/2006/relationships/hyperlink" Target="https://owl.english.purdue.edu/owl/resource/641/01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eaver.pepperdine.edu/careercenter/services/jobsearch/resumes/resumes.htm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career.berkeley.edu/phds/PhDCV.stm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chronicle.com/article/From-CV-to-R-sum-/44712/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Making an Effective</a:t>
            </a:r>
            <a:br>
              <a:rPr lang="en-US" sz="4000" dirty="0" smtClean="0"/>
            </a:br>
            <a:r>
              <a:rPr lang="en-US" sz="4000" dirty="0" smtClean="0"/>
              <a:t> Curriculum Vitae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800600"/>
            <a:ext cx="5029200" cy="10668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Gail P. Taylor, PhD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RISE Research Training Program</a:t>
            </a:r>
            <a:endParaRPr lang="en-US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0450"/>
          </a:xfrm>
        </p:spPr>
        <p:txBody>
          <a:bodyPr/>
          <a:lstStyle/>
          <a:p>
            <a:pPr eaLnBrk="1" hangingPunct="1"/>
            <a:r>
              <a:rPr lang="en-US" altLang="en-US" smtClean="0"/>
              <a:t>Focusing a 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6859588" cy="42672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For Research: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hlinkClick r:id="rId3"/>
              </a:rPr>
              <a:t>Sample Research CV</a:t>
            </a:r>
            <a:endParaRPr lang="en-US" sz="24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For Teaching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hlinkClick r:id="rId4"/>
              </a:rPr>
              <a:t>Sample </a:t>
            </a:r>
            <a:r>
              <a:rPr lang="en-US" sz="2400" dirty="0">
                <a:hlinkClick r:id="rId4"/>
              </a:rPr>
              <a:t>Teaching CV</a:t>
            </a: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Difference? Order of information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Additional Elements for Students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7391400" cy="4830763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Show what you’ve done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3200" dirty="0" smtClean="0"/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Conferences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Jobs that show you’ve handled responsibility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79450"/>
          </a:xfrm>
        </p:spPr>
        <p:txBody>
          <a:bodyPr/>
          <a:lstStyle/>
          <a:p>
            <a:pPr eaLnBrk="1" hangingPunct="1"/>
            <a:r>
              <a:rPr lang="en-US" altLang="en-US" smtClean="0"/>
              <a:t>Appearance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7391400" cy="3505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Visually appealing and easy to read</a:t>
            </a:r>
          </a:p>
          <a:p>
            <a:pPr marL="547688" lvl="1" eaLnBrk="1" hangingPunct="1"/>
            <a:endParaRPr lang="en-US" altLang="en-US" sz="2400" smtClean="0"/>
          </a:p>
          <a:p>
            <a:pPr marL="547688" lvl="1" eaLnBrk="1" hangingPunct="1"/>
            <a:r>
              <a:rPr lang="en-US" altLang="en-US" sz="2400" smtClean="0"/>
              <a:t>Don’t overdo bold/italics, etc.</a:t>
            </a:r>
          </a:p>
          <a:p>
            <a:pPr marL="547688" lvl="1" eaLnBrk="1" hangingPunct="1"/>
            <a:r>
              <a:rPr lang="en-US" altLang="en-US" sz="2400" smtClean="0"/>
              <a:t>Use white space</a:t>
            </a:r>
          </a:p>
          <a:p>
            <a:pPr marL="547688" lvl="1" eaLnBrk="1" hangingPunct="1"/>
            <a:r>
              <a:rPr lang="en-US" altLang="en-US" sz="2400" smtClean="0"/>
              <a:t>Use consistent formatting</a:t>
            </a:r>
          </a:p>
          <a:p>
            <a:pPr marL="547688" lvl="1" eaLnBrk="1" hangingPunct="1"/>
            <a:r>
              <a:rPr lang="en-US" altLang="en-US" sz="2400" smtClean="0"/>
              <a:t>1” margins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19600"/>
            <a:ext cx="59436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486400"/>
            <a:ext cx="59436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984250"/>
          </a:xfrm>
        </p:spPr>
        <p:txBody>
          <a:bodyPr/>
          <a:lstStyle/>
          <a:p>
            <a:pPr eaLnBrk="1" hangingPunct="1"/>
            <a:r>
              <a:rPr lang="en-US" altLang="en-US" smtClean="0"/>
              <a:t>Questions to Ask Yourself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41413" y="1905000"/>
            <a:ext cx="7392987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Appropriate use of bold and italic text?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Are categories clearly labeled?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Is it easy to find sections of interest for admissions committee members?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Has your advisor and at least one other person reviewed and critiqued it?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Avoided using acronyms?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Proofread to eliminate typographical errors?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565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</a:t>
            </a:r>
            <a:r>
              <a:rPr lang="en-US" altLang="en-US" sz="4000" smtClean="0"/>
              <a:t> NOT to do: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 b="1" dirty="0" smtClean="0"/>
              <a:t>Don't</a:t>
            </a:r>
            <a:r>
              <a:rPr lang="en-US" sz="2800" dirty="0" smtClean="0"/>
              <a:t> include: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Birthday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SS#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Ethnic identity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Political affiliation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Religious preference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Hobbies 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Marital status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Sexual orientation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Place of birth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Photographs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Physical: Height; Weight; and Health.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84250"/>
          </a:xfrm>
        </p:spPr>
        <p:txBody>
          <a:bodyPr/>
          <a:lstStyle/>
          <a:p>
            <a:pPr eaLnBrk="1" hangingPunct="1"/>
            <a:r>
              <a:rPr lang="en-US" altLang="en-US" smtClean="0"/>
              <a:t>Useful websites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7467600" cy="4759325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The Chronicle of Higher Education</a:t>
            </a:r>
            <a:r>
              <a:rPr lang="en-US" altLang="en-US" smtClean="0"/>
              <a:t>:</a:t>
            </a:r>
          </a:p>
          <a:p>
            <a:pPr marL="547688" lvl="1" eaLnBrk="1" hangingPunct="1"/>
            <a:r>
              <a:rPr lang="en-US" altLang="en-US" smtClean="0">
                <a:hlinkClick r:id="rId3"/>
              </a:rPr>
              <a:t>The Basics of Science CVs</a:t>
            </a:r>
            <a:endParaRPr lang="en-US" altLang="en-US" smtClean="0"/>
          </a:p>
          <a:p>
            <a:pPr marL="547688" lvl="1" eaLnBrk="1" hangingPunct="1"/>
            <a:r>
              <a:rPr lang="en-US" altLang="en-US" smtClean="0">
                <a:hlinkClick r:id="rId4"/>
              </a:rPr>
              <a:t>From CV to Résumé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hlinkClick r:id="rId5"/>
              </a:rPr>
              <a:t>UC Berkeley – CV – Parts I &amp; II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hlinkClick r:id="rId6"/>
              </a:rPr>
              <a:t>Pepperdine University – Writing the Academic CV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>
                <a:hlinkClick r:id="rId7"/>
              </a:rPr>
              <a:t>Purdue University – Online Writing Lab</a:t>
            </a:r>
            <a:endParaRPr lang="en-US" altLang="en-US" smtClean="0"/>
          </a:p>
        </p:txBody>
      </p:sp>
      <p:pic>
        <p:nvPicPr>
          <p:cNvPr id="26628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676400"/>
            <a:ext cx="2005013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1828800"/>
            <a:ext cx="442912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3251200"/>
            <a:ext cx="4095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429000"/>
            <a:ext cx="5334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120000">
                                      <p:cBhvr>
                                        <p:cTn id="12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120000">
                                      <p:cBhvr>
                                        <p:cTn id="18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120000">
                                      <p:cBhvr>
                                        <p:cTn id="24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nodeType="withEffect">
                                  <p:stCondLst>
                                    <p:cond delay="5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50" tmFilter="0, 0; .2, .5; .8, .5; 1, 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125" autoRev="1" fill="hold"/>
                                        <p:tgtEl>
                                          <p:spTgt spid="286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8425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is a CV?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6859588" cy="4267200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“the course of my life”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 presentation of your: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Education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Experience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Accomplishments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Scholarly Pedigree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Its appearance also tells about your: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Attention to detail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Thoroughness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060450"/>
          </a:xfrm>
        </p:spPr>
        <p:txBody>
          <a:bodyPr/>
          <a:lstStyle/>
          <a:p>
            <a:pPr eaLnBrk="1" hangingPunct="1"/>
            <a:r>
              <a:rPr lang="en-US" altLang="en-US" smtClean="0"/>
              <a:t>Why do I need a CV?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696200" cy="4495800"/>
          </a:xfrm>
        </p:spPr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New job positions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Awards, fellowships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Grant proposals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Publishing, introductions for presentations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Consulting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Tenure or advancement in University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Usually accompanied by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Statement of Purpose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Cover and small research proposal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84250"/>
          </a:xfrm>
        </p:spPr>
        <p:txBody>
          <a:bodyPr/>
          <a:lstStyle/>
          <a:p>
            <a:pPr eaLnBrk="1" hangingPunct="1"/>
            <a:r>
              <a:rPr lang="en-US" altLang="en-US" smtClean="0"/>
              <a:t>CV v. Résumé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914400" y="1676400"/>
            <a:ext cx="4267200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2800" dirty="0" smtClean="0"/>
              <a:t>CV</a:t>
            </a:r>
          </a:p>
          <a:p>
            <a:pPr lvl="1" eaLnBrk="1" hangingPunct="1">
              <a:defRPr/>
            </a:pPr>
            <a:r>
              <a:rPr lang="en-US" sz="2400" dirty="0" smtClean="0"/>
              <a:t>Overall summary: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Education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Experience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Pubs, Presentations 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Teaching, Grants</a:t>
            </a:r>
          </a:p>
          <a:p>
            <a:pPr lvl="1" eaLnBrk="1" hangingPunct="1">
              <a:defRPr/>
            </a:pPr>
            <a:r>
              <a:rPr lang="en-US" sz="2400" dirty="0" smtClean="0"/>
              <a:t>Used for applying for: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Grants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Fellowships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Academic Teaching</a:t>
            </a:r>
          </a:p>
          <a:p>
            <a:pPr lvl="2" indent="-273050" eaLnBrk="1" hangingPunct="1">
              <a:defRPr/>
            </a:pPr>
            <a:r>
              <a:rPr lang="en-US" sz="2000" dirty="0" smtClean="0"/>
              <a:t>Academic Administration</a:t>
            </a:r>
          </a:p>
          <a:p>
            <a:pPr lvl="1" eaLnBrk="1" hangingPunct="1">
              <a:defRPr/>
            </a:pPr>
            <a:r>
              <a:rPr lang="en-US" sz="2400" dirty="0" smtClean="0"/>
              <a:t>Dozens of pages, eventually</a:t>
            </a:r>
          </a:p>
          <a:p>
            <a:pPr lvl="1" eaLnBrk="1" hangingPunct="1">
              <a:defRPr/>
            </a:pPr>
            <a:endParaRPr lang="en-US" sz="2400" dirty="0" smtClean="0"/>
          </a:p>
        </p:txBody>
      </p:sp>
      <p:sp>
        <p:nvSpPr>
          <p:cNvPr id="15364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897438" y="1676400"/>
            <a:ext cx="4017962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2800" smtClean="0"/>
              <a:t>Résumé</a:t>
            </a:r>
          </a:p>
          <a:p>
            <a:pPr lvl="1" eaLnBrk="1" hangingPunct="1">
              <a:defRPr/>
            </a:pPr>
            <a:r>
              <a:rPr lang="en-US" sz="2400" smtClean="0"/>
              <a:t>Snapshot</a:t>
            </a:r>
          </a:p>
          <a:p>
            <a:pPr lvl="1" eaLnBrk="1" hangingPunct="1">
              <a:defRPr/>
            </a:pPr>
            <a:r>
              <a:rPr lang="en-US" sz="2400" smtClean="0"/>
              <a:t>Tailored information</a:t>
            </a:r>
          </a:p>
          <a:p>
            <a:pPr lvl="2" eaLnBrk="1" hangingPunct="1">
              <a:defRPr/>
            </a:pPr>
            <a:r>
              <a:rPr lang="en-US" sz="2000" smtClean="0"/>
              <a:t>Education</a:t>
            </a:r>
          </a:p>
          <a:p>
            <a:pPr lvl="2" eaLnBrk="1" hangingPunct="1">
              <a:defRPr/>
            </a:pPr>
            <a:r>
              <a:rPr lang="en-US" sz="2000" smtClean="0"/>
              <a:t>Relevant skills set</a:t>
            </a:r>
          </a:p>
          <a:p>
            <a:pPr lvl="1" eaLnBrk="1" hangingPunct="1">
              <a:defRPr/>
            </a:pPr>
            <a:r>
              <a:rPr lang="en-US" sz="2400" smtClean="0"/>
              <a:t>Information generally incomplete</a:t>
            </a:r>
          </a:p>
          <a:p>
            <a:pPr lvl="1" eaLnBrk="1" hangingPunct="1">
              <a:defRPr/>
            </a:pPr>
            <a:r>
              <a:rPr lang="en-US" sz="2400" smtClean="0"/>
              <a:t>Used when applying for</a:t>
            </a:r>
          </a:p>
          <a:p>
            <a:pPr lvl="2" eaLnBrk="1" hangingPunct="1">
              <a:defRPr/>
            </a:pPr>
            <a:r>
              <a:rPr lang="en-US" sz="2000" smtClean="0"/>
              <a:t>Specific job</a:t>
            </a:r>
          </a:p>
          <a:p>
            <a:pPr lvl="2" eaLnBrk="1" hangingPunct="1">
              <a:defRPr/>
            </a:pPr>
            <a:r>
              <a:rPr lang="en-US" sz="2000" smtClean="0"/>
              <a:t>Public or private sector</a:t>
            </a:r>
          </a:p>
          <a:p>
            <a:pPr lvl="1" eaLnBrk="1" hangingPunct="1">
              <a:defRPr/>
            </a:pPr>
            <a:r>
              <a:rPr lang="en-US" sz="2400" smtClean="0"/>
              <a:t>1 to 2 pages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Key Elements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696200" cy="53340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Name, address, telephone number, &amp; e-mail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Education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Recent or expected degree at top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List degrees, majors, institutions, and dates of completion (or expected date) in reverse chronological order. 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Positions Held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Location, Position, dates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Dissertations or theses, including the date it was (will be) finished.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Provide titles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Key Elements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60525"/>
            <a:ext cx="7620000" cy="51816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Progress (if you are a Ph.D. student)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Completed coursework, June 2000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Passed qualifying exam, March 2000 </a:t>
            </a:r>
          </a:p>
          <a:p>
            <a:pPr marL="34290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FontTx/>
              <a:buBlip>
                <a:blip r:embed="rId3"/>
              </a:buBlip>
              <a:defRPr/>
            </a:pPr>
            <a:endParaRPr lang="en-US" sz="2600" dirty="0" smtClean="0"/>
          </a:p>
          <a:p>
            <a:pPr marL="457200" lvl="1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z="2600" dirty="0" smtClean="0"/>
              <a:t>Research Interests</a:t>
            </a:r>
          </a:p>
          <a:p>
            <a:pPr marL="0" lvl="1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hlink"/>
              </a:buClr>
              <a:buFontTx/>
              <a:buNone/>
              <a:defRPr/>
            </a:pPr>
            <a:endParaRPr lang="en-US" sz="26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Research Experience: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Brief description, conclusions, advisors, committees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Postdoctoral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Graduate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Undergraduate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6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Honors and Awards </a:t>
            </a:r>
            <a:r>
              <a:rPr lang="en-US" sz="2200" dirty="0" smtClean="0"/>
              <a:t>(e.g., National Science Foundation Fellowship, IBM Dissertation Fellowship</a:t>
            </a:r>
            <a:r>
              <a:rPr lang="en-US" sz="2200" dirty="0"/>
              <a:t>)</a:t>
            </a:r>
            <a:endParaRPr lang="en-US" sz="2200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Key Elements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467600" cy="54102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Experience: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Include your job title	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Name of the employer or institution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Dates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Your responsibilities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Your accomplishments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 smtClean="0"/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 smtClean="0"/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Use “active” verbs to highlight: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Delivered eight class lectures on composite materials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Developed five supporting problem sets and a midterm examination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en-US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08050"/>
          </a:xfrm>
        </p:spPr>
        <p:txBody>
          <a:bodyPr/>
          <a:lstStyle/>
          <a:p>
            <a:pPr eaLnBrk="1" hangingPunct="1"/>
            <a:r>
              <a:rPr lang="en-US" altLang="en-US" smtClean="0"/>
              <a:t>Key Elements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467600" cy="50292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Patents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Publications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Put these last if more than four or five entries. 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Classify by type</a:t>
            </a:r>
          </a:p>
          <a:p>
            <a:pPr lvl="2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000" dirty="0" smtClean="0"/>
              <a:t>Refereed Papers</a:t>
            </a:r>
          </a:p>
          <a:p>
            <a:pPr lvl="2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000" dirty="0" smtClean="0"/>
              <a:t>Abstracts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List items in standard bibliographic form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Beware of "in preparation”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Current and past grants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Poster and Oral Presentations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List title, meeting/school, city, state, dates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08050"/>
          </a:xfrm>
        </p:spPr>
        <p:txBody>
          <a:bodyPr/>
          <a:lstStyle/>
          <a:p>
            <a:pPr eaLnBrk="1" hangingPunct="1"/>
            <a:r>
              <a:rPr lang="en-US" altLang="en-US" smtClean="0"/>
              <a:t>Key Elements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6859588" cy="42672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dirty="0" smtClean="0"/>
              <a:t>Other possible categories: 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Academic (department, College, University) Service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Teaching Competencies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Students Mentored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Community Service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Professional Associations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Foreign Study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/>
              <a:t>Patents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200" dirty="0" smtClean="0"/>
              <a:t>Licensure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2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600" b="1" dirty="0" smtClean="0"/>
              <a:t>TIP:</a:t>
            </a:r>
            <a:r>
              <a:rPr lang="en-US" sz="2600" dirty="0" smtClean="0"/>
              <a:t> Look at CVs of employees/faculty of where you’re applying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760</TotalTime>
  <Words>557</Words>
  <Application>Microsoft Office PowerPoint</Application>
  <PresentationFormat>On-screen Show (4:3)</PresentationFormat>
  <Paragraphs>181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Verdana</vt:lpstr>
      <vt:lpstr>Arial</vt:lpstr>
      <vt:lpstr>Consolas</vt:lpstr>
      <vt:lpstr>Corbel</vt:lpstr>
      <vt:lpstr>Wingdings</vt:lpstr>
      <vt:lpstr>Ion</vt:lpstr>
      <vt:lpstr>Making an Effective  Curriculum Vitae</vt:lpstr>
      <vt:lpstr>What is a CV?</vt:lpstr>
      <vt:lpstr>Why do I need a CV?</vt:lpstr>
      <vt:lpstr>CV v. Résumé</vt:lpstr>
      <vt:lpstr>Key Elements</vt:lpstr>
      <vt:lpstr>Key Elements</vt:lpstr>
      <vt:lpstr>Key Elements</vt:lpstr>
      <vt:lpstr>Key Elements</vt:lpstr>
      <vt:lpstr>Key Elements</vt:lpstr>
      <vt:lpstr>Focusing a CV</vt:lpstr>
      <vt:lpstr>Additional Elements for Students</vt:lpstr>
      <vt:lpstr>Appearance</vt:lpstr>
      <vt:lpstr>Questions to Ask Yourself</vt:lpstr>
      <vt:lpstr>What NOT to do:</vt:lpstr>
      <vt:lpstr>Useful websites</vt:lpstr>
    </vt:vector>
  </TitlesOfParts>
  <Company>The University of Texas at San Antonio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a CV</dc:title>
  <dc:creator>gail.taylor</dc:creator>
  <cp:lastModifiedBy>Gail Taylor</cp:lastModifiedBy>
  <cp:revision>74</cp:revision>
  <dcterms:created xsi:type="dcterms:W3CDTF">2006-11-16T21:21:15Z</dcterms:created>
  <dcterms:modified xsi:type="dcterms:W3CDTF">2016-06-08T16:54:16Z</dcterms:modified>
</cp:coreProperties>
</file>