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8" r:id="rId3"/>
    <p:sldId id="258" r:id="rId4"/>
    <p:sldId id="257" r:id="rId5"/>
    <p:sldId id="259" r:id="rId6"/>
    <p:sldId id="283" r:id="rId7"/>
    <p:sldId id="260" r:id="rId8"/>
    <p:sldId id="281" r:id="rId9"/>
    <p:sldId id="264" r:id="rId10"/>
    <p:sldId id="261" r:id="rId11"/>
    <p:sldId id="262" r:id="rId12"/>
    <p:sldId id="263" r:id="rId13"/>
    <p:sldId id="265" r:id="rId14"/>
    <p:sldId id="266" r:id="rId15"/>
    <p:sldId id="277" r:id="rId16"/>
    <p:sldId id="271" r:id="rId17"/>
    <p:sldId id="276" r:id="rId18"/>
    <p:sldId id="279" r:id="rId19"/>
    <p:sldId id="273" r:id="rId20"/>
    <p:sldId id="280" r:id="rId21"/>
    <p:sldId id="274" r:id="rId22"/>
    <p:sldId id="282" r:id="rId23"/>
    <p:sldId id="275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65" autoAdjust="0"/>
  </p:normalViewPr>
  <p:slideViewPr>
    <p:cSldViewPr>
      <p:cViewPr varScale="1">
        <p:scale>
          <a:sx n="91" d="100"/>
          <a:sy n="91" d="100"/>
        </p:scale>
        <p:origin x="1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fld id="{10D959AB-60C3-4BB8-AA23-66F06002E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42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FC1346D-3E94-4148-8D5D-87684F122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77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9ECD50E0-76C4-461C-B9F4-8424B3449275}" type="slidenum">
              <a:rPr lang="en-US" altLang="en-US" sz="1200" smtClean="0">
                <a:latin typeface="Times New Roman" pitchFamily="18" charset="0"/>
              </a:rPr>
              <a:pPr eaLnBrk="1" hangingPunct="1"/>
              <a:t>1</a:t>
            </a:fld>
            <a:endParaRPr lang="en-US" altLang="en-US" sz="12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706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587C7F6E-058B-454B-8494-9FC80EA47A36}" type="slidenum">
              <a:rPr lang="en-US" altLang="en-US" sz="1200" smtClean="0">
                <a:latin typeface="Times New Roman" pitchFamily="18" charset="0"/>
              </a:rPr>
              <a:pPr eaLnBrk="1" hangingPunct="1"/>
              <a:t>11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80197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CAAC6238-5F38-400A-975F-ED8A52F8F366}" type="slidenum">
              <a:rPr lang="en-US" altLang="en-US" sz="1200" smtClean="0">
                <a:latin typeface="Times New Roman" pitchFamily="18" charset="0"/>
              </a:rPr>
              <a:pPr eaLnBrk="1" hangingPunct="1"/>
              <a:t>12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35481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21AE8BEB-C4DC-4BE9-9813-54E72658C1BE}" type="slidenum">
              <a:rPr lang="en-US" altLang="en-US" sz="1200" smtClean="0">
                <a:latin typeface="Times New Roman" pitchFamily="18" charset="0"/>
              </a:rPr>
              <a:pPr eaLnBrk="1" hangingPunct="1"/>
              <a:t>13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26256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1F876FEE-A91A-43A9-AD70-2284DF0067EE}" type="slidenum">
              <a:rPr lang="en-US" altLang="en-US" sz="1200" smtClean="0">
                <a:latin typeface="Times New Roman" pitchFamily="18" charset="0"/>
              </a:rPr>
              <a:pPr eaLnBrk="1" hangingPunct="1"/>
              <a:t>14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21156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7D8BE9B6-010B-48D9-B10A-6278036EA318}" type="slidenum">
              <a:rPr lang="en-US" altLang="en-US" sz="1200" smtClean="0">
                <a:latin typeface="Times New Roman" pitchFamily="18" charset="0"/>
              </a:rPr>
              <a:pPr eaLnBrk="1" hangingPunct="1"/>
              <a:t>15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30028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746CACD4-BD69-41D6-A5AB-CD166EE8E018}" type="slidenum">
              <a:rPr lang="en-US" altLang="en-US" sz="1200" smtClean="0">
                <a:latin typeface="Times New Roman" pitchFamily="18" charset="0"/>
              </a:rPr>
              <a:pPr eaLnBrk="1" hangingPunct="1"/>
              <a:t>16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58869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539DF2CC-9D51-4BC5-BDD8-378499D6F4DB}" type="slidenum">
              <a:rPr lang="en-US" altLang="en-US" sz="1200" smtClean="0">
                <a:latin typeface="Times New Roman" pitchFamily="18" charset="0"/>
              </a:rPr>
              <a:pPr eaLnBrk="1" hangingPunct="1"/>
              <a:t>17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57094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9EBE21C6-48DB-4E9F-9C65-46E63BC0896A}" type="slidenum">
              <a:rPr lang="en-US" altLang="en-US" sz="1200" smtClean="0">
                <a:latin typeface="Times New Roman" pitchFamily="18" charset="0"/>
              </a:rPr>
              <a:pPr eaLnBrk="1" hangingPunct="1"/>
              <a:t>18</a:t>
            </a:fld>
            <a:endParaRPr lang="en-US" altLang="en-US" sz="12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708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2E3C1502-1F15-4AE4-A915-F55E0504BF32}" type="slidenum">
              <a:rPr lang="en-US" altLang="en-US" sz="1200" smtClean="0">
                <a:latin typeface="Times New Roman" pitchFamily="18" charset="0"/>
              </a:rPr>
              <a:pPr eaLnBrk="1" hangingPunct="1"/>
              <a:t>19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7176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E245BEF1-575F-4B54-A104-782604734760}" type="slidenum">
              <a:rPr lang="en-US" altLang="en-US" sz="1200" smtClean="0">
                <a:latin typeface="Times New Roman" pitchFamily="18" charset="0"/>
              </a:rPr>
              <a:pPr eaLnBrk="1" hangingPunct="1"/>
              <a:t>20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11950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31E27035-6A0C-4819-B7FA-F82F5DDAA393}" type="slidenum">
              <a:rPr lang="en-US" altLang="en-US" sz="1200" smtClean="0">
                <a:latin typeface="Times New Roman" pitchFamily="18" charset="0"/>
              </a:rPr>
              <a:pPr eaLnBrk="1" hangingPunct="1"/>
              <a:t>2</a:t>
            </a:fld>
            <a:endParaRPr lang="en-US" altLang="en-US" sz="12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095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C66C1B4B-E440-48FB-8030-FADD3B95C2BF}" type="slidenum">
              <a:rPr lang="en-US" altLang="en-US" sz="1200" smtClean="0">
                <a:latin typeface="Times New Roman" pitchFamily="18" charset="0"/>
              </a:rPr>
              <a:pPr eaLnBrk="1" hangingPunct="1"/>
              <a:t>21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545148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C1346D-3E94-4148-8D5D-87684F12210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646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8BBDC9CD-EB66-4962-BB1A-4341D79C6319}" type="slidenum">
              <a:rPr lang="en-US" altLang="en-US" sz="1200" smtClean="0">
                <a:latin typeface="Times New Roman" pitchFamily="18" charset="0"/>
              </a:rPr>
              <a:pPr eaLnBrk="1" hangingPunct="1"/>
              <a:t>23</a:t>
            </a:fld>
            <a:endParaRPr lang="en-US" altLang="en-US" sz="12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032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0026748F-7379-4BE1-91D9-0BF32EF25F3A}" type="slidenum">
              <a:rPr lang="en-US" altLang="en-US" sz="1200" smtClean="0">
                <a:latin typeface="Times New Roman" pitchFamily="18" charset="0"/>
              </a:rPr>
              <a:pPr eaLnBrk="1" hangingPunct="1"/>
              <a:t>3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73500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DD23DC42-82AC-451B-8E84-28EB7B62472B}" type="slidenum">
              <a:rPr lang="en-US" altLang="en-US" sz="1200" smtClean="0">
                <a:latin typeface="Times New Roman" pitchFamily="18" charset="0"/>
              </a:rPr>
              <a:pPr eaLnBrk="1" hangingPunct="1"/>
              <a:t>4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6273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CE647C33-FC98-422A-9611-9173CB6E096D}" type="slidenum">
              <a:rPr lang="en-US" altLang="en-US" sz="1200" smtClean="0">
                <a:latin typeface="Times New Roman" pitchFamily="18" charset="0"/>
              </a:rPr>
              <a:pPr eaLnBrk="1" hangingPunct="1"/>
              <a:t>5</a:t>
            </a:fld>
            <a:endParaRPr lang="en-US" altLang="en-US" sz="12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0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B596F157-8338-496D-B60B-8FE05C71EEC5}" type="slidenum">
              <a:rPr lang="en-US" altLang="en-US" sz="1200" smtClean="0">
                <a:latin typeface="Times New Roman" pitchFamily="18" charset="0"/>
              </a:rPr>
              <a:pPr eaLnBrk="1" hangingPunct="1"/>
              <a:t>7</a:t>
            </a:fld>
            <a:endParaRPr lang="en-US" altLang="en-US" sz="12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5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FB282361-F810-479D-A7C8-817A998EF0AF}" type="slidenum">
              <a:rPr lang="en-US" altLang="en-US" sz="1200" smtClean="0">
                <a:latin typeface="Times New Roman" pitchFamily="18" charset="0"/>
              </a:rPr>
              <a:pPr eaLnBrk="1" hangingPunct="1"/>
              <a:t>8</a:t>
            </a:fld>
            <a:endParaRPr lang="en-US" altLang="en-US" sz="12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15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16B62149-39E3-4351-BA9A-27C9A1F9471C}" type="slidenum">
              <a:rPr lang="en-US" altLang="en-US" sz="1200" smtClean="0">
                <a:latin typeface="Times New Roman" pitchFamily="18" charset="0"/>
              </a:rPr>
              <a:pPr eaLnBrk="1" hangingPunct="1"/>
              <a:t>9</a:t>
            </a:fld>
            <a:endParaRPr lang="en-US" altLang="en-US" sz="12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809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88B40BFC-F98E-41C1-A5A6-FBC7D8230A56}" type="slidenum">
              <a:rPr lang="en-US" altLang="en-US" sz="1200" smtClean="0">
                <a:latin typeface="Times New Roman" pitchFamily="18" charset="0"/>
              </a:rPr>
              <a:pPr eaLnBrk="1" hangingPunct="1"/>
              <a:t>10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85170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4ACD9-9EF4-40EC-AD30-FDF3B02B76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7" name="Group 6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" name="Rectangle 7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grpSp>
          <p:nvGrpSpPr>
            <p:cNvPr id="9" name="Group 8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1" name="Line 6"/>
              <p:cNvSpPr>
                <a:spLocks noChangeShapeType="1"/>
              </p:cNvSpPr>
              <p:nvPr userDrawn="1"/>
            </p:nvSpPr>
            <p:spPr bwMode="white">
              <a:xfrm>
                <a:off x="0" y="19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 userDrawn="1"/>
            </p:nvSpPr>
            <p:spPr bwMode="white">
              <a:xfrm>
                <a:off x="0" y="38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3" name="Line 8"/>
              <p:cNvSpPr>
                <a:spLocks noChangeShapeType="1"/>
              </p:cNvSpPr>
              <p:nvPr userDrawn="1"/>
            </p:nvSpPr>
            <p:spPr bwMode="white">
              <a:xfrm>
                <a:off x="0" y="57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" name="Line 9"/>
              <p:cNvSpPr>
                <a:spLocks noChangeShapeType="1"/>
              </p:cNvSpPr>
              <p:nvPr userDrawn="1"/>
            </p:nvSpPr>
            <p:spPr bwMode="white">
              <a:xfrm>
                <a:off x="0" y="76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5" name="Line 10"/>
              <p:cNvSpPr>
                <a:spLocks noChangeShapeType="1"/>
              </p:cNvSpPr>
              <p:nvPr userDrawn="1"/>
            </p:nvSpPr>
            <p:spPr bwMode="white">
              <a:xfrm>
                <a:off x="0" y="96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6" name="Line 11"/>
              <p:cNvSpPr>
                <a:spLocks noChangeShapeType="1"/>
              </p:cNvSpPr>
              <p:nvPr userDrawn="1"/>
            </p:nvSpPr>
            <p:spPr bwMode="white">
              <a:xfrm>
                <a:off x="0" y="115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" name="Line 12"/>
              <p:cNvSpPr>
                <a:spLocks noChangeShapeType="1"/>
              </p:cNvSpPr>
              <p:nvPr userDrawn="1"/>
            </p:nvSpPr>
            <p:spPr bwMode="white">
              <a:xfrm>
                <a:off x="0" y="134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8" name="Line 13"/>
              <p:cNvSpPr>
                <a:spLocks noChangeShapeType="1"/>
              </p:cNvSpPr>
              <p:nvPr userDrawn="1"/>
            </p:nvSpPr>
            <p:spPr bwMode="white">
              <a:xfrm>
                <a:off x="0" y="153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9" name="Line 14"/>
              <p:cNvSpPr>
                <a:spLocks noChangeShapeType="1"/>
              </p:cNvSpPr>
              <p:nvPr userDrawn="1"/>
            </p:nvSpPr>
            <p:spPr bwMode="white">
              <a:xfrm>
                <a:off x="0" y="172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0" name="Line 15"/>
              <p:cNvSpPr>
                <a:spLocks noChangeShapeType="1"/>
              </p:cNvSpPr>
              <p:nvPr userDrawn="1"/>
            </p:nvSpPr>
            <p:spPr bwMode="white">
              <a:xfrm>
                <a:off x="0" y="192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1" name="Line 16"/>
              <p:cNvSpPr>
                <a:spLocks noChangeShapeType="1"/>
              </p:cNvSpPr>
              <p:nvPr userDrawn="1"/>
            </p:nvSpPr>
            <p:spPr bwMode="white">
              <a:xfrm>
                <a:off x="0" y="211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2" name="Line 17"/>
              <p:cNvSpPr>
                <a:spLocks noChangeShapeType="1"/>
              </p:cNvSpPr>
              <p:nvPr userDrawn="1"/>
            </p:nvSpPr>
            <p:spPr bwMode="white">
              <a:xfrm>
                <a:off x="0" y="230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3" name="Line 18"/>
              <p:cNvSpPr>
                <a:spLocks noChangeShapeType="1"/>
              </p:cNvSpPr>
              <p:nvPr userDrawn="1"/>
            </p:nvSpPr>
            <p:spPr bwMode="white">
              <a:xfrm>
                <a:off x="0" y="249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4" name="Line 19"/>
              <p:cNvSpPr>
                <a:spLocks noChangeShapeType="1"/>
              </p:cNvSpPr>
              <p:nvPr userDrawn="1"/>
            </p:nvSpPr>
            <p:spPr bwMode="white">
              <a:xfrm>
                <a:off x="0" y="268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5" name="Line 20"/>
              <p:cNvSpPr>
                <a:spLocks noChangeShapeType="1"/>
              </p:cNvSpPr>
              <p:nvPr userDrawn="1"/>
            </p:nvSpPr>
            <p:spPr bwMode="white">
              <a:xfrm>
                <a:off x="0" y="288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6" name="Line 21"/>
              <p:cNvSpPr>
                <a:spLocks noChangeShapeType="1"/>
              </p:cNvSpPr>
              <p:nvPr userDrawn="1"/>
            </p:nvSpPr>
            <p:spPr bwMode="white">
              <a:xfrm>
                <a:off x="0" y="307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7" name="Line 22"/>
              <p:cNvSpPr>
                <a:spLocks noChangeShapeType="1"/>
              </p:cNvSpPr>
              <p:nvPr userDrawn="1"/>
            </p:nvSpPr>
            <p:spPr bwMode="white">
              <a:xfrm>
                <a:off x="0" y="326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" name="Line 23"/>
              <p:cNvSpPr>
                <a:spLocks noChangeShapeType="1"/>
              </p:cNvSpPr>
              <p:nvPr userDrawn="1"/>
            </p:nvSpPr>
            <p:spPr bwMode="white">
              <a:xfrm>
                <a:off x="0" y="345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9" name="Line 24"/>
              <p:cNvSpPr>
                <a:spLocks noChangeShapeType="1"/>
              </p:cNvSpPr>
              <p:nvPr userDrawn="1"/>
            </p:nvSpPr>
            <p:spPr bwMode="white">
              <a:xfrm>
                <a:off x="0" y="364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30" name="Line 25"/>
              <p:cNvSpPr>
                <a:spLocks noChangeShapeType="1"/>
              </p:cNvSpPr>
              <p:nvPr userDrawn="1"/>
            </p:nvSpPr>
            <p:spPr bwMode="white">
              <a:xfrm>
                <a:off x="0" y="384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31" name="Line 26"/>
              <p:cNvSpPr>
                <a:spLocks noChangeShapeType="1"/>
              </p:cNvSpPr>
              <p:nvPr userDrawn="1"/>
            </p:nvSpPr>
            <p:spPr bwMode="white">
              <a:xfrm>
                <a:off x="0" y="403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32" name="Line 27"/>
              <p:cNvSpPr>
                <a:spLocks noChangeShapeType="1"/>
              </p:cNvSpPr>
              <p:nvPr userDrawn="1"/>
            </p:nvSpPr>
            <p:spPr bwMode="white">
              <a:xfrm>
                <a:off x="0" y="422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33" name="Line 28"/>
              <p:cNvSpPr>
                <a:spLocks noChangeShapeType="1"/>
              </p:cNvSpPr>
              <p:nvPr userDrawn="1"/>
            </p:nvSpPr>
            <p:spPr bwMode="white">
              <a:xfrm>
                <a:off x="19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34" name="Line 29"/>
              <p:cNvSpPr>
                <a:spLocks noChangeShapeType="1"/>
              </p:cNvSpPr>
              <p:nvPr userDrawn="1"/>
            </p:nvSpPr>
            <p:spPr bwMode="white">
              <a:xfrm>
                <a:off x="38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35" name="Line 30"/>
              <p:cNvSpPr>
                <a:spLocks noChangeShapeType="1"/>
              </p:cNvSpPr>
              <p:nvPr userDrawn="1"/>
            </p:nvSpPr>
            <p:spPr bwMode="white">
              <a:xfrm>
                <a:off x="57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36" name="Line 31"/>
              <p:cNvSpPr>
                <a:spLocks noChangeShapeType="1"/>
              </p:cNvSpPr>
              <p:nvPr userDrawn="1"/>
            </p:nvSpPr>
            <p:spPr bwMode="white">
              <a:xfrm>
                <a:off x="76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37" name="Line 32"/>
              <p:cNvSpPr>
                <a:spLocks noChangeShapeType="1"/>
              </p:cNvSpPr>
              <p:nvPr userDrawn="1"/>
            </p:nvSpPr>
            <p:spPr bwMode="white">
              <a:xfrm>
                <a:off x="96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38" name="Line 33"/>
              <p:cNvSpPr>
                <a:spLocks noChangeShapeType="1"/>
              </p:cNvSpPr>
              <p:nvPr userDrawn="1"/>
            </p:nvSpPr>
            <p:spPr bwMode="white">
              <a:xfrm>
                <a:off x="115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39" name="Line 34"/>
              <p:cNvSpPr>
                <a:spLocks noChangeShapeType="1"/>
              </p:cNvSpPr>
              <p:nvPr userDrawn="1"/>
            </p:nvSpPr>
            <p:spPr bwMode="white">
              <a:xfrm>
                <a:off x="134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40" name="Line 35"/>
              <p:cNvSpPr>
                <a:spLocks noChangeShapeType="1"/>
              </p:cNvSpPr>
              <p:nvPr userDrawn="1"/>
            </p:nvSpPr>
            <p:spPr bwMode="white">
              <a:xfrm>
                <a:off x="153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41" name="Line 36"/>
              <p:cNvSpPr>
                <a:spLocks noChangeShapeType="1"/>
              </p:cNvSpPr>
              <p:nvPr userDrawn="1"/>
            </p:nvSpPr>
            <p:spPr bwMode="white">
              <a:xfrm>
                <a:off x="172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42" name="Line 37"/>
              <p:cNvSpPr>
                <a:spLocks noChangeShapeType="1"/>
              </p:cNvSpPr>
              <p:nvPr userDrawn="1"/>
            </p:nvSpPr>
            <p:spPr bwMode="white">
              <a:xfrm>
                <a:off x="192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43" name="Line 38"/>
              <p:cNvSpPr>
                <a:spLocks noChangeShapeType="1"/>
              </p:cNvSpPr>
              <p:nvPr userDrawn="1"/>
            </p:nvSpPr>
            <p:spPr bwMode="white">
              <a:xfrm>
                <a:off x="211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44" name="Line 39"/>
              <p:cNvSpPr>
                <a:spLocks noChangeShapeType="1"/>
              </p:cNvSpPr>
              <p:nvPr userDrawn="1"/>
            </p:nvSpPr>
            <p:spPr bwMode="white">
              <a:xfrm>
                <a:off x="230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45" name="Line 40"/>
              <p:cNvSpPr>
                <a:spLocks noChangeShapeType="1"/>
              </p:cNvSpPr>
              <p:nvPr userDrawn="1"/>
            </p:nvSpPr>
            <p:spPr bwMode="white">
              <a:xfrm>
                <a:off x="249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46" name="Line 41"/>
              <p:cNvSpPr>
                <a:spLocks noChangeShapeType="1"/>
              </p:cNvSpPr>
              <p:nvPr userDrawn="1"/>
            </p:nvSpPr>
            <p:spPr bwMode="white">
              <a:xfrm>
                <a:off x="268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47" name="Line 42"/>
              <p:cNvSpPr>
                <a:spLocks noChangeShapeType="1"/>
              </p:cNvSpPr>
              <p:nvPr userDrawn="1"/>
            </p:nvSpPr>
            <p:spPr bwMode="white">
              <a:xfrm>
                <a:off x="288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48" name="Line 43"/>
              <p:cNvSpPr>
                <a:spLocks noChangeShapeType="1"/>
              </p:cNvSpPr>
              <p:nvPr userDrawn="1"/>
            </p:nvSpPr>
            <p:spPr bwMode="white">
              <a:xfrm>
                <a:off x="307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49" name="Line 44"/>
              <p:cNvSpPr>
                <a:spLocks noChangeShapeType="1"/>
              </p:cNvSpPr>
              <p:nvPr userDrawn="1"/>
            </p:nvSpPr>
            <p:spPr bwMode="white">
              <a:xfrm>
                <a:off x="326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50" name="Line 45"/>
              <p:cNvSpPr>
                <a:spLocks noChangeShapeType="1"/>
              </p:cNvSpPr>
              <p:nvPr userDrawn="1"/>
            </p:nvSpPr>
            <p:spPr bwMode="white">
              <a:xfrm>
                <a:off x="345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51" name="Line 46"/>
              <p:cNvSpPr>
                <a:spLocks noChangeShapeType="1"/>
              </p:cNvSpPr>
              <p:nvPr userDrawn="1"/>
            </p:nvSpPr>
            <p:spPr bwMode="white">
              <a:xfrm>
                <a:off x="364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52" name="Line 47"/>
              <p:cNvSpPr>
                <a:spLocks noChangeShapeType="1"/>
              </p:cNvSpPr>
              <p:nvPr userDrawn="1"/>
            </p:nvSpPr>
            <p:spPr bwMode="white">
              <a:xfrm>
                <a:off x="384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53" name="Line 48"/>
              <p:cNvSpPr>
                <a:spLocks noChangeShapeType="1"/>
              </p:cNvSpPr>
              <p:nvPr userDrawn="1"/>
            </p:nvSpPr>
            <p:spPr bwMode="white">
              <a:xfrm>
                <a:off x="403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54" name="Line 49"/>
              <p:cNvSpPr>
                <a:spLocks noChangeShapeType="1"/>
              </p:cNvSpPr>
              <p:nvPr userDrawn="1"/>
            </p:nvSpPr>
            <p:spPr bwMode="white">
              <a:xfrm>
                <a:off x="422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55" name="Line 50"/>
              <p:cNvSpPr>
                <a:spLocks noChangeShapeType="1"/>
              </p:cNvSpPr>
              <p:nvPr userDrawn="1"/>
            </p:nvSpPr>
            <p:spPr bwMode="white">
              <a:xfrm>
                <a:off x="441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56" name="Line 51"/>
              <p:cNvSpPr>
                <a:spLocks noChangeShapeType="1"/>
              </p:cNvSpPr>
              <p:nvPr userDrawn="1"/>
            </p:nvSpPr>
            <p:spPr bwMode="white">
              <a:xfrm>
                <a:off x="460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57" name="Line 52"/>
              <p:cNvSpPr>
                <a:spLocks noChangeShapeType="1"/>
              </p:cNvSpPr>
              <p:nvPr userDrawn="1"/>
            </p:nvSpPr>
            <p:spPr bwMode="white">
              <a:xfrm>
                <a:off x="480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58" name="Line 53"/>
              <p:cNvSpPr>
                <a:spLocks noChangeShapeType="1"/>
              </p:cNvSpPr>
              <p:nvPr userDrawn="1"/>
            </p:nvSpPr>
            <p:spPr bwMode="white">
              <a:xfrm>
                <a:off x="499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59" name="Line 54"/>
              <p:cNvSpPr>
                <a:spLocks noChangeShapeType="1"/>
              </p:cNvSpPr>
              <p:nvPr userDrawn="1"/>
            </p:nvSpPr>
            <p:spPr bwMode="white">
              <a:xfrm>
                <a:off x="518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60" name="Line 55"/>
              <p:cNvSpPr>
                <a:spLocks noChangeShapeType="1"/>
              </p:cNvSpPr>
              <p:nvPr userDrawn="1"/>
            </p:nvSpPr>
            <p:spPr bwMode="white">
              <a:xfrm>
                <a:off x="537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61" name="Line 56"/>
              <p:cNvSpPr>
                <a:spLocks noChangeShapeType="1"/>
              </p:cNvSpPr>
              <p:nvPr userDrawn="1"/>
            </p:nvSpPr>
            <p:spPr bwMode="white">
              <a:xfrm>
                <a:off x="556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</p:grpSp>
        <p:sp>
          <p:nvSpPr>
            <p:cNvPr id="10" name="Line 57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</p:grpSp>
      <p:sp>
        <p:nvSpPr>
          <p:cNvPr id="62" name="Line 59"/>
          <p:cNvSpPr>
            <a:spLocks noChangeShapeType="1"/>
          </p:cNvSpPr>
          <p:nvPr userDrawn="1"/>
        </p:nvSpPr>
        <p:spPr bwMode="ltGray">
          <a:xfrm>
            <a:off x="803275" y="887413"/>
            <a:ext cx="0" cy="28511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63" name="Line 61"/>
          <p:cNvSpPr>
            <a:spLocks noChangeShapeType="1"/>
          </p:cNvSpPr>
          <p:nvPr userDrawn="1"/>
        </p:nvSpPr>
        <p:spPr bwMode="ltGray">
          <a:xfrm flipH="1" flipV="1">
            <a:off x="609600" y="1489075"/>
            <a:ext cx="6049963" cy="158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64" name="Arc 62"/>
          <p:cNvSpPr>
            <a:spLocks/>
          </p:cNvSpPr>
          <p:nvPr userDrawn="1"/>
        </p:nvSpPr>
        <p:spPr bwMode="ltGray">
          <a:xfrm rot="16200000" flipH="1">
            <a:off x="675482" y="1366044"/>
            <a:ext cx="247650" cy="249237"/>
          </a:xfrm>
          <a:custGeom>
            <a:avLst/>
            <a:gdLst>
              <a:gd name="G0" fmla="+- 21595 0 0"/>
              <a:gd name="G1" fmla="+- 21600 0 0"/>
              <a:gd name="G2" fmla="+- 21600 0 0"/>
              <a:gd name="T0" fmla="*/ 21114 w 43195"/>
              <a:gd name="T1" fmla="*/ 5 h 43200"/>
              <a:gd name="T2" fmla="*/ 0 w 43195"/>
              <a:gd name="T3" fmla="*/ 22056 h 43200"/>
              <a:gd name="T4" fmla="*/ 21595 w 4319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5" h="43200" fill="none" extrusionOk="0">
                <a:moveTo>
                  <a:pt x="21114" y="5"/>
                </a:moveTo>
                <a:cubicBezTo>
                  <a:pt x="21274" y="1"/>
                  <a:pt x="21434" y="-1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  <a:cubicBezTo>
                  <a:pt x="43195" y="33529"/>
                  <a:pt x="33524" y="43200"/>
                  <a:pt x="21595" y="43200"/>
                </a:cubicBezTo>
                <a:cubicBezTo>
                  <a:pt x="9843" y="43200"/>
                  <a:pt x="247" y="33805"/>
                  <a:pt x="-1" y="22056"/>
                </a:cubicBezTo>
              </a:path>
              <a:path w="43195" h="43200" stroke="0" extrusionOk="0">
                <a:moveTo>
                  <a:pt x="21114" y="5"/>
                </a:moveTo>
                <a:cubicBezTo>
                  <a:pt x="21274" y="1"/>
                  <a:pt x="21434" y="-1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  <a:cubicBezTo>
                  <a:pt x="43195" y="33529"/>
                  <a:pt x="33524" y="43200"/>
                  <a:pt x="21595" y="43200"/>
                </a:cubicBezTo>
                <a:cubicBezTo>
                  <a:pt x="9843" y="43200"/>
                  <a:pt x="247" y="33805"/>
                  <a:pt x="-1" y="22056"/>
                </a:cubicBezTo>
                <a:lnTo>
                  <a:pt x="21595" y="21600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grpSp>
        <p:nvGrpSpPr>
          <p:cNvPr id="65" name="Group 63"/>
          <p:cNvGrpSpPr>
            <a:grpSpLocks/>
          </p:cNvGrpSpPr>
          <p:nvPr userDrawn="1"/>
        </p:nvGrpSpPr>
        <p:grpSpPr bwMode="auto">
          <a:xfrm>
            <a:off x="2349500" y="3098800"/>
            <a:ext cx="6045200" cy="2876550"/>
            <a:chOff x="1480" y="1952"/>
            <a:chExt cx="3808" cy="1812"/>
          </a:xfrm>
        </p:grpSpPr>
        <p:sp>
          <p:nvSpPr>
            <p:cNvPr id="66" name="Line 64"/>
            <p:cNvSpPr>
              <a:spLocks noChangeShapeType="1"/>
            </p:cNvSpPr>
            <p:nvPr userDrawn="1"/>
          </p:nvSpPr>
          <p:spPr bwMode="ltGray">
            <a:xfrm flipV="1">
              <a:off x="1480" y="3442"/>
              <a:ext cx="3808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67" name="Line 65"/>
            <p:cNvSpPr>
              <a:spLocks noChangeShapeType="1"/>
            </p:cNvSpPr>
            <p:nvPr userDrawn="1"/>
          </p:nvSpPr>
          <p:spPr bwMode="ltGray">
            <a:xfrm flipH="1">
              <a:off x="5172" y="1952"/>
              <a:ext cx="0" cy="181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68" name="Arc 66"/>
            <p:cNvSpPr>
              <a:spLocks/>
            </p:cNvSpPr>
            <p:nvPr userDrawn="1"/>
          </p:nvSpPr>
          <p:spPr bwMode="ltGray">
            <a:xfrm rot="5400000">
              <a:off x="5097" y="3347"/>
              <a:ext cx="156" cy="157"/>
            </a:xfrm>
            <a:custGeom>
              <a:avLst/>
              <a:gdLst>
                <a:gd name="G0" fmla="+- 21595 0 0"/>
                <a:gd name="G1" fmla="+- 21600 0 0"/>
                <a:gd name="G2" fmla="+- 21600 0 0"/>
                <a:gd name="T0" fmla="*/ 21114 w 43195"/>
                <a:gd name="T1" fmla="*/ 5 h 43200"/>
                <a:gd name="T2" fmla="*/ 0 w 43195"/>
                <a:gd name="T3" fmla="*/ 22056 h 43200"/>
                <a:gd name="T4" fmla="*/ 21595 w 4319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5" h="43200" fill="none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</a:path>
                <a:path w="43195" h="43200" stroke="0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651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99009-CF3A-4A04-829F-3CF5E32C18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8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FD07D-6988-4730-B0E7-064BB18925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94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28D01-4421-48C8-B0F6-EDBA9038B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53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73964-5903-4201-8735-F3C61FE97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71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47599-D967-48F4-A36F-D27F73ADC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17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449E1-F732-4025-8DA9-CC95E6FA00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0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8C1DA-E193-4375-9A16-25C877C095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2A59A-ECB0-4CF9-8083-AB27BE3B0F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5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B551AD-54D6-4999-A8E8-3328A98511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41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E95D1-65E6-4EBD-A6C8-0DC9B0A876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8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8C491-AC5E-42CC-85B2-B1B845DC7A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6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EB0ED-F4D9-4657-AA11-E9363A817E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85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94B24-E61D-4866-AEA9-9066950D16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7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88120F-B5F8-4818-805E-DFCB0D7B41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7" name="Group 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8" name="Group 4"/>
            <p:cNvGrpSpPr>
              <a:grpSpLocks/>
            </p:cNvGrpSpPr>
            <p:nvPr userDrawn="1"/>
          </p:nvGrpSpPr>
          <p:grpSpPr bwMode="auto">
            <a:xfrm>
              <a:off x="0" y="192"/>
              <a:ext cx="5760" cy="4032"/>
              <a:chOff x="0" y="192"/>
              <a:chExt cx="5760" cy="4032"/>
            </a:xfrm>
          </p:grpSpPr>
          <p:sp>
            <p:nvSpPr>
              <p:cNvPr id="39" name="Line 5"/>
              <p:cNvSpPr>
                <a:spLocks noChangeShapeType="1"/>
              </p:cNvSpPr>
              <p:nvPr userDrawn="1"/>
            </p:nvSpPr>
            <p:spPr bwMode="white">
              <a:xfrm>
                <a:off x="0" y="19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40" name="Line 6"/>
              <p:cNvSpPr>
                <a:spLocks noChangeShapeType="1"/>
              </p:cNvSpPr>
              <p:nvPr userDrawn="1"/>
            </p:nvSpPr>
            <p:spPr bwMode="white">
              <a:xfrm>
                <a:off x="0" y="38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41" name="Line 7"/>
              <p:cNvSpPr>
                <a:spLocks noChangeShapeType="1"/>
              </p:cNvSpPr>
              <p:nvPr userDrawn="1"/>
            </p:nvSpPr>
            <p:spPr bwMode="white">
              <a:xfrm>
                <a:off x="0" y="57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42" name="Line 8"/>
              <p:cNvSpPr>
                <a:spLocks noChangeShapeType="1"/>
              </p:cNvSpPr>
              <p:nvPr userDrawn="1"/>
            </p:nvSpPr>
            <p:spPr bwMode="white">
              <a:xfrm>
                <a:off x="0" y="76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43" name="Line 9"/>
              <p:cNvSpPr>
                <a:spLocks noChangeShapeType="1"/>
              </p:cNvSpPr>
              <p:nvPr userDrawn="1"/>
            </p:nvSpPr>
            <p:spPr bwMode="white">
              <a:xfrm>
                <a:off x="0" y="96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44" name="Line 10"/>
              <p:cNvSpPr>
                <a:spLocks noChangeShapeType="1"/>
              </p:cNvSpPr>
              <p:nvPr userDrawn="1"/>
            </p:nvSpPr>
            <p:spPr bwMode="white">
              <a:xfrm>
                <a:off x="0" y="115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45" name="Line 11"/>
              <p:cNvSpPr>
                <a:spLocks noChangeShapeType="1"/>
              </p:cNvSpPr>
              <p:nvPr userDrawn="1"/>
            </p:nvSpPr>
            <p:spPr bwMode="white">
              <a:xfrm>
                <a:off x="0" y="134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46" name="Line 12"/>
              <p:cNvSpPr>
                <a:spLocks noChangeShapeType="1"/>
              </p:cNvSpPr>
              <p:nvPr userDrawn="1"/>
            </p:nvSpPr>
            <p:spPr bwMode="white">
              <a:xfrm>
                <a:off x="0" y="153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47" name="Line 13"/>
              <p:cNvSpPr>
                <a:spLocks noChangeShapeType="1"/>
              </p:cNvSpPr>
              <p:nvPr userDrawn="1"/>
            </p:nvSpPr>
            <p:spPr bwMode="white">
              <a:xfrm>
                <a:off x="0" y="172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48" name="Line 14"/>
              <p:cNvSpPr>
                <a:spLocks noChangeShapeType="1"/>
              </p:cNvSpPr>
              <p:nvPr userDrawn="1"/>
            </p:nvSpPr>
            <p:spPr bwMode="white">
              <a:xfrm>
                <a:off x="0" y="192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49" name="Line 15"/>
              <p:cNvSpPr>
                <a:spLocks noChangeShapeType="1"/>
              </p:cNvSpPr>
              <p:nvPr userDrawn="1"/>
            </p:nvSpPr>
            <p:spPr bwMode="white">
              <a:xfrm>
                <a:off x="0" y="211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50" name="Line 16"/>
              <p:cNvSpPr>
                <a:spLocks noChangeShapeType="1"/>
              </p:cNvSpPr>
              <p:nvPr userDrawn="1"/>
            </p:nvSpPr>
            <p:spPr bwMode="white">
              <a:xfrm>
                <a:off x="0" y="230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51" name="Line 17"/>
              <p:cNvSpPr>
                <a:spLocks noChangeShapeType="1"/>
              </p:cNvSpPr>
              <p:nvPr userDrawn="1"/>
            </p:nvSpPr>
            <p:spPr bwMode="white">
              <a:xfrm>
                <a:off x="0" y="249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52" name="Line 18"/>
              <p:cNvSpPr>
                <a:spLocks noChangeShapeType="1"/>
              </p:cNvSpPr>
              <p:nvPr userDrawn="1"/>
            </p:nvSpPr>
            <p:spPr bwMode="white">
              <a:xfrm>
                <a:off x="0" y="268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53" name="Line 19"/>
              <p:cNvSpPr>
                <a:spLocks noChangeShapeType="1"/>
              </p:cNvSpPr>
              <p:nvPr userDrawn="1"/>
            </p:nvSpPr>
            <p:spPr bwMode="white">
              <a:xfrm>
                <a:off x="0" y="288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54" name="Line 20"/>
              <p:cNvSpPr>
                <a:spLocks noChangeShapeType="1"/>
              </p:cNvSpPr>
              <p:nvPr userDrawn="1"/>
            </p:nvSpPr>
            <p:spPr bwMode="white">
              <a:xfrm>
                <a:off x="0" y="307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55" name="Line 21"/>
              <p:cNvSpPr>
                <a:spLocks noChangeShapeType="1"/>
              </p:cNvSpPr>
              <p:nvPr userDrawn="1"/>
            </p:nvSpPr>
            <p:spPr bwMode="white">
              <a:xfrm>
                <a:off x="0" y="326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56" name="Line 22"/>
              <p:cNvSpPr>
                <a:spLocks noChangeShapeType="1"/>
              </p:cNvSpPr>
              <p:nvPr userDrawn="1"/>
            </p:nvSpPr>
            <p:spPr bwMode="white">
              <a:xfrm>
                <a:off x="0" y="345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57" name="Line 23"/>
              <p:cNvSpPr>
                <a:spLocks noChangeShapeType="1"/>
              </p:cNvSpPr>
              <p:nvPr userDrawn="1"/>
            </p:nvSpPr>
            <p:spPr bwMode="white">
              <a:xfrm>
                <a:off x="0" y="364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58" name="Line 24"/>
              <p:cNvSpPr>
                <a:spLocks noChangeShapeType="1"/>
              </p:cNvSpPr>
              <p:nvPr userDrawn="1"/>
            </p:nvSpPr>
            <p:spPr bwMode="white">
              <a:xfrm>
                <a:off x="0" y="384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59" name="Line 25"/>
              <p:cNvSpPr>
                <a:spLocks noChangeShapeType="1"/>
              </p:cNvSpPr>
              <p:nvPr userDrawn="1"/>
            </p:nvSpPr>
            <p:spPr bwMode="white">
              <a:xfrm>
                <a:off x="0" y="403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60" name="Line 26"/>
              <p:cNvSpPr>
                <a:spLocks noChangeShapeType="1"/>
              </p:cNvSpPr>
              <p:nvPr userDrawn="1"/>
            </p:nvSpPr>
            <p:spPr bwMode="white">
              <a:xfrm>
                <a:off x="0" y="422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</p:grpSp>
        <p:grpSp>
          <p:nvGrpSpPr>
            <p:cNvPr id="9" name="Group 27"/>
            <p:cNvGrpSpPr>
              <a:grpSpLocks/>
            </p:cNvGrpSpPr>
            <p:nvPr userDrawn="1"/>
          </p:nvGrpSpPr>
          <p:grpSpPr bwMode="auto">
            <a:xfrm>
              <a:off x="192" y="0"/>
              <a:ext cx="5376" cy="4320"/>
              <a:chOff x="192" y="0"/>
              <a:chExt cx="5376" cy="4320"/>
            </a:xfrm>
          </p:grpSpPr>
          <p:sp>
            <p:nvSpPr>
              <p:cNvPr id="10" name="Line 28"/>
              <p:cNvSpPr>
                <a:spLocks noChangeShapeType="1"/>
              </p:cNvSpPr>
              <p:nvPr userDrawn="1"/>
            </p:nvSpPr>
            <p:spPr bwMode="white">
              <a:xfrm>
                <a:off x="19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1" name="Line 29"/>
              <p:cNvSpPr>
                <a:spLocks noChangeShapeType="1"/>
              </p:cNvSpPr>
              <p:nvPr userDrawn="1"/>
            </p:nvSpPr>
            <p:spPr bwMode="white">
              <a:xfrm>
                <a:off x="38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2" name="Line 30"/>
              <p:cNvSpPr>
                <a:spLocks noChangeShapeType="1"/>
              </p:cNvSpPr>
              <p:nvPr userDrawn="1"/>
            </p:nvSpPr>
            <p:spPr bwMode="white">
              <a:xfrm>
                <a:off x="57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3" name="Line 31"/>
              <p:cNvSpPr>
                <a:spLocks noChangeShapeType="1"/>
              </p:cNvSpPr>
              <p:nvPr userDrawn="1"/>
            </p:nvSpPr>
            <p:spPr bwMode="white">
              <a:xfrm>
                <a:off x="76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" name="Line 32"/>
              <p:cNvSpPr>
                <a:spLocks noChangeShapeType="1"/>
              </p:cNvSpPr>
              <p:nvPr userDrawn="1"/>
            </p:nvSpPr>
            <p:spPr bwMode="white">
              <a:xfrm>
                <a:off x="96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5" name="Line 33"/>
              <p:cNvSpPr>
                <a:spLocks noChangeShapeType="1"/>
              </p:cNvSpPr>
              <p:nvPr userDrawn="1"/>
            </p:nvSpPr>
            <p:spPr bwMode="white">
              <a:xfrm>
                <a:off x="115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6" name="Line 34"/>
              <p:cNvSpPr>
                <a:spLocks noChangeShapeType="1"/>
              </p:cNvSpPr>
              <p:nvPr userDrawn="1"/>
            </p:nvSpPr>
            <p:spPr bwMode="white">
              <a:xfrm>
                <a:off x="134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" name="Line 35"/>
              <p:cNvSpPr>
                <a:spLocks noChangeShapeType="1"/>
              </p:cNvSpPr>
              <p:nvPr userDrawn="1"/>
            </p:nvSpPr>
            <p:spPr bwMode="white">
              <a:xfrm>
                <a:off x="153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8" name="Line 36"/>
              <p:cNvSpPr>
                <a:spLocks noChangeShapeType="1"/>
              </p:cNvSpPr>
              <p:nvPr userDrawn="1"/>
            </p:nvSpPr>
            <p:spPr bwMode="white">
              <a:xfrm>
                <a:off x="172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9" name="Line 37"/>
              <p:cNvSpPr>
                <a:spLocks noChangeShapeType="1"/>
              </p:cNvSpPr>
              <p:nvPr userDrawn="1"/>
            </p:nvSpPr>
            <p:spPr bwMode="white">
              <a:xfrm>
                <a:off x="192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0" name="Line 38"/>
              <p:cNvSpPr>
                <a:spLocks noChangeShapeType="1"/>
              </p:cNvSpPr>
              <p:nvPr userDrawn="1"/>
            </p:nvSpPr>
            <p:spPr bwMode="white">
              <a:xfrm>
                <a:off x="211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1" name="Line 39"/>
              <p:cNvSpPr>
                <a:spLocks noChangeShapeType="1"/>
              </p:cNvSpPr>
              <p:nvPr userDrawn="1"/>
            </p:nvSpPr>
            <p:spPr bwMode="white">
              <a:xfrm>
                <a:off x="230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2" name="Line 40"/>
              <p:cNvSpPr>
                <a:spLocks noChangeShapeType="1"/>
              </p:cNvSpPr>
              <p:nvPr userDrawn="1"/>
            </p:nvSpPr>
            <p:spPr bwMode="white">
              <a:xfrm>
                <a:off x="249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3" name="Line 41"/>
              <p:cNvSpPr>
                <a:spLocks noChangeShapeType="1"/>
              </p:cNvSpPr>
              <p:nvPr userDrawn="1"/>
            </p:nvSpPr>
            <p:spPr bwMode="white">
              <a:xfrm>
                <a:off x="268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4" name="Line 42"/>
              <p:cNvSpPr>
                <a:spLocks noChangeShapeType="1"/>
              </p:cNvSpPr>
              <p:nvPr userDrawn="1"/>
            </p:nvSpPr>
            <p:spPr bwMode="white">
              <a:xfrm>
                <a:off x="288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5" name="Line 43"/>
              <p:cNvSpPr>
                <a:spLocks noChangeShapeType="1"/>
              </p:cNvSpPr>
              <p:nvPr userDrawn="1"/>
            </p:nvSpPr>
            <p:spPr bwMode="white">
              <a:xfrm>
                <a:off x="307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6" name="Line 44"/>
              <p:cNvSpPr>
                <a:spLocks noChangeShapeType="1"/>
              </p:cNvSpPr>
              <p:nvPr userDrawn="1"/>
            </p:nvSpPr>
            <p:spPr bwMode="white">
              <a:xfrm>
                <a:off x="326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7" name="Line 45"/>
              <p:cNvSpPr>
                <a:spLocks noChangeShapeType="1"/>
              </p:cNvSpPr>
              <p:nvPr userDrawn="1"/>
            </p:nvSpPr>
            <p:spPr bwMode="white">
              <a:xfrm>
                <a:off x="345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8" name="Line 46"/>
              <p:cNvSpPr>
                <a:spLocks noChangeShapeType="1"/>
              </p:cNvSpPr>
              <p:nvPr userDrawn="1"/>
            </p:nvSpPr>
            <p:spPr bwMode="white">
              <a:xfrm>
                <a:off x="364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9" name="Line 47"/>
              <p:cNvSpPr>
                <a:spLocks noChangeShapeType="1"/>
              </p:cNvSpPr>
              <p:nvPr userDrawn="1"/>
            </p:nvSpPr>
            <p:spPr bwMode="white">
              <a:xfrm>
                <a:off x="384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30" name="Line 48"/>
              <p:cNvSpPr>
                <a:spLocks noChangeShapeType="1"/>
              </p:cNvSpPr>
              <p:nvPr userDrawn="1"/>
            </p:nvSpPr>
            <p:spPr bwMode="white">
              <a:xfrm>
                <a:off x="403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31" name="Line 49"/>
              <p:cNvSpPr>
                <a:spLocks noChangeShapeType="1"/>
              </p:cNvSpPr>
              <p:nvPr userDrawn="1"/>
            </p:nvSpPr>
            <p:spPr bwMode="white">
              <a:xfrm>
                <a:off x="422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32" name="Line 50"/>
              <p:cNvSpPr>
                <a:spLocks noChangeShapeType="1"/>
              </p:cNvSpPr>
              <p:nvPr userDrawn="1"/>
            </p:nvSpPr>
            <p:spPr bwMode="white">
              <a:xfrm>
                <a:off x="441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33" name="Line 51"/>
              <p:cNvSpPr>
                <a:spLocks noChangeShapeType="1"/>
              </p:cNvSpPr>
              <p:nvPr userDrawn="1"/>
            </p:nvSpPr>
            <p:spPr bwMode="white">
              <a:xfrm>
                <a:off x="460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34" name="Line 52"/>
              <p:cNvSpPr>
                <a:spLocks noChangeShapeType="1"/>
              </p:cNvSpPr>
              <p:nvPr userDrawn="1"/>
            </p:nvSpPr>
            <p:spPr bwMode="white">
              <a:xfrm>
                <a:off x="480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35" name="Line 53"/>
              <p:cNvSpPr>
                <a:spLocks noChangeShapeType="1"/>
              </p:cNvSpPr>
              <p:nvPr userDrawn="1"/>
            </p:nvSpPr>
            <p:spPr bwMode="white">
              <a:xfrm>
                <a:off x="499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36" name="Line 54"/>
              <p:cNvSpPr>
                <a:spLocks noChangeShapeType="1"/>
              </p:cNvSpPr>
              <p:nvPr userDrawn="1"/>
            </p:nvSpPr>
            <p:spPr bwMode="white">
              <a:xfrm>
                <a:off x="518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37" name="Line 55"/>
              <p:cNvSpPr>
                <a:spLocks noChangeShapeType="1"/>
              </p:cNvSpPr>
              <p:nvPr userDrawn="1"/>
            </p:nvSpPr>
            <p:spPr bwMode="white">
              <a:xfrm>
                <a:off x="537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38" name="Line 56"/>
              <p:cNvSpPr>
                <a:spLocks noChangeShapeType="1"/>
              </p:cNvSpPr>
              <p:nvPr userDrawn="1"/>
            </p:nvSpPr>
            <p:spPr bwMode="white">
              <a:xfrm>
                <a:off x="556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</p:grpSp>
      </p:grpSp>
      <p:sp>
        <p:nvSpPr>
          <p:cNvPr id="61" name="Rectangle 57" descr="60%"/>
          <p:cNvSpPr>
            <a:spLocks noChangeArrowheads="1"/>
          </p:cNvSpPr>
          <p:nvPr userDrawn="1"/>
        </p:nvSpPr>
        <p:spPr bwMode="ltGray">
          <a:xfrm>
            <a:off x="3352800" y="0"/>
            <a:ext cx="5791200" cy="152400"/>
          </a:xfrm>
          <a:prstGeom prst="rect">
            <a:avLst/>
          </a:prstGeom>
          <a:pattFill prst="pct60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62" name="Line 58"/>
          <p:cNvSpPr>
            <a:spLocks noChangeShapeType="1"/>
          </p:cNvSpPr>
          <p:nvPr userDrawn="1"/>
        </p:nvSpPr>
        <p:spPr bwMode="ltGray">
          <a:xfrm>
            <a:off x="8839200" y="0"/>
            <a:ext cx="0" cy="2362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05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  <p:sldLayoutId id="2147484002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f.rice.edu/~bioslabs/tools/notebook/notebook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h.edu/rcr/" TargetMode="External"/><Relationship Id="rId5" Type="http://schemas.openxmlformats.org/officeDocument/2006/relationships/hyperlink" Target="http://biotech.about.com/gi/dynamic/offsite.htm?site=http://www.wiggin.com/pubs/articles_template.asp?ID=102187242000" TargetMode="External"/><Relationship Id="rId4" Type="http://schemas.openxmlformats.org/officeDocument/2006/relationships/hyperlink" Target="http://www.swarthmore.edu/NatSci/cpurrin1/notebookadvice.ht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ori.dhhs.gov/documents/42_cfr_parts_50_and_93_2005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rants.nih.gov/grants/research_integrity/research_misconduct.htm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l4L4M8m4d0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labguru.com/blog-labguru/10-reasons-to-ditch-paper-and-switch-to-electronic-lab-notbook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the-scientist.com/?articles.view/articleNo/8408/title/Electronic-Lab-Note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swarthmore.edu/NatSci/cpurrin1/images/penexp2.jpg" TargetMode="Externa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Keeping a Laboratory Notebook</a:t>
            </a:r>
          </a:p>
        </p:txBody>
      </p:sp>
      <p:sp>
        <p:nvSpPr>
          <p:cNvPr id="40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657600"/>
            <a:ext cx="6858000" cy="1600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Gail P. Taylor</a:t>
            </a:r>
          </a:p>
          <a:p>
            <a:pPr eaLnBrk="1" hangingPunct="1"/>
            <a:r>
              <a:rPr lang="en-US" altLang="en-US" dirty="0" smtClean="0"/>
              <a:t>Asst. Program Director</a:t>
            </a:r>
          </a:p>
          <a:p>
            <a:pPr eaLnBrk="1" hangingPunct="1"/>
            <a:r>
              <a:rPr lang="en-US" altLang="en-US" dirty="0" smtClean="0"/>
              <a:t>UT San Antonio</a:t>
            </a:r>
          </a:p>
          <a:p>
            <a:pPr eaLnBrk="1" hangingPunct="1"/>
            <a:r>
              <a:rPr lang="en-US" altLang="en-US" dirty="0" smtClean="0"/>
              <a:t>RISE/MARC-U*STAR </a:t>
            </a:r>
            <a:r>
              <a:rPr lang="en-US" altLang="en-US" dirty="0" smtClean="0"/>
              <a:t>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For Every Experiment, Record:</a:t>
            </a:r>
          </a:p>
        </p:txBody>
      </p:sp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3400" y="990600"/>
            <a:ext cx="8153400" cy="5638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solidFill>
                  <a:srgbClr val="000000"/>
                </a:solidFill>
                <a:latin typeface="Verdana" pitchFamily="34" charset="0"/>
              </a:rPr>
              <a:t>Start Date</a:t>
            </a:r>
            <a:r>
              <a:rPr lang="en-US" altLang="en-US" sz="2400" dirty="0" smtClean="0">
                <a:latin typeface="Verdana" pitchFamily="34" charset="0"/>
              </a:rPr>
              <a:t> on all pages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solidFill>
                  <a:srgbClr val="000000"/>
                </a:solidFill>
                <a:latin typeface="Verdana" pitchFamily="34" charset="0"/>
              </a:rPr>
              <a:t>Title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solidFill>
                  <a:srgbClr val="000000"/>
                </a:solidFill>
                <a:latin typeface="Verdana" pitchFamily="34" charset="0"/>
              </a:rPr>
              <a:t>Why:</a:t>
            </a:r>
            <a:r>
              <a:rPr lang="en-US" altLang="en-US" sz="2400" dirty="0" smtClean="0">
                <a:latin typeface="Verdana" pitchFamily="34" charset="0"/>
              </a:rPr>
              <a:t> Brief statement of purpose</a:t>
            </a:r>
            <a:endParaRPr lang="en-US" altLang="en-US" sz="24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solidFill>
                  <a:srgbClr val="000000"/>
                </a:solidFill>
                <a:latin typeface="Verdana" pitchFamily="34" charset="0"/>
              </a:rPr>
              <a:t>How:</a:t>
            </a:r>
            <a:r>
              <a:rPr lang="en-US" altLang="en-US" sz="2400" dirty="0" smtClean="0">
                <a:latin typeface="Verdana" pitchFamily="34" charset="0"/>
              </a:rPr>
              <a:t>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>
                <a:latin typeface="Verdana" pitchFamily="34" charset="0"/>
              </a:rPr>
              <a:t>Description/protocol with reference of origin Calculations (on empty adjoining page):  MW, concentrations, dilutions, etc.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solidFill>
                  <a:srgbClr val="000000"/>
                </a:solidFill>
                <a:latin typeface="Verdana" pitchFamily="34" charset="0"/>
              </a:rPr>
              <a:t>What Happened: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>
                <a:latin typeface="Verdana" pitchFamily="34" charset="0"/>
              </a:rPr>
              <a:t>All that happens (protocol changes; on floor, kicked)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>
                <a:latin typeface="Verdana" pitchFamily="34" charset="0"/>
              </a:rPr>
              <a:t>Taped in Information (if it does not fit, keep an associated folder)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solidFill>
                  <a:srgbClr val="000000"/>
                </a:solidFill>
                <a:latin typeface="Verdana" pitchFamily="34" charset="0"/>
              </a:rPr>
              <a:t>What It Means: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>
                <a:latin typeface="Verdana" pitchFamily="34" charset="0"/>
              </a:rPr>
              <a:t>Your interpretation (summation with oddities and comments)</a:t>
            </a:r>
            <a:endParaRPr lang="en-US" altLang="en-US" sz="2000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solidFill>
                  <a:srgbClr val="000000"/>
                </a:solidFill>
                <a:latin typeface="Verdana" pitchFamily="34" charset="0"/>
              </a:rPr>
              <a:t>What’s 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Attached Materials</a:t>
            </a:r>
            <a:r>
              <a:rPr lang="en-US" altLang="en-US" smtClean="0">
                <a:latin typeface="Verdana" pitchFamily="34" charset="0"/>
              </a:rPr>
              <a:t>  </a:t>
            </a:r>
          </a:p>
        </p:txBody>
      </p:sp>
      <p:sp>
        <p:nvSpPr>
          <p:cNvPr id="1229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8915400" cy="5410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2200" smtClean="0">
                <a:latin typeface="Verdana" pitchFamily="34" charset="0"/>
              </a:rPr>
              <a:t> Computer generated data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2200" smtClean="0">
                <a:latin typeface="Verdana" pitchFamily="34" charset="0"/>
              </a:rPr>
              <a:t> Photographic data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2200" smtClean="0">
                <a:latin typeface="Verdana" pitchFamily="34" charset="0"/>
              </a:rPr>
              <a:t> All other data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2200" smtClean="0">
                <a:latin typeface="Verdana" pitchFamily="34" charset="0"/>
              </a:rPr>
              <a:t> Printed graphs (make as you go)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2200" smtClean="0">
                <a:latin typeface="Verdana" pitchFamily="34" charset="0"/>
              </a:rPr>
              <a:t> Datasheet templates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2200" smtClean="0">
                <a:latin typeface="Verdana" pitchFamily="34" charset="0"/>
              </a:rPr>
              <a:t> Product labels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2200" smtClean="0">
                <a:latin typeface="Verdana" pitchFamily="34" charset="0"/>
              </a:rPr>
              <a:t> Who provided plasmids, etc.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2200" smtClean="0">
                <a:latin typeface="Verdana" pitchFamily="34" charset="0"/>
              </a:rPr>
              <a:t> Notes (or pasted copies) of discussions, conversations, emails, readings related to exp’t design or goals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2200" smtClean="0">
                <a:latin typeface="Verdana" pitchFamily="34" charset="0"/>
              </a:rPr>
              <a:t> Archive locations of plasmids, probes, etc.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2200" b="1" smtClean="0">
                <a:solidFill>
                  <a:srgbClr val="000000"/>
                </a:solidFill>
                <a:latin typeface="Verdana" pitchFamily="34" charset="0"/>
              </a:rPr>
              <a:t>X-rays and other large items may be kept in a separate folder if they don’t fit in the lab notebook.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2200" b="1" smtClean="0">
                <a:solidFill>
                  <a:srgbClr val="FF0000"/>
                </a:solidFill>
                <a:latin typeface="Verdana" pitchFamily="34" charset="0"/>
              </a:rPr>
              <a:t>Always write on these materials the date and other identifying information in case they get separated!</a:t>
            </a:r>
          </a:p>
        </p:txBody>
      </p:sp>
      <p:pic>
        <p:nvPicPr>
          <p:cNvPr id="12290" name="Picture 4" descr="notebookphot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762000"/>
            <a:ext cx="1435100" cy="19939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Remember the little things…</a:t>
            </a:r>
          </a:p>
        </p:txBody>
      </p:sp>
      <p:sp>
        <p:nvSpPr>
          <p:cNvPr id="1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5943600" cy="47547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/>
              <a:t>Lot numbers</a:t>
            </a:r>
          </a:p>
          <a:p>
            <a:pPr eaLnBrk="1" hangingPunct="1"/>
            <a:r>
              <a:rPr lang="en-US" altLang="en-US" sz="2400" dirty="0" smtClean="0"/>
              <a:t>Other people involved</a:t>
            </a:r>
          </a:p>
          <a:p>
            <a:pPr eaLnBrk="1" hangingPunct="1"/>
            <a:r>
              <a:rPr lang="en-US" altLang="en-US" sz="2400" dirty="0" smtClean="0"/>
              <a:t>Incubation times</a:t>
            </a:r>
          </a:p>
          <a:p>
            <a:pPr eaLnBrk="1" hangingPunct="1"/>
            <a:r>
              <a:rPr lang="en-US" altLang="en-US" sz="2400" dirty="0" smtClean="0"/>
              <a:t># washes</a:t>
            </a:r>
          </a:p>
          <a:p>
            <a:r>
              <a:rPr lang="en-US" altLang="en-US" sz="2400" dirty="0"/>
              <a:t>Machine Settings</a:t>
            </a:r>
          </a:p>
          <a:p>
            <a:pPr eaLnBrk="1" hangingPunct="1"/>
            <a:r>
              <a:rPr lang="en-US" altLang="en-US" sz="2400" dirty="0" smtClean="0"/>
              <a:t>Unexpected delays</a:t>
            </a:r>
          </a:p>
          <a:p>
            <a:r>
              <a:rPr lang="en-US" altLang="en-US" sz="2400" dirty="0" smtClean="0"/>
              <a:t>Problems Encountered</a:t>
            </a:r>
          </a:p>
          <a:p>
            <a:r>
              <a:rPr lang="en-US" altLang="en-US" sz="2400" dirty="0" smtClean="0"/>
              <a:t>Media </a:t>
            </a:r>
            <a:r>
              <a:rPr lang="en-US" altLang="en-US" sz="2400" dirty="0"/>
              <a:t>and Buffers </a:t>
            </a:r>
          </a:p>
          <a:p>
            <a:r>
              <a:rPr lang="en-US" altLang="en-US" sz="2400" dirty="0" smtClean="0"/>
              <a:t>Calculations</a:t>
            </a:r>
          </a:p>
          <a:p>
            <a:r>
              <a:rPr lang="en-US" altLang="en-US" sz="2400" dirty="0" smtClean="0"/>
              <a:t>Problems with individual subjects</a:t>
            </a:r>
            <a:endParaRPr lang="en-US" altLang="en-US" sz="2400" dirty="0"/>
          </a:p>
          <a:p>
            <a:pPr eaLnBrk="1" hangingPunct="1"/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The importance of timing…</a:t>
            </a:r>
          </a:p>
        </p:txBody>
      </p:sp>
      <p:sp>
        <p:nvSpPr>
          <p:cNvPr id="153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 Always record, update, review…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 </a:t>
            </a:r>
            <a:r>
              <a:rPr lang="en-US" altLang="en-US" sz="2800" b="1" dirty="0" smtClean="0"/>
              <a:t>Record as you go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 Input paper towel and post-it info ASAP!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 At the LATEST, insert data the next day!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 Do a weekly checkup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1 hour to review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Make sure everything is attached securely, all summaries written, future directions written, record in table of contents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More Helpful Tips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848600" cy="48768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en-US" sz="2800" smtClean="0"/>
              <a:t> The institution owns “your” notebook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en-US" sz="1200" smtClean="0"/>
          </a:p>
          <a:p>
            <a:pPr eaLnBrk="1" hangingPunct="1"/>
            <a:r>
              <a:rPr lang="en-US" altLang="en-US" sz="2800" smtClean="0"/>
              <a:t> Do NOT remove your notebook from the lab (unless this is an acceptable lab practice)</a:t>
            </a:r>
          </a:p>
          <a:p>
            <a:pPr eaLnBrk="1" hangingPunct="1"/>
            <a:r>
              <a:rPr lang="en-US" altLang="en-US" sz="2800" smtClean="0"/>
              <a:t> You may get permission to take copies at graduation, but do not take original pages</a:t>
            </a:r>
          </a:p>
          <a:p>
            <a:pPr eaLnBrk="1" hangingPunct="1"/>
            <a:r>
              <a:rPr lang="en-US" altLang="en-US" sz="2800" smtClean="0"/>
              <a:t> Do NOT read another person’s notebook without permission (even the PI won’t look at advanced researcher’s notebooks secretly).</a:t>
            </a:r>
          </a:p>
          <a:p>
            <a:pPr eaLnBrk="1" hangingPunct="1"/>
            <a:r>
              <a:rPr lang="en-US" altLang="en-US" sz="2800" smtClean="0"/>
              <a:t> Should be kept for at least 5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3200"/>
            <a:ext cx="7772400" cy="762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dirty="0" smtClean="0"/>
              <a:t>A little Lab Notebook History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Linus Pauling Notebooks</a:t>
            </a:r>
            <a:endParaRPr lang="en-US" dirty="0"/>
          </a:p>
        </p:txBody>
      </p:sp>
      <p:pic>
        <p:nvPicPr>
          <p:cNvPr id="17410" name="Picture 8" descr="13-04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304" y="685800"/>
            <a:ext cx="4826858" cy="57150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3352800" cy="4434840"/>
          </a:xfrm>
        </p:spPr>
        <p:txBody>
          <a:bodyPr>
            <a:normAutofit/>
          </a:bodyPr>
          <a:lstStyle/>
          <a:p>
            <a:r>
              <a:rPr lang="en-US" dirty="0" smtClean="0"/>
              <a:t>Nobel Prizes</a:t>
            </a:r>
          </a:p>
          <a:p>
            <a:pPr lvl="1"/>
            <a:r>
              <a:rPr lang="en-US" dirty="0" smtClean="0"/>
              <a:t>Chemistry (chemical bonds/orbital hybridization)</a:t>
            </a:r>
          </a:p>
          <a:p>
            <a:pPr lvl="1"/>
            <a:r>
              <a:rPr lang="en-US" dirty="0" smtClean="0"/>
              <a:t>Peace</a:t>
            </a:r>
          </a:p>
          <a:p>
            <a:r>
              <a:rPr lang="en-US" dirty="0" smtClean="0"/>
              <a:t>Competitor of Watson and Crick</a:t>
            </a:r>
          </a:p>
          <a:p>
            <a:r>
              <a:rPr lang="en-US" dirty="0" smtClean="0"/>
              <a:t>PhD Physical </a:t>
            </a:r>
            <a:r>
              <a:rPr lang="en-US" dirty="0" err="1" smtClean="0"/>
              <a:t>Chem</a:t>
            </a:r>
            <a:r>
              <a:rPr lang="en-US" dirty="0" smtClean="0"/>
              <a:t> and Mathematical Physics at age 24</a:t>
            </a:r>
          </a:p>
          <a:p>
            <a:r>
              <a:rPr lang="en-US" dirty="0" smtClean="0"/>
              <a:t>Caltech/Stanford</a:t>
            </a:r>
          </a:p>
          <a:p>
            <a:endParaRPr lang="en-US" dirty="0"/>
          </a:p>
        </p:txBody>
      </p:sp>
      <p:sp>
        <p:nvSpPr>
          <p:cNvPr id="17411" name="Text Box 11"/>
          <p:cNvSpPr txBox="1">
            <a:spLocks noChangeArrowheads="1"/>
          </p:cNvSpPr>
          <p:nvPr/>
        </p:nvSpPr>
        <p:spPr bwMode="auto">
          <a:xfrm>
            <a:off x="0" y="6521450"/>
            <a:ext cx="914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600">
                <a:latin typeface="Arial Narrow" pitchFamily="34" charset="0"/>
              </a:rPr>
              <a:t>Taken from the online </a:t>
            </a:r>
            <a:r>
              <a:rPr lang="en-US" altLang="en-US" sz="1600" i="1">
                <a:latin typeface="Arial Narrow" pitchFamily="34" charset="0"/>
              </a:rPr>
              <a:t>Linus Pauling Research Notebooks,</a:t>
            </a:r>
            <a:r>
              <a:rPr lang="en-US" altLang="en-US" sz="1600">
                <a:latin typeface="Arial Narrow" pitchFamily="34" charset="0"/>
              </a:rPr>
              <a:t> http://osulibrary.orst.edu/specialcollections/rnb/index.html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17-75s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753519"/>
            <a:ext cx="4762500" cy="2495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Notebook Ethics:</a:t>
            </a:r>
            <a:endParaRPr lang="en-US" dirty="0"/>
          </a:p>
        </p:txBody>
      </p:sp>
      <p:sp>
        <p:nvSpPr>
          <p:cNvPr id="2048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  "Many people say that it is the intellect which makes a great scientist. They are wrong: it is character." -- Albert Einstein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Characteristics that help prove integrity</a:t>
            </a:r>
          </a:p>
        </p:txBody>
      </p:sp>
      <p:sp>
        <p:nvSpPr>
          <p:cNvPr id="14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382000" cy="46482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sz="2200" dirty="0" smtClean="0">
                <a:latin typeface="Arial" charset="0"/>
              </a:rPr>
              <a:t>No longer for Patenting Purposes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sz="2200" dirty="0" smtClean="0">
                <a:latin typeface="Arial" charset="0"/>
              </a:rPr>
              <a:t>Was “first to invent” but now is “first to file” in 2011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altLang="en-US" sz="2200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sz="2200" dirty="0" smtClean="0">
                <a:latin typeface="Arial" charset="0"/>
              </a:rPr>
              <a:t>However, solid lab notebooks protect from accusations of misconduct: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altLang="en-US" sz="22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>
                <a:latin typeface="Arial" charset="0"/>
              </a:rPr>
              <a:t>Permanently bound pages</a:t>
            </a:r>
          </a:p>
          <a:p>
            <a:pPr>
              <a:lnSpc>
                <a:spcPct val="80000"/>
              </a:lnSpc>
            </a:pPr>
            <a:r>
              <a:rPr lang="en-US" altLang="en-US" sz="2200" dirty="0" smtClean="0">
                <a:latin typeface="Arial" charset="0"/>
              </a:rPr>
              <a:t>Put </a:t>
            </a:r>
            <a:r>
              <a:rPr lang="en-US" altLang="en-US" sz="2200" dirty="0">
                <a:latin typeface="Arial" charset="0"/>
              </a:rPr>
              <a:t>a full date (international date problems…) </a:t>
            </a:r>
            <a:r>
              <a:rPr lang="en-US" altLang="en-US" sz="2200" dirty="0" smtClean="0">
                <a:latin typeface="Arial" charset="0"/>
              </a:rPr>
              <a:t>w </a:t>
            </a:r>
            <a:r>
              <a:rPr lang="en-US" altLang="en-US" sz="2200" dirty="0">
                <a:latin typeface="Arial" charset="0"/>
              </a:rPr>
              <a:t>month spelled </a:t>
            </a:r>
            <a:r>
              <a:rPr lang="en-US" altLang="en-US" sz="2200" dirty="0" smtClean="0">
                <a:latin typeface="Arial" charset="0"/>
              </a:rPr>
              <a:t>out</a:t>
            </a:r>
            <a:endParaRPr lang="en-US" altLang="en-US" sz="2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>
                <a:latin typeface="Arial" charset="0"/>
              </a:rPr>
              <a:t>Consecutively number in ink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>
                <a:latin typeface="Arial" charset="0"/>
              </a:rPr>
              <a:t>Use same pen/ink type day to day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>
                <a:latin typeface="Arial" charset="0"/>
              </a:rPr>
              <a:t>Write legibly</a:t>
            </a:r>
          </a:p>
          <a:p>
            <a:pPr>
              <a:lnSpc>
                <a:spcPct val="80000"/>
              </a:lnSpc>
            </a:pPr>
            <a:r>
              <a:rPr lang="en-US" altLang="en-US" sz="2200" dirty="0">
                <a:latin typeface="Arial" charset="0"/>
              </a:rPr>
              <a:t>Never remove original pages or attachments</a:t>
            </a:r>
          </a:p>
          <a:p>
            <a:pPr>
              <a:lnSpc>
                <a:spcPct val="80000"/>
              </a:lnSpc>
            </a:pPr>
            <a:r>
              <a:rPr lang="en-US" altLang="en-US" sz="2200" dirty="0" smtClean="0">
                <a:latin typeface="Arial" charset="0"/>
              </a:rPr>
              <a:t>Cross </a:t>
            </a:r>
            <a:r>
              <a:rPr lang="en-US" altLang="en-US" sz="2200" dirty="0">
                <a:latin typeface="Arial" charset="0"/>
              </a:rPr>
              <a:t>out mistakes lightly </a:t>
            </a:r>
            <a:endParaRPr lang="en-US" altLang="en-US" sz="22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200" dirty="0" smtClean="0">
                <a:latin typeface="Arial" charset="0"/>
              </a:rPr>
              <a:t>Cross </a:t>
            </a:r>
            <a:r>
              <a:rPr lang="en-US" altLang="en-US" sz="2200" dirty="0">
                <a:latin typeface="Arial" charset="0"/>
              </a:rPr>
              <a:t>out unused parts of pages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>
                <a:latin typeface="Arial" charset="0"/>
              </a:rPr>
              <a:t>Record all discussions/meetings/ideas relevant to the project</a:t>
            </a:r>
          </a:p>
          <a:p>
            <a:pPr>
              <a:lnSpc>
                <a:spcPct val="80000"/>
              </a:lnSpc>
            </a:pPr>
            <a:r>
              <a:rPr lang="en-US" altLang="en-US" sz="2200" dirty="0" smtClean="0">
                <a:latin typeface="Arial" charset="0"/>
              </a:rPr>
              <a:t>Record as much detail as possible</a:t>
            </a:r>
          </a:p>
          <a:p>
            <a:pPr>
              <a:lnSpc>
                <a:spcPct val="80000"/>
              </a:lnSpc>
            </a:pPr>
            <a:r>
              <a:rPr lang="en-US" altLang="en-US" sz="2200" dirty="0">
                <a:latin typeface="Arial" charset="0"/>
              </a:rPr>
              <a:t>Sign and date each entry </a:t>
            </a:r>
          </a:p>
          <a:p>
            <a:pPr>
              <a:lnSpc>
                <a:spcPct val="80000"/>
              </a:lnSpc>
            </a:pPr>
            <a:r>
              <a:rPr lang="en-US" altLang="en-US" sz="2200" dirty="0" smtClean="0">
                <a:latin typeface="Arial" charset="0"/>
              </a:rPr>
              <a:t>Have </a:t>
            </a:r>
            <a:r>
              <a:rPr lang="en-US" altLang="en-US" sz="2200" dirty="0">
                <a:latin typeface="Arial" charset="0"/>
              </a:rPr>
              <a:t>an independent witness sign and date each entry (industry</a:t>
            </a:r>
            <a:r>
              <a:rPr lang="en-US" altLang="en-US" sz="2200" dirty="0" smtClean="0">
                <a:latin typeface="Arial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altLang="en-US" sz="2200" dirty="0" smtClean="0">
                <a:latin typeface="Arial" charset="0"/>
              </a:rPr>
              <a:t>Do </a:t>
            </a:r>
            <a:r>
              <a:rPr lang="en-US" altLang="en-US" sz="2200" dirty="0">
                <a:latin typeface="Arial" charset="0"/>
              </a:rPr>
              <a:t>NOT omit any result, no matter how odd</a:t>
            </a:r>
          </a:p>
          <a:p>
            <a:pPr>
              <a:lnSpc>
                <a:spcPct val="80000"/>
              </a:lnSpc>
            </a:pPr>
            <a:r>
              <a:rPr lang="en-US" altLang="en-US" sz="2200" dirty="0" smtClean="0">
                <a:latin typeface="Arial" charset="0"/>
              </a:rPr>
              <a:t>Do </a:t>
            </a:r>
            <a:r>
              <a:rPr lang="en-US" altLang="en-US" sz="2200" dirty="0">
                <a:latin typeface="Arial" charset="0"/>
              </a:rPr>
              <a:t>NOT falsely increase the “N” of any expt.</a:t>
            </a:r>
          </a:p>
          <a:p>
            <a:pPr>
              <a:lnSpc>
                <a:spcPct val="80000"/>
              </a:lnSpc>
            </a:pPr>
            <a:r>
              <a:rPr lang="en-US" altLang="en-US" sz="2200" dirty="0" smtClean="0">
                <a:latin typeface="Arial" charset="0"/>
              </a:rPr>
              <a:t>Do NOT </a:t>
            </a:r>
            <a:r>
              <a:rPr lang="en-US" altLang="en-US" sz="2200" dirty="0">
                <a:latin typeface="Arial" charset="0"/>
              </a:rPr>
              <a:t>make up a result</a:t>
            </a:r>
          </a:p>
          <a:p>
            <a:pPr>
              <a:lnSpc>
                <a:spcPct val="80000"/>
              </a:lnSpc>
            </a:pPr>
            <a:endParaRPr lang="en-US" altLang="en-US" sz="22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2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400" dirty="0" smtClean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Acknowledgements</a:t>
            </a:r>
          </a:p>
        </p:txBody>
      </p:sp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0010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Kathy Barker, </a:t>
            </a:r>
            <a:r>
              <a:rPr lang="en-US" altLang="en-US" sz="2000" i="1" dirty="0" smtClean="0"/>
              <a:t>At the Bench:  A laboratory Navigator</a:t>
            </a:r>
            <a:r>
              <a:rPr lang="en-US" altLang="en-US" sz="2000" dirty="0" smtClean="0"/>
              <a:t>.  Cold Spring Harbor Laboratory press.  1998.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i="1" dirty="0" smtClean="0"/>
              <a:t>Guidelines for Keeping a Laboratory Record</a:t>
            </a:r>
            <a:r>
              <a:rPr lang="en-US" altLang="en-US" sz="2000" dirty="0" smtClean="0"/>
              <a:t>.  David </a:t>
            </a:r>
            <a:r>
              <a:rPr lang="en-US" altLang="en-US" sz="2000" dirty="0" err="1" smtClean="0"/>
              <a:t>Caprette</a:t>
            </a:r>
            <a:r>
              <a:rPr lang="en-US" altLang="en-US" sz="2000" dirty="0" smtClean="0"/>
              <a:t>, Rice University. </a:t>
            </a:r>
            <a:r>
              <a:rPr lang="en-US" altLang="en-US" sz="1600" dirty="0" smtClean="0">
                <a:hlinkClick r:id="rId3"/>
              </a:rPr>
              <a:t>http://www.ruf.rice.edu/~bioslabs/tools/notebook/notebook.html</a:t>
            </a:r>
            <a:endParaRPr lang="en-US" alt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000" i="1" dirty="0" smtClean="0"/>
              <a:t>Guidelines for Keeping a Laboratory Notebook</a:t>
            </a:r>
            <a:r>
              <a:rPr lang="en-US" altLang="en-US" sz="2000" dirty="0" smtClean="0"/>
              <a:t>.  Colin </a:t>
            </a:r>
            <a:r>
              <a:rPr lang="en-US" altLang="en-US" sz="2000" dirty="0" err="1" smtClean="0"/>
              <a:t>Purrington</a:t>
            </a:r>
            <a:r>
              <a:rPr lang="en-US" altLang="en-US" sz="2000" dirty="0" smtClean="0"/>
              <a:t>, Swarthmore Univ. </a:t>
            </a:r>
            <a:r>
              <a:rPr lang="en-US" altLang="en-US" sz="1600" dirty="0" smtClean="0">
                <a:hlinkClick r:id="rId4"/>
              </a:rPr>
              <a:t>http://www.swarthmore.edu/NatSci/cpurrin1/notebookadvice.htm</a:t>
            </a:r>
            <a:endParaRPr lang="en-US" alt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Laboratory Record Keeping.  Todd E. </a:t>
            </a:r>
            <a:r>
              <a:rPr lang="en-US" altLang="en-US" sz="2000" dirty="0" err="1" smtClean="0"/>
              <a:t>Garabedian</a:t>
            </a:r>
            <a:r>
              <a:rPr lang="en-US" altLang="en-US" sz="2000" dirty="0" smtClean="0"/>
              <a:t>, </a:t>
            </a:r>
            <a:r>
              <a:rPr lang="en-US" altLang="en-US" sz="2000" i="1" dirty="0" smtClean="0"/>
              <a:t>Nature Biotechnology</a:t>
            </a:r>
            <a:r>
              <a:rPr lang="en-US" altLang="en-US" sz="2000" dirty="0" smtClean="0"/>
              <a:t> v. 15 (August 1997) pp.799-800</a:t>
            </a:r>
            <a:br>
              <a:rPr lang="en-US" altLang="en-US" sz="2000" dirty="0" smtClean="0"/>
            </a:br>
            <a:r>
              <a:rPr lang="en-US" altLang="en-US" sz="1600" u="sng" dirty="0" smtClean="0">
                <a:solidFill>
                  <a:schemeClr val="hlink"/>
                </a:solidFill>
                <a:hlinkClick r:id="rId5"/>
              </a:rPr>
              <a:t>http://biotech.about.com/gi/dynamic/offsite.htm?site=http%3A%2F%2Fwww.wiggin.com%2Fpubs%2Farticles_template.asp%3FID%3D102187242000</a:t>
            </a:r>
            <a:endParaRPr lang="en-US" altLang="en-US" sz="1600" u="sng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Office of Research Integrity, U.S. Dept. of Health and Human Services  </a:t>
            </a:r>
            <a:r>
              <a:rPr lang="en-US" altLang="en-US" sz="1600" u="sng" dirty="0" smtClean="0">
                <a:solidFill>
                  <a:schemeClr val="hlink"/>
                </a:solidFill>
              </a:rPr>
              <a:t>http://www.unh.edu/rcr/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i="1" dirty="0" smtClean="0"/>
              <a:t>Responsible Conduct of Research Online Study Guide.</a:t>
            </a:r>
            <a:r>
              <a:rPr lang="en-US" altLang="en-US" sz="2000" dirty="0" smtClean="0"/>
              <a:t>  Julie Simpson, University of New Hampshire  </a:t>
            </a:r>
            <a:r>
              <a:rPr lang="en-US" altLang="en-US" sz="1600" u="sng" dirty="0" smtClean="0">
                <a:solidFill>
                  <a:schemeClr val="hlink"/>
                </a:solidFill>
                <a:hlinkClick r:id="rId6"/>
              </a:rPr>
              <a:t>http://www.unh.edu/rcr/</a:t>
            </a:r>
            <a:endParaRPr lang="en-US" altLang="en-US" sz="1600" u="sng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Francis L. </a:t>
            </a:r>
            <a:r>
              <a:rPr lang="en-US" altLang="en-US" sz="2000" dirty="0" err="1" smtClean="0"/>
              <a:t>Macrina</a:t>
            </a:r>
            <a:r>
              <a:rPr lang="en-US" altLang="en-US" sz="2000" dirty="0" smtClean="0"/>
              <a:t>, </a:t>
            </a:r>
            <a:r>
              <a:rPr lang="en-US" altLang="en-US" sz="2000" i="1" dirty="0" smtClean="0"/>
              <a:t>Scientific Integrity: An Introductory Text with Cases.</a:t>
            </a:r>
            <a:r>
              <a:rPr lang="en-US" altLang="en-US" sz="2000" dirty="0" smtClean="0"/>
              <a:t>  ASM Press.  2000.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Research Integrity	</a:t>
            </a:r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The NIH Office of Research Integrity defines misconduct in science as: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Research misconduct is defined as fabrication, falsification, or plagiarism in proposing, performing, or reviewing research, or in reporting research results, according to </a:t>
            </a:r>
            <a:r>
              <a:rPr lang="en-US" dirty="0">
                <a:hlinkClick r:id="rId3"/>
              </a:rPr>
              <a:t>42 CFR Part 93</a:t>
            </a:r>
            <a:r>
              <a:rPr lang="en-US" dirty="0"/>
              <a:t>. 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altLang="en-US" sz="2800" dirty="0" smtClean="0"/>
              <a:t>“The integrity of research depends on accurate, detailed, organized, complete, and accessible data” </a:t>
            </a:r>
            <a:r>
              <a:rPr lang="en-US" altLang="en-US" sz="1600" dirty="0" smtClean="0"/>
              <a:t>Office of Research Integrity</a:t>
            </a:r>
            <a:r>
              <a:rPr lang="en-US" altLang="en-US" sz="28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>
                <a:hlinkClick r:id="rId4"/>
              </a:rPr>
              <a:t>http://</a:t>
            </a:r>
            <a:r>
              <a:rPr lang="en-US" altLang="en-US" sz="2800" dirty="0" smtClean="0">
                <a:hlinkClick r:id="rId4"/>
              </a:rPr>
              <a:t>grants.nih.gov/grants/research_integrity/research_misconduct.htm</a:t>
            </a:r>
            <a:r>
              <a:rPr lang="en-US" altLang="en-US" sz="28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Consequences of Research Misconduct</a:t>
            </a:r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0772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(Could happen to your PI)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Debarment from eligibility to receive Federal funds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Prohibition from service on advisory committees, peer review committees, or as consultants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Certification of information sources that is forwarded by the institution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Certification of data by the institution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Supervision by the institution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Submission of a correction or retraction of a published article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200" dirty="0" smtClean="0"/>
              <a:t/>
            </a:r>
            <a:br>
              <a:rPr lang="en-US" altLang="en-US" sz="1200" dirty="0" smtClean="0"/>
            </a:br>
            <a:r>
              <a:rPr lang="en-US" altLang="en-US" sz="1800" dirty="0" smtClean="0">
                <a:solidFill>
                  <a:schemeClr val="hlink"/>
                </a:solidFill>
              </a:rPr>
              <a:t>http://ori.dhhs.gov/html/misconduct/administrative_actions.asp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 bad notebook can mean a bad project...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www.youtube.com/watch?v=Fl4L4M8m4d0</a:t>
            </a:r>
            <a:endParaRPr lang="en-US" dirty="0" smtClean="0"/>
          </a:p>
          <a:p>
            <a:r>
              <a:rPr lang="en-US" dirty="0" smtClean="0"/>
              <a:t>(Note the notebook…)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670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Questions???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887413"/>
            <a:ext cx="7772400" cy="5603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/>
              <a:t>What is a Lab Notebook?</a:t>
            </a:r>
          </a:p>
        </p:txBody>
      </p:sp>
      <p:sp>
        <p:nvSpPr>
          <p:cNvPr id="6147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05000"/>
            <a:ext cx="7620000" cy="441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>
                <a:latin typeface="Verdana" pitchFamily="34" charset="0"/>
              </a:rPr>
              <a:t>Complete record of procedures, reagents, data, and thoughts to pass on to other researchers</a:t>
            </a:r>
            <a:endParaRPr lang="en-US" altLang="en-US" sz="2800" dirty="0" smtClean="0"/>
          </a:p>
          <a:p>
            <a:pPr lvl="1" eaLnBrk="1" hangingPunct="1"/>
            <a:r>
              <a:rPr lang="en-US" altLang="en-US" sz="2400" dirty="0" smtClean="0"/>
              <a:t>Why experiments were initiated, how performed, and results, comments</a:t>
            </a:r>
          </a:p>
          <a:p>
            <a:pPr lvl="1" eaLnBrk="1" hangingPunct="1"/>
            <a:r>
              <a:rPr lang="en-US" altLang="en-US" sz="2400" dirty="0" smtClean="0"/>
              <a:t>Place to compile data/charts/photos/ideas</a:t>
            </a:r>
          </a:p>
          <a:p>
            <a:pPr lvl="1" eaLnBrk="1" hangingPunct="1"/>
            <a:r>
              <a:rPr lang="en-US" altLang="en-US" sz="2400" dirty="0" smtClean="0"/>
              <a:t>Place of clues, to troubleshoot problems</a:t>
            </a:r>
          </a:p>
          <a:p>
            <a:pPr lvl="1" eaLnBrk="1" hangingPunct="1"/>
            <a:r>
              <a:rPr lang="en-US" altLang="en-US" sz="2400" dirty="0" smtClean="0"/>
              <a:t>Place to observe whole picture and think</a:t>
            </a:r>
          </a:p>
          <a:p>
            <a:pPr lvl="1" eaLnBrk="1" hangingPunct="1"/>
            <a:r>
              <a:rPr lang="en-US" altLang="en-US" sz="2400" dirty="0" smtClean="0"/>
              <a:t>Legal document, to prove patents</a:t>
            </a:r>
          </a:p>
          <a:p>
            <a:pPr lvl="1" eaLnBrk="1" hangingPunct="1"/>
            <a:r>
              <a:rPr lang="en-US" altLang="en-US" sz="2400" dirty="0" smtClean="0"/>
              <a:t>Defense against accusations of fraud or lawsuits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9788"/>
            <a:ext cx="7772400" cy="60801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How Important?</a:t>
            </a:r>
          </a:p>
        </p:txBody>
      </p:sp>
      <p:sp>
        <p:nvSpPr>
          <p:cNvPr id="71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dirty="0" smtClean="0"/>
              <a:t>Very- Often has all original data in it…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dirty="0" smtClean="0"/>
          </a:p>
        </p:txBody>
      </p:sp>
      <p:pic>
        <p:nvPicPr>
          <p:cNvPr id="7172" name="Picture 34" descr="notebookfir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5488" y="2819400"/>
            <a:ext cx="3848100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Type and Format…</a:t>
            </a:r>
          </a:p>
        </p:txBody>
      </p:sp>
      <p:sp>
        <p:nvSpPr>
          <p:cNvPr id="8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752600"/>
            <a:ext cx="77724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 smtClean="0"/>
              <a:t>Ultimately dictated by your PI/company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graphicFrame>
        <p:nvGraphicFramePr>
          <p:cNvPr id="33838" name="Group 46"/>
          <p:cNvGraphicFramePr>
            <a:graphicFrameLocks noGrp="1"/>
          </p:cNvGraphicFramePr>
          <p:nvPr/>
        </p:nvGraphicFramePr>
        <p:xfrm>
          <a:off x="762000" y="2514600"/>
          <a:ext cx="7772400" cy="3810000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Advantages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Drawbacks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Bound book (stitched)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 lost sheets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Proof against Fraud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Entered as done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 logical order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Duplicate “Bound” Book (yellow sheets)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Double record.  Easy copies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Diff. To Read.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Not true duplicate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Loose Leaf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(folders/notebooks)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Order by expts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Easy recording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Lost sheets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Authenticity prob.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Computer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Easy to read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Easy calculations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Lost data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Authenticity prob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Electronic Notebooks?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5675" y="1166744"/>
            <a:ext cx="8206524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ELN – Electronic Lab Notebook</a:t>
            </a:r>
          </a:p>
          <a:p>
            <a:r>
              <a:rPr lang="en-US" dirty="0" smtClean="0"/>
              <a:t>LES – Lab Executive System</a:t>
            </a:r>
          </a:p>
          <a:p>
            <a:endParaRPr lang="en-US" dirty="0"/>
          </a:p>
          <a:p>
            <a:r>
              <a:rPr lang="en-US" dirty="0" smtClean="0"/>
              <a:t>Pros and Cons</a:t>
            </a:r>
          </a:p>
          <a:p>
            <a:pPr lvl="1"/>
            <a:r>
              <a:rPr lang="en-US" dirty="0" smtClean="0"/>
              <a:t>Arise from…</a:t>
            </a:r>
          </a:p>
          <a:p>
            <a:pPr lvl="2"/>
            <a:r>
              <a:rPr lang="en-US" dirty="0" smtClean="0"/>
              <a:t>Reading and Writing</a:t>
            </a:r>
          </a:p>
          <a:p>
            <a:pPr lvl="2"/>
            <a:r>
              <a:rPr lang="en-US" dirty="0" smtClean="0"/>
              <a:t>Mobility</a:t>
            </a:r>
          </a:p>
          <a:p>
            <a:pPr lvl="2"/>
            <a:r>
              <a:rPr lang="en-US" dirty="0" smtClean="0"/>
              <a:t>Security</a:t>
            </a:r>
          </a:p>
          <a:p>
            <a:pPr lvl="2"/>
            <a:r>
              <a:rPr lang="en-US" dirty="0" smtClean="0"/>
              <a:t>Storage</a:t>
            </a:r>
          </a:p>
          <a:p>
            <a:pPr lvl="2"/>
            <a:r>
              <a:rPr lang="en-US" dirty="0" smtClean="0"/>
              <a:t>Proof from tampering (how to prove w electronic)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990600"/>
            <a:ext cx="3255390" cy="2438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22190" y="5807946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hlinkClick r:id="rId3"/>
              </a:rPr>
              <a:t>http://</a:t>
            </a:r>
            <a:r>
              <a:rPr lang="en-US" sz="1100" dirty="0" smtClean="0">
                <a:hlinkClick r:id="rId3"/>
              </a:rPr>
              <a:t>blog.labguru.com/blog-labguru/10-reasons-to-ditch-paper-and-switch-to-electronic-lab-notbooks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4357359" y="6238833"/>
            <a:ext cx="4424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en-US" sz="1200" dirty="0">
                <a:solidFill>
                  <a:prstClr val="black"/>
                </a:solidFill>
                <a:latin typeface="Constantia"/>
                <a:hlinkClick r:id="rId4"/>
              </a:rPr>
              <a:t>http://www.the-scientist.com/?articles.view/articleNo/8408/title/Electronic-Lab-Notes/</a:t>
            </a:r>
            <a:r>
              <a:rPr lang="en-US" sz="1200" dirty="0">
                <a:solidFill>
                  <a:prstClr val="black"/>
                </a:solidFill>
                <a:latin typeface="Constantia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979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820"/>
            <a:ext cx="77724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/>
              <a:t>Characteristics of a Good “Paper” Notebook</a:t>
            </a:r>
          </a:p>
        </p:txBody>
      </p:sp>
      <p:sp>
        <p:nvSpPr>
          <p:cNvPr id="922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8686800" cy="5181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800" dirty="0" smtClean="0"/>
              <a:t>Paper:</a:t>
            </a:r>
          </a:p>
          <a:p>
            <a:pPr lvl="1">
              <a:lnSpc>
                <a:spcPct val="120000"/>
              </a:lnSpc>
            </a:pPr>
            <a:r>
              <a:rPr lang="en-US" altLang="en-US" dirty="0" smtClean="0"/>
              <a:t>Large- &gt;= 8.5x11 at least (attaching stuff)</a:t>
            </a:r>
          </a:p>
          <a:p>
            <a:pPr lvl="1">
              <a:lnSpc>
                <a:spcPct val="120000"/>
              </a:lnSpc>
            </a:pPr>
            <a:r>
              <a:rPr lang="en-US" altLang="en-US" dirty="0" smtClean="0"/>
              <a:t>Bound (stitched) pages to ensure integrity</a:t>
            </a:r>
          </a:p>
          <a:p>
            <a:pPr lvl="1">
              <a:lnSpc>
                <a:spcPct val="120000"/>
              </a:lnSpc>
            </a:pPr>
            <a:r>
              <a:rPr lang="en-US" altLang="en-US" dirty="0" smtClean="0"/>
              <a:t>Numbered pages</a:t>
            </a:r>
          </a:p>
          <a:p>
            <a:pPr lvl="1">
              <a:lnSpc>
                <a:spcPct val="120000"/>
              </a:lnSpc>
            </a:pPr>
            <a:r>
              <a:rPr lang="en-US" altLang="en-US" dirty="0" smtClean="0"/>
              <a:t>White gridded</a:t>
            </a:r>
          </a:p>
          <a:p>
            <a:pPr lvl="1">
              <a:lnSpc>
                <a:spcPct val="120000"/>
              </a:lnSpc>
            </a:pPr>
            <a:r>
              <a:rPr lang="en-US" altLang="en-US" dirty="0" smtClean="0"/>
              <a:t>Acid free paper (30 years)</a:t>
            </a:r>
          </a:p>
          <a:p>
            <a:pPr lvl="1">
              <a:lnSpc>
                <a:spcPct val="120000"/>
              </a:lnSpc>
            </a:pPr>
            <a:r>
              <a:rPr lang="en-US" altLang="en-US" dirty="0" smtClean="0"/>
              <a:t>Duplicate pages (differing opinions)</a:t>
            </a:r>
          </a:p>
          <a:p>
            <a:pPr lvl="1">
              <a:lnSpc>
                <a:spcPct val="120000"/>
              </a:lnSpc>
            </a:pPr>
            <a:r>
              <a:rPr lang="en-US" altLang="en-US" dirty="0" smtClean="0"/>
              <a:t>Written in Pen</a:t>
            </a:r>
            <a:endParaRPr lang="en-US" altLang="en-US" sz="1600" b="1" dirty="0" smtClean="0">
              <a:solidFill>
                <a:schemeClr val="hlink"/>
              </a:solidFill>
            </a:endParaRPr>
          </a:p>
        </p:txBody>
      </p:sp>
      <p:pic>
        <p:nvPicPr>
          <p:cNvPr id="9218" name="Picture 4" descr="Stitched Noteboo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0" y="2451100"/>
            <a:ext cx="2565400" cy="302260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2659">
            <a:off x="6884422" y="1225835"/>
            <a:ext cx="2093005" cy="2093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What is best for writing?</a:t>
            </a:r>
            <a:endParaRPr lang="en-US" dirty="0"/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244760"/>
              </p:ext>
            </p:extLst>
          </p:nvPr>
        </p:nvGraphicFramePr>
        <p:xfrm>
          <a:off x="2349500" y="1825625"/>
          <a:ext cx="4445000" cy="434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Photo Editor Photo" r:id="rId4" imgW="5811061" imgH="5687219" progId="MSPhotoEd.3">
                  <p:embed/>
                </p:oleObj>
              </mc:Choice>
              <mc:Fallback>
                <p:oleObj name="Photo Editor Photo" r:id="rId4" imgW="5811061" imgH="5687219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1825625"/>
                        <a:ext cx="4445000" cy="434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6"/>
          <p:cNvSpPr>
            <a:spLocks noChangeArrowheads="1"/>
          </p:cNvSpPr>
          <p:nvPr/>
        </p:nvSpPr>
        <p:spPr bwMode="auto">
          <a:xfrm>
            <a:off x="1143000" y="6319838"/>
            <a:ext cx="73914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sz="1600" b="1">
                <a:solidFill>
                  <a:schemeClr val="hlink"/>
                </a:solidFill>
                <a:hlinkClick r:id="rId6"/>
              </a:rPr>
              <a:t>http://www.swarthmore.edu/NatSci/cpurrin1/images/penexp2.jpg</a:t>
            </a:r>
            <a:endParaRPr lang="en-US" altLang="en-US" sz="1600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924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Preparing a New Lab Notebook</a:t>
            </a:r>
          </a:p>
        </p:txBody>
      </p:sp>
      <p:sp>
        <p:nvSpPr>
          <p:cNvPr id="102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 Save Space for Table of Contents</a:t>
            </a:r>
          </a:p>
          <a:p>
            <a:pPr eaLnBrk="1" hangingPunct="1"/>
            <a:r>
              <a:rPr lang="en-US" altLang="en-US" dirty="0" smtClean="0"/>
              <a:t>First two facing pages at least.</a:t>
            </a:r>
          </a:p>
          <a:p>
            <a:pPr eaLnBrk="1" hangingPunct="1"/>
            <a:r>
              <a:rPr lang="en-US" altLang="en-US" dirty="0" smtClean="0"/>
              <a:t> List experiments by:</a:t>
            </a:r>
          </a:p>
          <a:p>
            <a:pPr lvl="1" eaLnBrk="1" hangingPunct="1"/>
            <a:r>
              <a:rPr lang="en-US" altLang="en-US" dirty="0" smtClean="0"/>
              <a:t>Title</a:t>
            </a:r>
          </a:p>
          <a:p>
            <a:pPr lvl="1" eaLnBrk="1" hangingPunct="1"/>
            <a:r>
              <a:rPr lang="en-US" altLang="en-US" dirty="0" smtClean="0"/>
              <a:t>Date</a:t>
            </a:r>
          </a:p>
          <a:p>
            <a:pPr lvl="1" eaLnBrk="1" hangingPunct="1"/>
            <a:r>
              <a:rPr lang="en-US" altLang="en-US" dirty="0" smtClean="0"/>
              <a:t>Page Number</a:t>
            </a:r>
          </a:p>
          <a:p>
            <a:r>
              <a:rPr lang="en-US" altLang="en-US" dirty="0" smtClean="0"/>
              <a:t>Particularly helps when more than one project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2630</TotalTime>
  <Words>1129</Words>
  <Application>Microsoft Office PowerPoint</Application>
  <PresentationFormat>On-screen Show (4:3)</PresentationFormat>
  <Paragraphs>205</Paragraphs>
  <Slides>23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Constantia</vt:lpstr>
      <vt:lpstr>Tahoma</vt:lpstr>
      <vt:lpstr>Times New Roman</vt:lpstr>
      <vt:lpstr>Verdana</vt:lpstr>
      <vt:lpstr>Wingdings</vt:lpstr>
      <vt:lpstr>Office Theme</vt:lpstr>
      <vt:lpstr>Photo Editor Photo</vt:lpstr>
      <vt:lpstr>Keeping a Laboratory Notebook</vt:lpstr>
      <vt:lpstr>Acknowledgements</vt:lpstr>
      <vt:lpstr>What is a Lab Notebook?</vt:lpstr>
      <vt:lpstr>How Important?</vt:lpstr>
      <vt:lpstr>Type and Format…</vt:lpstr>
      <vt:lpstr>Electronic Notebooks?</vt:lpstr>
      <vt:lpstr>Characteristics of a Good “Paper” Notebook</vt:lpstr>
      <vt:lpstr>What is best for writing?</vt:lpstr>
      <vt:lpstr>Preparing a New Lab Notebook</vt:lpstr>
      <vt:lpstr>For Every Experiment, Record:</vt:lpstr>
      <vt:lpstr>Attached Materials  </vt:lpstr>
      <vt:lpstr>Remember the little things…</vt:lpstr>
      <vt:lpstr>The importance of timing…</vt:lpstr>
      <vt:lpstr>More Helpful Tips</vt:lpstr>
      <vt:lpstr>A little Lab Notebook History</vt:lpstr>
      <vt:lpstr>Linus Pauling Notebooks</vt:lpstr>
      <vt:lpstr>PowerPoint Presentation</vt:lpstr>
      <vt:lpstr>Notebook Ethics:</vt:lpstr>
      <vt:lpstr>Characteristics that help prove integrity</vt:lpstr>
      <vt:lpstr>Research Integrity </vt:lpstr>
      <vt:lpstr>Consequences of Research Misconduct</vt:lpstr>
      <vt:lpstr>A bad notebook can mean a bad project...</vt:lpstr>
      <vt:lpstr>Questions???</vt:lpstr>
    </vt:vector>
  </TitlesOfParts>
  <Company>UTSA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a Laboratory Notebook</dc:title>
  <dc:creator>GPTAYLOR</dc:creator>
  <cp:lastModifiedBy>Patricia Ramirez</cp:lastModifiedBy>
  <cp:revision>116</cp:revision>
  <cp:lastPrinted>2015-04-25T00:10:26Z</cp:lastPrinted>
  <dcterms:created xsi:type="dcterms:W3CDTF">2004-02-25T15:28:47Z</dcterms:created>
  <dcterms:modified xsi:type="dcterms:W3CDTF">2016-06-09T14:01:21Z</dcterms:modified>
</cp:coreProperties>
</file>