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423" r:id="rId2"/>
    <p:sldId id="544" r:id="rId3"/>
    <p:sldId id="572" r:id="rId4"/>
    <p:sldId id="583" r:id="rId5"/>
    <p:sldId id="537" r:id="rId6"/>
    <p:sldId id="581" r:id="rId7"/>
    <p:sldId id="566" r:id="rId8"/>
    <p:sldId id="548" r:id="rId9"/>
    <p:sldId id="547" r:id="rId10"/>
    <p:sldId id="574" r:id="rId11"/>
    <p:sldId id="578" r:id="rId12"/>
    <p:sldId id="579" r:id="rId13"/>
    <p:sldId id="582" r:id="rId14"/>
    <p:sldId id="536" r:id="rId15"/>
  </p:sldIdLst>
  <p:sldSz cx="10287000" cy="6858000" type="35mm"/>
  <p:notesSz cx="7280275" cy="12585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964">
          <p15:clr>
            <a:srgbClr val="A4A3A4"/>
          </p15:clr>
        </p15:guide>
        <p15:guide id="2" pos="22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E9C6A"/>
    <a:srgbClr val="D7AF87"/>
    <a:srgbClr val="FFCC00"/>
    <a:srgbClr val="FF99FF"/>
    <a:srgbClr val="00FF00"/>
    <a:srgbClr val="0033CC"/>
    <a:srgbClr val="33CC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7" autoAdjust="0"/>
  </p:normalViewPr>
  <p:slideViewPr>
    <p:cSldViewPr>
      <p:cViewPr>
        <p:scale>
          <a:sx n="84" d="100"/>
          <a:sy n="84" d="100"/>
        </p:scale>
        <p:origin x="-1842" y="-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4"/>
    </p:cViewPr>
  </p:sorterViewPr>
  <p:notesViewPr>
    <p:cSldViewPr>
      <p:cViewPr varScale="1">
        <p:scale>
          <a:sx n="54" d="100"/>
          <a:sy n="54" d="100"/>
        </p:scale>
        <p:origin x="-1746" y="-84"/>
      </p:cViewPr>
      <p:guideLst>
        <p:guide orient="horz" pos="3964"/>
        <p:guide pos="229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59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t" anchorCtr="0" compatLnSpc="1">
            <a:prstTxWarp prst="textNoShape">
              <a:avLst/>
            </a:prstTxWarp>
          </a:bodyPr>
          <a:lstStyle>
            <a:lvl1pPr defTabSz="1128713">
              <a:defRPr sz="1200" i="1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24325" y="0"/>
            <a:ext cx="31559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t" anchorCtr="0" compatLnSpc="1">
            <a:prstTxWarp prst="textNoShape">
              <a:avLst/>
            </a:prstTxWarp>
          </a:bodyPr>
          <a:lstStyle>
            <a:lvl1pPr algn="r" defTabSz="1128713">
              <a:defRPr sz="1200" i="1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958638"/>
            <a:ext cx="315595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b" anchorCtr="0" compatLnSpc="1">
            <a:prstTxWarp prst="textNoShape">
              <a:avLst/>
            </a:prstTxWarp>
          </a:bodyPr>
          <a:lstStyle>
            <a:lvl1pPr defTabSz="1128713">
              <a:defRPr sz="1200" i="1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24325" y="11958638"/>
            <a:ext cx="315595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b" anchorCtr="0" compatLnSpc="1">
            <a:prstTxWarp prst="textNoShape">
              <a:avLst/>
            </a:prstTxWarp>
          </a:bodyPr>
          <a:lstStyle>
            <a:lvl1pPr algn="r" defTabSz="1128713">
              <a:defRPr sz="1200" i="1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AD46F1AA-F1C9-4C27-8932-D4533371C2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35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59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t" anchorCtr="0" compatLnSpc="1">
            <a:prstTxWarp prst="textNoShape">
              <a:avLst/>
            </a:prstTxWarp>
          </a:bodyPr>
          <a:lstStyle>
            <a:lvl1pPr defTabSz="1128713">
              <a:defRPr sz="12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24325" y="0"/>
            <a:ext cx="31559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t" anchorCtr="0" compatLnSpc="1">
            <a:prstTxWarp prst="textNoShape">
              <a:avLst/>
            </a:prstTxWarp>
          </a:bodyPr>
          <a:lstStyle>
            <a:lvl1pPr algn="r" defTabSz="1128713">
              <a:defRPr sz="12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1958638"/>
            <a:ext cx="315595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b" anchorCtr="0" compatLnSpc="1">
            <a:prstTxWarp prst="textNoShape">
              <a:avLst/>
            </a:prstTxWarp>
          </a:bodyPr>
          <a:lstStyle>
            <a:lvl1pPr defTabSz="1128713">
              <a:defRPr sz="12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24325" y="11958638"/>
            <a:ext cx="315595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537" tIns="0" rIns="23537" bIns="0" numCol="1" anchor="b" anchorCtr="0" compatLnSpc="1">
            <a:prstTxWarp prst="textNoShape">
              <a:avLst/>
            </a:prstTxWarp>
          </a:bodyPr>
          <a:lstStyle>
            <a:lvl1pPr algn="r" defTabSz="1128713">
              <a:defRPr sz="120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9372117-54EF-4F26-924C-9CBD189A9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5978525"/>
            <a:ext cx="5337175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3758" tIns="56880" rIns="113758" bIns="56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954088"/>
            <a:ext cx="7051675" cy="4702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897319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D66DEC-D136-43B1-883F-87F662F0237C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0868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1D20D4-064F-4C56-8A00-3792DCF650F0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58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FE8A88-7FEE-449A-811D-638561CB70F5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Greek orator, </a:t>
            </a:r>
          </a:p>
        </p:txBody>
      </p:sp>
    </p:spTree>
    <p:extLst>
      <p:ext uri="{BB962C8B-B14F-4D97-AF65-F5344CB8AC3E}">
        <p14:creationId xmlns:p14="http://schemas.microsoft.com/office/powerpoint/2010/main" val="73259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0A7FEC-DD5E-44FE-B1AD-104006874544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149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6BBCB2-92BC-4DF1-A88D-FE10569DB50C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800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4D77CB-1A69-4C44-AA8B-C9B681AE9535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“Time = Life, therfore, waste your time and waste your life, or master your time and master your life” 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2476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DA51BD-2FF3-4BA4-8EE9-63F4310A2379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526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71FC6B-961E-466D-9302-DADFF54E7617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8509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02555A-2C02-45F5-BB6D-0C9C207FBDE7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4944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C43CB4-8375-4883-8246-B2046BDC5264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5524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8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8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87C6CB-2E5D-4181-B368-22FD098C463D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291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560388" y="1311275"/>
            <a:ext cx="11733213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5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5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3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487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0" y="4150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8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2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40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2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08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0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8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8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8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8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0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4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48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2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480474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771525" y="1844675"/>
            <a:ext cx="874395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0475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8400"/>
            <a:ext cx="32575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AE49D-C239-43FB-BC4A-828957958F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5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8AA7E-3965-4D2D-A183-5F38A571C6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3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7FE8E-B01C-48C6-A3B7-66EA765FC5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86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13F39-CC71-42E6-8518-BBCA98AE89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7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B06BD-8376-4BD6-A23F-957F109B73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6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52409-F4EC-42CB-8230-9CDA8A17BD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4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A9FDD-D04C-42FF-A275-DDD07B1050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6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F5365-5AC2-43F0-8C9A-FFE19B776F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9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3D22D-C500-4166-8A34-A276CF882C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6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54613-DC67-47C2-B55D-7F3E147FDF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8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7AE06-477A-4172-A99A-DF5D1A9D7C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6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558800" y="1308100"/>
            <a:ext cx="11733213" cy="5908675"/>
            <a:chOff x="-313" y="824"/>
            <a:chExt cx="6570" cy="3722"/>
          </a:xfrm>
        </p:grpSpPr>
        <p:sp>
          <p:nvSpPr>
            <p:cNvPr id="47923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3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3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5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3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3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5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3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4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487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0" y="4150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8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5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6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6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6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6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6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6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6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7926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6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6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7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2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40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8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2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29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0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1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2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3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08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4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0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5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8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8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8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6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7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8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39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8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0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0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4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48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1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2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3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2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944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479450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3638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A1B3E5C-1ABB-4362-82E1-30C55EBC53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79451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3638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452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3638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453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9454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2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nsf.gov/funding/pgm_summ.jsp?pims_id=6201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Verdana" pitchFamily="34" charset="0"/>
              </a:rPr>
              <a:t>Taking Charge of Your Training to Maximize Your Future…</a:t>
            </a:r>
          </a:p>
        </p:txBody>
      </p:sp>
      <p:sp>
        <p:nvSpPr>
          <p:cNvPr id="5123" name="Text Box 74"/>
          <p:cNvSpPr txBox="1">
            <a:spLocks noChangeArrowheads="1"/>
          </p:cNvSpPr>
          <p:nvPr/>
        </p:nvSpPr>
        <p:spPr bwMode="auto">
          <a:xfrm>
            <a:off x="6650038" y="5551488"/>
            <a:ext cx="32940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latin typeface="Helvetica" panose="020B0604020202020204" pitchFamily="34" charset="0"/>
              </a:rPr>
              <a:t>Adapted from  Dr. Gail P. Taylor,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latin typeface="Helvetica" panose="020B0604020202020204" pitchFamily="34" charset="0"/>
              </a:rPr>
              <a:t>University of Texas at San Antonio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>
              <a:latin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latin typeface="Helvetica" panose="020B0604020202020204" pitchFamily="34" charset="0"/>
              </a:rPr>
              <a:t>Revised 5/2013</a:t>
            </a:r>
          </a:p>
        </p:txBody>
      </p:sp>
      <p:pic>
        <p:nvPicPr>
          <p:cNvPr id="512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057400"/>
            <a:ext cx="33464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92583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Other Benefits to UG Research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5300" y="1143000"/>
            <a:ext cx="8382000" cy="5562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b="1" dirty="0" smtClean="0">
                <a:cs typeface="Arial" pitchFamily="34" charset="0"/>
              </a:rPr>
              <a:t>Academic: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Validates coursework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Intro to balancing school and research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Deeper Faculty contact/mentoring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1800" b="1" dirty="0" smtClean="0">
              <a:effectLst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b="1" dirty="0" smtClean="0">
                <a:effectLst/>
                <a:cs typeface="Arial" pitchFamily="34" charset="0"/>
              </a:rPr>
              <a:t>Personal: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Self-confidence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Maturity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Knowledge that you can have an impact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Generally, an increase in motivation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1800" b="1" dirty="0" smtClean="0">
              <a:effectLst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b="1" dirty="0" smtClean="0">
                <a:effectLst/>
                <a:cs typeface="Arial" pitchFamily="34" charset="0"/>
              </a:rPr>
              <a:t>Professional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Observe a “high level” career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Learn to speak like a professional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CV/Resume that stands out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Letters of recommendation</a:t>
            </a:r>
          </a:p>
          <a:p>
            <a:pPr marL="548640" lvl="1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effectLst/>
                <a:cs typeface="Arial" pitchFamily="34" charset="0"/>
              </a:rPr>
              <a:t>Publications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92583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Verdana" pitchFamily="34" charset="0"/>
              </a:rPr>
              <a:t>Overcome “Weaknesses” Now</a:t>
            </a:r>
          </a:p>
        </p:txBody>
      </p:sp>
      <p:sp>
        <p:nvSpPr>
          <p:cNvPr id="5754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" y="1143000"/>
            <a:ext cx="95250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Verdana" pitchFamily="34" charset="0"/>
              </a:rPr>
              <a:t>Fear #1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Verdana" pitchFamily="34" charset="0"/>
              </a:rPr>
              <a:t>Oral presentations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Verdana" pitchFamily="34" charset="0"/>
              </a:rPr>
              <a:t>Writing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Verdana" pitchFamily="34" charset="0"/>
              </a:rPr>
              <a:t>Passivity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Verdana" pitchFamily="34" charset="0"/>
              </a:rPr>
              <a:t>Anxiety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Verdana" pitchFamily="34" charset="0"/>
              </a:rPr>
              <a:t>Single-mindedness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Verdana" pitchFamily="34" charset="0"/>
              </a:rPr>
              <a:t>Self-doubt/Imposter Syndrome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Reassess as needed!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Counseling Center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Academic Coaching TRC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Path might not be direct…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447800"/>
            <a:ext cx="8743950" cy="46863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Undergraduate -&gt; PhD (Biosciences)  </a:t>
            </a:r>
          </a:p>
          <a:p>
            <a:pPr>
              <a:defRPr/>
            </a:pPr>
            <a:r>
              <a:rPr lang="en-US" sz="2400" dirty="0" smtClean="0"/>
              <a:t>Undergraduate -&gt; Start MS -&gt; PhD (others)</a:t>
            </a:r>
          </a:p>
          <a:p>
            <a:pPr>
              <a:defRPr/>
            </a:pPr>
            <a:r>
              <a:rPr lang="en-US" sz="2400" dirty="0"/>
              <a:t>Undergraduate -&gt; MS -&gt; PhD (others)</a:t>
            </a:r>
          </a:p>
          <a:p>
            <a:pPr>
              <a:defRPr/>
            </a:pPr>
            <a:r>
              <a:rPr lang="en-US" sz="2400" dirty="0" smtClean="0"/>
              <a:t>Undergraduate </a:t>
            </a:r>
            <a:r>
              <a:rPr lang="en-US" sz="2400" dirty="0"/>
              <a:t>-&gt; </a:t>
            </a:r>
            <a:r>
              <a:rPr lang="en-US" sz="2400" dirty="0" err="1"/>
              <a:t>Postbacc</a:t>
            </a:r>
            <a:r>
              <a:rPr lang="en-US" sz="2400" dirty="0"/>
              <a:t> -&gt; PhD</a:t>
            </a:r>
          </a:p>
          <a:p>
            <a:pPr>
              <a:defRPr/>
            </a:pPr>
            <a:r>
              <a:rPr lang="en-US" sz="2400" dirty="0"/>
              <a:t>Undergraduate -&gt; Job (research) -&gt; PhD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Depends on:</a:t>
            </a:r>
          </a:p>
          <a:p>
            <a:pPr lvl="1">
              <a:defRPr/>
            </a:pPr>
            <a:r>
              <a:rPr lang="en-US" sz="2000" dirty="0" smtClean="0"/>
              <a:t>Research Experience</a:t>
            </a:r>
          </a:p>
          <a:p>
            <a:pPr lvl="1">
              <a:defRPr/>
            </a:pPr>
            <a:r>
              <a:rPr lang="en-US" sz="2000" dirty="0" smtClean="0"/>
              <a:t>Skill in lab</a:t>
            </a:r>
          </a:p>
          <a:p>
            <a:pPr lvl="1">
              <a:defRPr/>
            </a:pPr>
            <a:r>
              <a:rPr lang="en-US" sz="2000" dirty="0" smtClean="0"/>
              <a:t>Letters</a:t>
            </a:r>
          </a:p>
          <a:p>
            <a:pPr lvl="1">
              <a:defRPr/>
            </a:pPr>
            <a:r>
              <a:rPr lang="en-US" sz="2000" dirty="0" smtClean="0"/>
              <a:t>Confidence</a:t>
            </a:r>
          </a:p>
          <a:p>
            <a:pPr lvl="1">
              <a:defRPr/>
            </a:pPr>
            <a:r>
              <a:rPr lang="en-US" sz="2000" dirty="0" smtClean="0"/>
              <a:t>Grades</a:t>
            </a: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Yourself up For GRFP!!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9124950" cy="4533900"/>
          </a:xfrm>
        </p:spPr>
        <p:txBody>
          <a:bodyPr/>
          <a:lstStyle/>
          <a:p>
            <a:r>
              <a:rPr lang="en-US" dirty="0" smtClean="0"/>
              <a:t>Academic</a:t>
            </a:r>
          </a:p>
          <a:p>
            <a:r>
              <a:rPr lang="en-US" dirty="0" smtClean="0"/>
              <a:t>Research</a:t>
            </a:r>
          </a:p>
          <a:p>
            <a:r>
              <a:rPr lang="en-US" dirty="0" smtClean="0"/>
              <a:t>Letters</a:t>
            </a:r>
          </a:p>
          <a:p>
            <a:r>
              <a:rPr lang="en-US" dirty="0" smtClean="0"/>
              <a:t>Project</a:t>
            </a:r>
          </a:p>
          <a:p>
            <a:r>
              <a:rPr lang="en-US" dirty="0" smtClean="0"/>
              <a:t>Broader Impact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400" b="1" dirty="0">
                <a:hlinkClick r:id="rId2"/>
              </a:rPr>
              <a:t>http://</a:t>
            </a:r>
            <a:r>
              <a:rPr lang="en-US" sz="2400" b="1" dirty="0" smtClean="0">
                <a:hlinkClick r:id="rId2"/>
              </a:rPr>
              <a:t>www.nsf.gov/funding/pgm_summ.jsp?pims_id=6201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900" y="1828800"/>
            <a:ext cx="5964383" cy="202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62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/>
              <a:t>Small opportunities are often the beginning of great enterprises….</a:t>
            </a:r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</a:rPr>
              <a:t>~Demosthenes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23900" y="1371600"/>
            <a:ext cx="8715375" cy="2895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You’ve decided on Research as a Career…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Why Research?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647700" y="1676400"/>
            <a:ext cx="874395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Arial" charset="0"/>
              </a:rPr>
              <a:t>Reasons diverse as there are researchers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Discovery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Help others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“Born” researcher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Curiosity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Always something new going on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Exciting environment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Bored when not learning new things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Can change fields</a:t>
            </a:r>
          </a:p>
          <a:p>
            <a:pPr lvl="1" eaLnBrk="1" hangingPunct="1">
              <a:defRPr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How can you set yourself up for a very solid career?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1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00100" y="1447800"/>
            <a:ext cx="8743950" cy="31083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Planning is bringing the future into the present so that you can do something about it now</a:t>
            </a:r>
            <a:br>
              <a:rPr lang="en-US" sz="4800" dirty="0" smtClean="0"/>
            </a:br>
            <a:r>
              <a:rPr lang="en-US" sz="4800" dirty="0" smtClean="0"/>
              <a:t>  </a:t>
            </a:r>
          </a:p>
        </p:txBody>
      </p:sp>
      <p:sp>
        <p:nvSpPr>
          <p:cNvPr id="520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62100" y="4876800"/>
            <a:ext cx="72009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~Alan Lakein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your Focus??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do you need to get into grad school?</a:t>
            </a:r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What do you need to excel in grad school!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Grants!</a:t>
            </a:r>
          </a:p>
          <a:p>
            <a:pPr>
              <a:defRPr/>
            </a:pPr>
            <a:r>
              <a:rPr lang="en-US" dirty="0" smtClean="0"/>
              <a:t>How do you find the right grad school?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92583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Verdana" pitchFamily="34" charset="0"/>
              </a:rPr>
              <a:t>Plan to Achieve Your Objectives!</a:t>
            </a:r>
          </a:p>
        </p:txBody>
      </p:sp>
      <p:sp>
        <p:nvSpPr>
          <p:cNvPr id="5754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" y="1143000"/>
            <a:ext cx="95250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Deep Research Experience(s)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Cultivate Letters of Recommendation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Take the correct coursework!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For program, not degree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Learn, not just grades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Verdana" pitchFamily="34" charset="0"/>
              </a:rPr>
              <a:t>Evaluate </a:t>
            </a:r>
            <a:r>
              <a:rPr lang="en-US" dirty="0" smtClean="0">
                <a:latin typeface="Verdana" pitchFamily="34" charset="0"/>
              </a:rPr>
              <a:t>Grad </a:t>
            </a:r>
            <a:r>
              <a:rPr lang="en-US" dirty="0">
                <a:latin typeface="Verdana" pitchFamily="34" charset="0"/>
              </a:rPr>
              <a:t>Schools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Prepare for Standardized Tests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Broader Impact experiences</a:t>
            </a:r>
            <a:endParaRPr lang="en-US" dirty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Theses/Proposals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Verdana" pitchFamily="34" charset="0"/>
              </a:rPr>
              <a:t>Reassess as needed!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152400"/>
            <a:ext cx="92583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Set yourself up for Faculty reviews!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066800"/>
            <a:ext cx="9258300" cy="49911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Strong grasp of your course work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Strong work ethic and productivity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Responsibly finish what is assigned to you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Work to solve own problems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High level critical thinking (take time to think!)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How do you approach problems?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What is the next step of your project?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What are the implications of your project?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Show enjoyment of what you are doing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Teamwork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Respect self and others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Good communication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Teaching ability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Honesty/Integrity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Other Things to Learn in Lab</a:t>
            </a:r>
          </a:p>
        </p:txBody>
      </p:sp>
      <p:sp>
        <p:nvSpPr>
          <p:cNvPr id="552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14350" y="1417638"/>
            <a:ext cx="9258300" cy="5135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Techniques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Lab culture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Reading the literature/High level reading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Designing Experiments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Data Analysis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Writing Abstracts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Conferences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Poster and Oral Presentation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Grad Courses (mentor recommended)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Writing Theses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Dots">
  <a:themeElements>
    <a:clrScheme name="Digital Dots 1">
      <a:dk1>
        <a:srgbClr val="00008A"/>
      </a:dk1>
      <a:lt1>
        <a:srgbClr val="FFFFFF"/>
      </a:lt1>
      <a:dk2>
        <a:srgbClr val="000099"/>
      </a:dk2>
      <a:lt2>
        <a:srgbClr val="FFFFFF"/>
      </a:lt2>
      <a:accent1>
        <a:srgbClr val="0099FF"/>
      </a:accent1>
      <a:accent2>
        <a:srgbClr val="00007A"/>
      </a:accent2>
      <a:accent3>
        <a:srgbClr val="AAAACA"/>
      </a:accent3>
      <a:accent4>
        <a:srgbClr val="DADADA"/>
      </a:accent4>
      <a:accent5>
        <a:srgbClr val="AACAFF"/>
      </a:accent5>
      <a:accent6>
        <a:srgbClr val="00006E"/>
      </a:accent6>
      <a:hlink>
        <a:srgbClr val="EAEAEA"/>
      </a:hlink>
      <a:folHlink>
        <a:srgbClr val="FFCC00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5134</TotalTime>
  <Pages>54</Pages>
  <Words>493</Words>
  <Application>Microsoft Office PowerPoint</Application>
  <PresentationFormat>35mm Slides</PresentationFormat>
  <Paragraphs>127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Digital Dots</vt:lpstr>
      <vt:lpstr>Taking Charge of Your Training to Maximize Your Future…</vt:lpstr>
      <vt:lpstr>You’ve decided on Research as a Career…</vt:lpstr>
      <vt:lpstr>Why Research?</vt:lpstr>
      <vt:lpstr>How can you set yourself up for a very solid career?</vt:lpstr>
      <vt:lpstr>Planning is bringing the future into the present so that you can do something about it now   </vt:lpstr>
      <vt:lpstr>What is your Focus??</vt:lpstr>
      <vt:lpstr>Plan to Achieve Your Objectives!</vt:lpstr>
      <vt:lpstr>Set yourself up for Faculty reviews!</vt:lpstr>
      <vt:lpstr>Other Things to Learn in Lab</vt:lpstr>
      <vt:lpstr>Other Benefits to UG Research</vt:lpstr>
      <vt:lpstr>Overcome “Weaknesses” Now</vt:lpstr>
      <vt:lpstr>Path might not be direct…</vt:lpstr>
      <vt:lpstr>Set Yourself up For GRFP!!</vt:lpstr>
      <vt:lpstr>Small opportunities are often the beginning of great enterprises….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on</dc:title>
  <dc:creator>Michael Zigmond</dc:creator>
  <cp:lastModifiedBy>hun346</cp:lastModifiedBy>
  <cp:revision>258</cp:revision>
  <cp:lastPrinted>1998-10-28T18:39:15Z</cp:lastPrinted>
  <dcterms:created xsi:type="dcterms:W3CDTF">1996-09-22T16:38:04Z</dcterms:created>
  <dcterms:modified xsi:type="dcterms:W3CDTF">2016-05-17T14:13:49Z</dcterms:modified>
</cp:coreProperties>
</file>