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1" r:id="rId1"/>
  </p:sldMasterIdLst>
  <p:notesMasterIdLst>
    <p:notesMasterId r:id="rId39"/>
  </p:notesMasterIdLst>
  <p:handoutMasterIdLst>
    <p:handoutMasterId r:id="rId40"/>
  </p:handoutMasterIdLst>
  <p:sldIdLst>
    <p:sldId id="423" r:id="rId2"/>
    <p:sldId id="535" r:id="rId3"/>
    <p:sldId id="550" r:id="rId4"/>
    <p:sldId id="536" r:id="rId5"/>
    <p:sldId id="537" r:id="rId6"/>
    <p:sldId id="538" r:id="rId7"/>
    <p:sldId id="539" r:id="rId8"/>
    <p:sldId id="551" r:id="rId9"/>
    <p:sldId id="552" r:id="rId10"/>
    <p:sldId id="540" r:id="rId11"/>
    <p:sldId id="541" r:id="rId12"/>
    <p:sldId id="525" r:id="rId13"/>
    <p:sldId id="526" r:id="rId14"/>
    <p:sldId id="524" r:id="rId15"/>
    <p:sldId id="553" r:id="rId16"/>
    <p:sldId id="533" r:id="rId17"/>
    <p:sldId id="534" r:id="rId18"/>
    <p:sldId id="545" r:id="rId19"/>
    <p:sldId id="527" r:id="rId20"/>
    <p:sldId id="464" r:id="rId21"/>
    <p:sldId id="543" r:id="rId22"/>
    <p:sldId id="555" r:id="rId23"/>
    <p:sldId id="517" r:id="rId24"/>
    <p:sldId id="516" r:id="rId25"/>
    <p:sldId id="554" r:id="rId26"/>
    <p:sldId id="546" r:id="rId27"/>
    <p:sldId id="523" r:id="rId28"/>
    <p:sldId id="520" r:id="rId29"/>
    <p:sldId id="470" r:id="rId30"/>
    <p:sldId id="495" r:id="rId31"/>
    <p:sldId id="475" r:id="rId32"/>
    <p:sldId id="481" r:id="rId33"/>
    <p:sldId id="530" r:id="rId34"/>
    <p:sldId id="547" r:id="rId35"/>
    <p:sldId id="522" r:id="rId36"/>
    <p:sldId id="548" r:id="rId37"/>
    <p:sldId id="549" r:id="rId38"/>
  </p:sldIdLst>
  <p:sldSz cx="10287000" cy="6858000" type="35mm"/>
  <p:notesSz cx="7280275" cy="12585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9C6A"/>
    <a:srgbClr val="D7AF87"/>
    <a:srgbClr val="FFCC00"/>
    <a:srgbClr val="FF99FF"/>
    <a:srgbClr val="00FF00"/>
    <a:srgbClr val="0033CC"/>
    <a:srgbClr val="33CC33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0" autoAdjust="0"/>
    <p:restoredTop sz="94686" autoAdjust="0"/>
  </p:normalViewPr>
  <p:slideViewPr>
    <p:cSldViewPr>
      <p:cViewPr varScale="1">
        <p:scale>
          <a:sx n="86" d="100"/>
          <a:sy n="86" d="100"/>
        </p:scale>
        <p:origin x="-96" y="-21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34"/>
    </p:cViewPr>
  </p:sorterViewPr>
  <p:notesViewPr>
    <p:cSldViewPr>
      <p:cViewPr varScale="1">
        <p:scale>
          <a:sx n="54" d="100"/>
          <a:sy n="54" d="100"/>
        </p:scale>
        <p:origin x="-1746" y="-84"/>
      </p:cViewPr>
      <p:guideLst>
        <p:guide orient="horz" pos="3964"/>
        <p:guide pos="229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55950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3537" tIns="0" rIns="23537" bIns="0" numCol="1" anchor="t" anchorCtr="0" compatLnSpc="1">
            <a:prstTxWarp prst="textNoShape">
              <a:avLst/>
            </a:prstTxWarp>
          </a:bodyPr>
          <a:lstStyle>
            <a:lvl1pPr defTabSz="1128713">
              <a:defRPr sz="1200" i="1" smtClean="0">
                <a:latin typeface="Helvetic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24325" y="0"/>
            <a:ext cx="3155950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3537" tIns="0" rIns="23537" bIns="0" numCol="1" anchor="t" anchorCtr="0" compatLnSpc="1">
            <a:prstTxWarp prst="textNoShape">
              <a:avLst/>
            </a:prstTxWarp>
          </a:bodyPr>
          <a:lstStyle>
            <a:lvl1pPr algn="r" defTabSz="1128713">
              <a:defRPr sz="1200" i="1" smtClean="0">
                <a:latin typeface="Helvetic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1958638"/>
            <a:ext cx="3155950" cy="62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3537" tIns="0" rIns="23537" bIns="0" numCol="1" anchor="b" anchorCtr="0" compatLnSpc="1">
            <a:prstTxWarp prst="textNoShape">
              <a:avLst/>
            </a:prstTxWarp>
          </a:bodyPr>
          <a:lstStyle>
            <a:lvl1pPr defTabSz="1128713">
              <a:defRPr sz="1200" i="1" smtClean="0">
                <a:latin typeface="Helvetic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24325" y="11958638"/>
            <a:ext cx="3155950" cy="62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3537" tIns="0" rIns="23537" bIns="0" numCol="1" anchor="b" anchorCtr="0" compatLnSpc="1">
            <a:prstTxWarp prst="textNoShape">
              <a:avLst/>
            </a:prstTxWarp>
          </a:bodyPr>
          <a:lstStyle>
            <a:lvl1pPr algn="r" defTabSz="1128713">
              <a:defRPr sz="1200" i="1" smtClean="0">
                <a:latin typeface="Helvetica" pitchFamily="34" charset="0"/>
              </a:defRPr>
            </a:lvl1pPr>
          </a:lstStyle>
          <a:p>
            <a:pPr>
              <a:defRPr/>
            </a:pPr>
            <a:fld id="{3182D045-FFB2-4BCF-AEAE-4972CD982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49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55950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3537" tIns="0" rIns="23537" bIns="0" numCol="1" anchor="t" anchorCtr="0" compatLnSpc="1">
            <a:prstTxWarp prst="textNoShape">
              <a:avLst/>
            </a:prstTxWarp>
          </a:bodyPr>
          <a:lstStyle>
            <a:lvl1pPr defTabSz="1128713">
              <a:defRPr sz="1200" i="1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24325" y="0"/>
            <a:ext cx="3155950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3537" tIns="0" rIns="23537" bIns="0" numCol="1" anchor="t" anchorCtr="0" compatLnSpc="1">
            <a:prstTxWarp prst="textNoShape">
              <a:avLst/>
            </a:prstTxWarp>
          </a:bodyPr>
          <a:lstStyle>
            <a:lvl1pPr algn="r" defTabSz="1128713">
              <a:defRPr sz="1200" i="1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1958638"/>
            <a:ext cx="3155950" cy="62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3537" tIns="0" rIns="23537" bIns="0" numCol="1" anchor="b" anchorCtr="0" compatLnSpc="1">
            <a:prstTxWarp prst="textNoShape">
              <a:avLst/>
            </a:prstTxWarp>
          </a:bodyPr>
          <a:lstStyle>
            <a:lvl1pPr defTabSz="1128713">
              <a:defRPr sz="1200" i="1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24325" y="11958638"/>
            <a:ext cx="3155950" cy="62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3537" tIns="0" rIns="23537" bIns="0" numCol="1" anchor="b" anchorCtr="0" compatLnSpc="1">
            <a:prstTxWarp prst="textNoShape">
              <a:avLst/>
            </a:prstTxWarp>
          </a:bodyPr>
          <a:lstStyle>
            <a:lvl1pPr algn="r" defTabSz="1128713">
              <a:defRPr sz="1200" i="1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34C36EE-9BB0-4268-92AF-21DF19D10D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1550" y="5978525"/>
            <a:ext cx="5337175" cy="566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3758" tIns="56880" rIns="113758" bIns="568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5063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" y="954088"/>
            <a:ext cx="7051675" cy="47021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3119022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3CAE82-B484-4FFE-A556-61600BC084E3}" type="slidenum">
              <a:rPr lang="en-US"/>
              <a:pPr/>
              <a:t>1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0AAF29-AF6B-4A78-A82E-045D749D6DEA}" type="slidenum">
              <a:rPr lang="en-US"/>
              <a:pPr/>
              <a:t>10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8CD4DA-6532-45CD-A4D0-E919955FF9B8}" type="slidenum">
              <a:rPr lang="en-US"/>
              <a:pPr/>
              <a:t>11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0B7948-4718-4070-B3AE-748F78CC61F3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5F84B7-5F30-4526-AEB5-1F46477A42AF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CA0BAB-2947-48FB-8508-709FFD80FA7D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B3F183-0268-4E7F-BA1B-F9DA56E1263B}" type="slidenum">
              <a:rPr lang="en-US"/>
              <a:pPr/>
              <a:t>15</a:t>
            </a:fld>
            <a:endParaRPr 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AC8F68-A8FA-4B6B-AE2C-1A65251BFCB0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88306D-DF0E-4F07-9D9F-33621FC24E89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E6EC5F-BF01-4AD0-8A52-76A22D4B5AC9}" type="slidenum">
              <a:rPr lang="en-US"/>
              <a:pPr/>
              <a:t>18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C1FDCF-6D4C-4F16-A059-C79C606455C5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EA77C1-37A0-4F0E-8892-16D92712CC0D}" type="slidenum">
              <a:rPr lang="en-US"/>
              <a:pPr/>
              <a:t>2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0AA8F5-1FAA-491B-928D-5717A114540D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B91AC0-2BD6-48A8-BFE5-AE928D43D410}" type="slidenum">
              <a:rPr lang="en-US"/>
              <a:pPr/>
              <a:t>21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4C36EE-9BB0-4268-92AF-21DF19D10D3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BB554F-BFF0-44C3-BB06-0EAC29F85720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913639-AE3A-489A-A3F8-738371E4A1F5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4C36EE-9BB0-4268-92AF-21DF19D10D3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63E79D-33D0-4880-89CF-D6083E3CF2FB}" type="slidenum">
              <a:rPr lang="en-US"/>
              <a:pPr/>
              <a:t>26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ECD3E0-3183-4EA3-9DDE-A594DFDAFE76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76C700-0038-4293-B930-302A38A0863F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103071-0DC0-44FF-8076-7D3757D9FB4B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43D73E-41A0-423A-BAB8-4CC13CBF9AF7}" type="slidenum">
              <a:rPr lang="en-US"/>
              <a:pPr/>
              <a:t>3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D79D6A-5967-41B5-95B4-F4DF6EBC9AC5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6AF6A5-A3A9-4EB4-9799-C4C52A0BF6CE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97383E-309D-430A-8753-81F88609013A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7A6270-31F5-4C2A-9095-444B96F92104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F4C137-82E7-4FBC-8D3E-C47F2B2B6FE3}" type="slidenum">
              <a:rPr lang="en-US"/>
              <a:pPr/>
              <a:t>34</a:t>
            </a:fld>
            <a:endParaRPr 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532D98-872E-4C3B-86CB-66FE759C654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76C0B0-1DED-4F47-8CAE-6748B386118D}" type="slidenum">
              <a:rPr lang="en-US"/>
              <a:pPr/>
              <a:t>36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6B53F5-D56D-468E-80A9-0B4649467D40}" type="slidenum">
              <a:rPr lang="en-US"/>
              <a:pPr/>
              <a:t>37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40E99A-85A5-493D-9FBA-AA5CBB3EA52C}" type="slidenum">
              <a:rPr lang="en-US"/>
              <a:pPr/>
              <a:t>4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89401B-4890-4D72-BF47-1CB44DCCCA0D}" type="slidenum">
              <a:rPr lang="en-US"/>
              <a:pPr/>
              <a:t>5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962ED9-4CAE-42C7-A3BC-9195DD8C4735}" type="slidenum">
              <a:rPr lang="en-US"/>
              <a:pPr/>
              <a:t>6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006126-84B8-4009-B1A3-E0B926882386}" type="slidenum">
              <a:rPr lang="en-US"/>
              <a:pPr/>
              <a:t>7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4C36EE-9BB0-4268-92AF-21DF19D10D3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4C36EE-9BB0-4268-92AF-21DF19D10D3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Document 6"/>
          <p:cNvSpPr/>
          <p:nvPr/>
        </p:nvSpPr>
        <p:spPr>
          <a:xfrm rot="10800000">
            <a:off x="1" y="1520732"/>
            <a:ext cx="10287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65785" y="2775745"/>
            <a:ext cx="92583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62572" y="1559720"/>
            <a:ext cx="5743575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4BDF7-ED92-440C-8D88-9D7E8E3E3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3B566-3518-439B-BCF0-E003A8CCF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274639"/>
            <a:ext cx="231457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74639"/>
            <a:ext cx="67722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AFB12-68A1-498A-90BF-63A3E5E432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58750"/>
            <a:ext cx="9258300" cy="1258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14350" y="1600200"/>
            <a:ext cx="455295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219700" y="1600200"/>
            <a:ext cx="4552950" cy="4530725"/>
          </a:xfrm>
        </p:spPr>
        <p:txBody>
          <a:bodyPr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4350" y="6243638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14725" y="6248400"/>
            <a:ext cx="32575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372350" y="6243638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F1268-CFA4-4F6D-9755-0B255C6A77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D75DB-0EC0-496E-96D7-FF22A8D34C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673" y="990600"/>
            <a:ext cx="874395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602" y="2352677"/>
            <a:ext cx="8743950" cy="1509712"/>
          </a:xfrm>
        </p:spPr>
        <p:txBody>
          <a:bodyPr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35DBB-7DF7-417B-98E1-F0B6D21057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914400"/>
            <a:ext cx="92583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2199800"/>
            <a:ext cx="4543425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9225" y="2199800"/>
            <a:ext cx="4543425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670EB-8A17-43FA-8ECF-D463C49A7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914400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2112168"/>
            <a:ext cx="4545212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225654" y="2112168"/>
            <a:ext cx="4546997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14350" y="2667000"/>
            <a:ext cx="4545212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654" y="2667000"/>
            <a:ext cx="4546997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9F78A-BFFD-4CCF-97B5-517086748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914400"/>
            <a:ext cx="9258300" cy="1143000"/>
          </a:xfrm>
          <a:effectLst/>
        </p:spPr>
        <p:txBody>
          <a:bodyPr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C9756-D1F4-4E00-BEEC-688EA4C15E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D1858-D36E-46ED-AB59-8270BE189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71440"/>
            <a:ext cx="9258300" cy="914400"/>
          </a:xfrm>
        </p:spPr>
        <p:txBody>
          <a:bodyPr tIns="0" bIns="0"/>
          <a:lstStyle>
            <a:lvl1pPr algn="l">
              <a:buNone/>
              <a:defRPr sz="5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4350" y="1133856"/>
            <a:ext cx="2914650" cy="5181600"/>
          </a:xfrm>
        </p:spPr>
        <p:txBody>
          <a:bodyPr l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857625" y="1133472"/>
            <a:ext cx="5915025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370E3-9478-4BCD-BAF4-92F41EBAF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270" y="1981200"/>
            <a:ext cx="3857625" cy="522288"/>
          </a:xfrm>
        </p:spPr>
        <p:txBody>
          <a:bodyPr tIns="0" bIns="0"/>
          <a:lstStyle>
            <a:lvl1pPr algn="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05039" y="1066800"/>
            <a:ext cx="51435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>
            <a:normAutofit/>
          </a:bodyPr>
          <a:lstStyle>
            <a:lvl1pPr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3270" y="2543176"/>
            <a:ext cx="3857625" cy="914400"/>
          </a:xfrm>
        </p:spPr>
        <p:txBody>
          <a:bodyPr lIns="0" tIns="0" rIns="0" bIns="0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46D67-E67C-441D-92E9-009B169BAE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10287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4"/>
            <a:ext cx="10287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514350" y="533400"/>
            <a:ext cx="92583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514350" y="2179638"/>
            <a:ext cx="92583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514350" y="6356350"/>
            <a:ext cx="222885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743200" y="6356350"/>
            <a:ext cx="325755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9172575" y="6356350"/>
            <a:ext cx="600075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 smtClean="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F528D889-42E1-4006-AF6A-D4553A4E4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19" r:id="rId2"/>
    <p:sldLayoutId id="2147483727" r:id="rId3"/>
    <p:sldLayoutId id="2147483720" r:id="rId4"/>
    <p:sldLayoutId id="2147483721" r:id="rId5"/>
    <p:sldLayoutId id="2147483722" r:id="rId6"/>
    <p:sldLayoutId id="2147483723" r:id="rId7"/>
    <p:sldLayoutId id="2147483728" r:id="rId8"/>
    <p:sldLayoutId id="2147483729" r:id="rId9"/>
    <p:sldLayoutId id="2147483724" r:id="rId10"/>
    <p:sldLayoutId id="2147483725" r:id="rId11"/>
    <p:sldLayoutId id="2147483730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rgbClr val="FFFFD2"/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9pPr>
    </p:titleStyle>
    <p:bodyStyle>
      <a:lvl1pPr marL="319088" indent="-3190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2338" indent="-273050" algn="l" rtl="0" fontAlgn="base">
        <a:spcBef>
          <a:spcPct val="20000"/>
        </a:spcBef>
        <a:spcAft>
          <a:spcPct val="0"/>
        </a:spcAft>
        <a:buClr>
          <a:srgbClr val="FF953E"/>
        </a:buClr>
        <a:buFont typeface="Wingdings 2" pitchFamily="18" charset="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28600" algn="l" rtl="0" fontAlgn="base">
        <a:spcBef>
          <a:spcPct val="20000"/>
        </a:spcBef>
        <a:spcAft>
          <a:spcPct val="0"/>
        </a:spcAft>
        <a:buClr>
          <a:srgbClr val="F8BD52"/>
        </a:buClr>
        <a:buFont typeface="Wingdings 2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228600" algn="l" rtl="0" fontAlgn="base">
        <a:spcBef>
          <a:spcPct val="20000"/>
        </a:spcBef>
        <a:spcAft>
          <a:spcPct val="0"/>
        </a:spcAft>
        <a:buClr>
          <a:srgbClr val="46A6BD"/>
        </a:buClr>
        <a:buFont typeface="Wingdings 2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grants.nih.gov/grants/funding/r01.htm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ationalacademies.org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bower-lab.org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skynet.be/J.Beever/pave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skynet.be/J.Beever/pave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users.skynet.be/J.Beever/pave.htm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users.skynet.be/J.Beever/pave.ht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838200"/>
            <a:ext cx="9448799" cy="2133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rgbClr val="FFC000"/>
                </a:solidFill>
                <a:latin typeface="Verdana" pitchFamily="34" charset="0"/>
              </a:rPr>
              <a:t>Taking Charge of Your </a:t>
            </a:r>
            <a:r>
              <a:rPr lang="en-US" dirty="0" smtClean="0">
                <a:solidFill>
                  <a:srgbClr val="FFC000"/>
                </a:solidFill>
                <a:latin typeface="Verdana" pitchFamily="34" charset="0"/>
              </a:rPr>
              <a:t>Training to Maximize Your Future… </a:t>
            </a:r>
            <a:r>
              <a:rPr lang="en-US" dirty="0" smtClean="0">
                <a:solidFill>
                  <a:schemeClr val="tx2">
                    <a:tint val="100000"/>
                    <a:satMod val="250000"/>
                  </a:schemeClr>
                </a:solidFill>
                <a:latin typeface="Verdana" pitchFamily="34" charset="0"/>
              </a:rPr>
              <a:t/>
            </a:r>
            <a:br>
              <a:rPr lang="en-US" dirty="0" smtClean="0">
                <a:solidFill>
                  <a:schemeClr val="tx2">
                    <a:tint val="100000"/>
                    <a:satMod val="250000"/>
                  </a:schemeClr>
                </a:solidFill>
                <a:latin typeface="Verdana" pitchFamily="34" charset="0"/>
              </a:rPr>
            </a:br>
            <a:r>
              <a:rPr lang="en-US" dirty="0" smtClean="0">
                <a:solidFill>
                  <a:schemeClr val="tx2">
                    <a:tint val="100000"/>
                    <a:satMod val="250000"/>
                  </a:schemeClr>
                </a:solidFill>
                <a:latin typeface="Verdana" pitchFamily="34" charset="0"/>
              </a:rPr>
              <a:t>– </a:t>
            </a:r>
            <a:r>
              <a:rPr lang="en-US" sz="3200" dirty="0">
                <a:solidFill>
                  <a:schemeClr val="tx2">
                    <a:tint val="100000"/>
                    <a:satMod val="250000"/>
                  </a:schemeClr>
                </a:solidFill>
                <a:latin typeface="Verdana" pitchFamily="34" charset="0"/>
              </a:rPr>
              <a:t>Graduate Student Edition</a:t>
            </a:r>
            <a:r>
              <a:rPr lang="en-US" dirty="0">
                <a:solidFill>
                  <a:schemeClr val="tx2">
                    <a:tint val="100000"/>
                    <a:satMod val="250000"/>
                  </a:schemeClr>
                </a:solidFill>
                <a:latin typeface="Verdana" pitchFamily="34" charset="0"/>
              </a:rPr>
              <a:t> </a:t>
            </a:r>
          </a:p>
        </p:txBody>
      </p:sp>
      <p:pic>
        <p:nvPicPr>
          <p:cNvPr id="7171" name="Picture 75" descr="rowdybi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342900" y="5257800"/>
            <a:ext cx="1350169" cy="1371600"/>
          </a:xfrm>
          <a:solidFill>
            <a:schemeClr val="tx1"/>
          </a:solidFill>
        </p:spPr>
      </p:pic>
      <p:sp>
        <p:nvSpPr>
          <p:cNvPr id="7172" name="Text Box 74"/>
          <p:cNvSpPr txBox="1">
            <a:spLocks noChangeArrowheads="1"/>
          </p:cNvSpPr>
          <p:nvPr/>
        </p:nvSpPr>
        <p:spPr bwMode="auto">
          <a:xfrm>
            <a:off x="4495800" y="3276600"/>
            <a:ext cx="4943475" cy="34163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Helvetica" pitchFamily="34" charset="0"/>
              </a:rPr>
              <a:t>Adapted by Dr. Gail P. Taylor,</a:t>
            </a:r>
          </a:p>
          <a:p>
            <a:r>
              <a:rPr lang="en-US" sz="2400" dirty="0">
                <a:latin typeface="Helvetica" pitchFamily="34" charset="0"/>
              </a:rPr>
              <a:t>University of Texas at San Antonio</a:t>
            </a:r>
          </a:p>
          <a:p>
            <a:endParaRPr lang="en-US" sz="2400" dirty="0">
              <a:latin typeface="Helvetica" pitchFamily="34" charset="0"/>
            </a:endParaRPr>
          </a:p>
          <a:p>
            <a:r>
              <a:rPr lang="en-US" sz="2400" dirty="0">
                <a:latin typeface="Helvetica" pitchFamily="34" charset="0"/>
              </a:rPr>
              <a:t>Originally Developed by: </a:t>
            </a:r>
          </a:p>
          <a:p>
            <a:r>
              <a:rPr lang="en-US" sz="2400" dirty="0">
                <a:latin typeface="Helvetica" pitchFamily="34" charset="0"/>
              </a:rPr>
              <a:t>Beth Fischer and Michael </a:t>
            </a:r>
            <a:r>
              <a:rPr lang="en-US" sz="2400" dirty="0" err="1">
                <a:latin typeface="Helvetica" pitchFamily="34" charset="0"/>
              </a:rPr>
              <a:t>Zigmond</a:t>
            </a:r>
            <a:endParaRPr lang="en-US" sz="2400" dirty="0">
              <a:latin typeface="Helvetica" pitchFamily="34" charset="0"/>
            </a:endParaRPr>
          </a:p>
          <a:p>
            <a:r>
              <a:rPr lang="en-US" sz="2400" dirty="0">
                <a:latin typeface="Helvetica" pitchFamily="34" charset="0"/>
              </a:rPr>
              <a:t>Survival Skills and Ethics Program</a:t>
            </a:r>
          </a:p>
          <a:p>
            <a:r>
              <a:rPr lang="en-US" sz="2400" dirty="0"/>
              <a:t>http://www.pitt.edu/~survival</a:t>
            </a:r>
          </a:p>
          <a:p>
            <a:endParaRPr lang="en-US" sz="2400" dirty="0">
              <a:latin typeface="Helvetica" pitchFamily="34" charset="0"/>
            </a:endParaRPr>
          </a:p>
          <a:p>
            <a:r>
              <a:rPr lang="en-US" sz="2400" dirty="0">
                <a:latin typeface="Helvetica" pitchFamily="34" charset="0"/>
              </a:rPr>
              <a:t>Revised </a:t>
            </a:r>
            <a:r>
              <a:rPr lang="en-US" sz="2400" dirty="0" smtClean="0">
                <a:latin typeface="Helvetica" pitchFamily="34" charset="0"/>
              </a:rPr>
              <a:t>9/2009</a:t>
            </a:r>
            <a:endParaRPr lang="en-US" sz="2400" dirty="0">
              <a:latin typeface="Helvetica" pitchFamily="34" charset="0"/>
            </a:endParaRP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9410700" y="6584950"/>
            <a:ext cx="8001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 smtClean="0">
                <a:solidFill>
                  <a:srgbClr val="FFFFFF"/>
                </a:solidFill>
              </a:rPr>
              <a:t>01/16/2008</a:t>
            </a:r>
            <a:endParaRPr lang="en-US" altLang="en-US" sz="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71525" y="1295400"/>
            <a:ext cx="8715375" cy="2895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tint val="100000"/>
                    <a:satMod val="250000"/>
                  </a:schemeClr>
                </a:solidFill>
              </a:rPr>
              <a:t>Always be planning and focusing on the next step, after graduation!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61975" y="1560513"/>
            <a:ext cx="5743575" cy="1219200"/>
          </a:xfrm>
        </p:spPr>
        <p:txBody>
          <a:bodyPr/>
          <a:lstStyle/>
          <a:p>
            <a:endParaRPr lang="en-US" smtClean="0">
              <a:solidFill>
                <a:schemeClr val="hlink"/>
              </a:solidFill>
            </a:endParaRP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00100" y="1447800"/>
            <a:ext cx="8743950" cy="31083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800">
                <a:solidFill>
                  <a:schemeClr val="tx2">
                    <a:tint val="100000"/>
                    <a:satMod val="250000"/>
                  </a:schemeClr>
                </a:solidFill>
              </a:rPr>
              <a:t>Planning is bringing the future into the present so that you can do something about it now</a:t>
            </a:r>
            <a:br>
              <a:rPr lang="en-US" sz="4800">
                <a:solidFill>
                  <a:schemeClr val="tx2">
                    <a:tint val="100000"/>
                    <a:satMod val="250000"/>
                  </a:schemeClr>
                </a:solidFill>
              </a:rPr>
            </a:br>
            <a:r>
              <a:rPr lang="en-US" sz="4800">
                <a:solidFill>
                  <a:schemeClr val="tx2">
                    <a:tint val="100000"/>
                    <a:satMod val="250000"/>
                  </a:schemeClr>
                </a:solidFill>
              </a:rPr>
              <a:t>  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562100" y="4876800"/>
            <a:ext cx="7200900" cy="685800"/>
          </a:xfrm>
        </p:spPr>
        <p:txBody>
          <a:bodyPr/>
          <a:lstStyle/>
          <a:p>
            <a:r>
              <a:rPr lang="en-US" smtClean="0"/>
              <a:t>~Alan Lakein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tint val="100000"/>
                    <a:satMod val="250000"/>
                  </a:schemeClr>
                </a:solidFill>
              </a:rPr>
              <a:t>You Must Take Charge of Your Own Training!</a:t>
            </a:r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61975" y="1560513"/>
            <a:ext cx="5743575" cy="1219200"/>
          </a:xfrm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0"/>
            <a:ext cx="92583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tint val="100000"/>
                    <a:satMod val="250000"/>
                  </a:schemeClr>
                </a:solidFill>
              </a:rPr>
              <a:t>Why You Must Take Charge…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idx="1"/>
          </p:nvPr>
        </p:nvSpPr>
        <p:spPr>
          <a:xfrm>
            <a:off x="514350" y="1752600"/>
            <a:ext cx="9258300" cy="4541838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 2"/>
              <a:buChar char=""/>
              <a:defRPr/>
            </a:pPr>
            <a:r>
              <a:rPr lang="en-US" dirty="0" smtClean="0">
                <a:solidFill>
                  <a:schemeClr val="accent4"/>
                </a:solidFill>
                <a:latin typeface="Arial" charset="0"/>
              </a:rPr>
              <a:t>Correct or resolve hindering attitudes</a:t>
            </a:r>
          </a:p>
          <a:p>
            <a:pPr marL="320040" indent="-320040" fontAlgn="auto">
              <a:spcAft>
                <a:spcPts val="0"/>
              </a:spcAft>
              <a:buFont typeface="Wingdings 2"/>
              <a:buChar char=""/>
              <a:defRPr/>
            </a:pPr>
            <a:r>
              <a:rPr lang="en-US" dirty="0" smtClean="0">
                <a:latin typeface="Arial" charset="0"/>
              </a:rPr>
              <a:t>Begin to plan for your future!</a:t>
            </a:r>
          </a:p>
          <a:p>
            <a:pPr marL="320040" indent="-320040" fontAlgn="auto">
              <a:spcAft>
                <a:spcPts val="0"/>
              </a:spcAft>
              <a:buFont typeface="Wingdings 2"/>
              <a:buChar char=""/>
              <a:defRPr/>
            </a:pPr>
            <a:r>
              <a:rPr lang="en-US" dirty="0" smtClean="0">
                <a:latin typeface="Arial" charset="0"/>
              </a:rPr>
              <a:t>You’re </a:t>
            </a:r>
            <a:r>
              <a:rPr lang="en-US" dirty="0">
                <a:latin typeface="Arial" charset="0"/>
              </a:rPr>
              <a:t>the only one thinking of mainly You!</a:t>
            </a:r>
          </a:p>
          <a:p>
            <a:pPr marL="630936" lvl="1" indent="-274320" fontAlgn="auto">
              <a:spcAft>
                <a:spcPts val="0"/>
              </a:spcAft>
              <a:buFont typeface="Wingdings 2"/>
              <a:buChar char=""/>
              <a:defRPr/>
            </a:pPr>
            <a:r>
              <a:rPr lang="en-US" dirty="0">
                <a:latin typeface="Arial" charset="0"/>
              </a:rPr>
              <a:t>Mentor is busy with many responsibilities</a:t>
            </a:r>
          </a:p>
          <a:p>
            <a:pPr marL="630936" lvl="1" indent="-274320" fontAlgn="auto">
              <a:spcAft>
                <a:spcPts val="0"/>
              </a:spcAft>
              <a:buFont typeface="Wingdings 2"/>
              <a:buChar char=""/>
              <a:defRPr/>
            </a:pPr>
            <a:r>
              <a:rPr lang="en-US" dirty="0">
                <a:latin typeface="Arial" charset="0"/>
              </a:rPr>
              <a:t>Committee is busy with many responsibilities</a:t>
            </a:r>
          </a:p>
          <a:p>
            <a:pPr marL="630936" lvl="1" indent="-274320" fontAlgn="auto">
              <a:spcAft>
                <a:spcPts val="0"/>
              </a:spcAft>
              <a:buFont typeface="Wingdings 2"/>
              <a:buChar char=""/>
              <a:defRPr/>
            </a:pPr>
            <a:r>
              <a:rPr lang="en-US" dirty="0">
                <a:latin typeface="Arial" charset="0"/>
              </a:rPr>
              <a:t>Doctoral Studies Committee is very busy</a:t>
            </a:r>
          </a:p>
          <a:p>
            <a:pPr marL="630936" lvl="1" indent="-274320" fontAlgn="auto">
              <a:spcAft>
                <a:spcPts val="0"/>
              </a:spcAft>
              <a:buFont typeface="Wingdings 2"/>
              <a:buChar char=""/>
              <a:defRPr/>
            </a:pPr>
            <a:r>
              <a:rPr lang="en-US" dirty="0">
                <a:latin typeface="Arial" charset="0"/>
              </a:rPr>
              <a:t>Your </a:t>
            </a:r>
            <a:r>
              <a:rPr lang="en-US" dirty="0" smtClean="0">
                <a:latin typeface="Arial" charset="0"/>
              </a:rPr>
              <a:t>Spouse/Partner </a:t>
            </a:r>
            <a:r>
              <a:rPr lang="en-US" dirty="0">
                <a:latin typeface="Arial" charset="0"/>
              </a:rPr>
              <a:t>and Mom don’t really know what you’re doing…</a:t>
            </a:r>
          </a:p>
          <a:p>
            <a:pPr marL="630936" lvl="1" indent="-274320" fontAlgn="auto">
              <a:spcAft>
                <a:spcPts val="0"/>
              </a:spcAft>
              <a:buFont typeface="Wingdings 2"/>
              <a:buChar char=""/>
              <a:defRPr/>
            </a:pPr>
            <a:endParaRPr lang="en-US" dirty="0">
              <a:latin typeface="Arial" charset="0"/>
            </a:endParaRPr>
          </a:p>
          <a:p>
            <a:pPr marL="630936" lvl="1" indent="-274320" fontAlgn="auto">
              <a:spcAft>
                <a:spcPts val="0"/>
              </a:spcAft>
              <a:buFont typeface="Wingdings 2"/>
              <a:buChar char=""/>
              <a:defRPr/>
            </a:pPr>
            <a:endParaRPr lang="en-US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152400"/>
            <a:ext cx="9258300" cy="8080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tint val="100000"/>
                    <a:satMod val="250000"/>
                  </a:schemeClr>
                </a:solidFill>
                <a:latin typeface="Verdana" pitchFamily="34" charset="0"/>
              </a:rPr>
              <a:t>Preparing for Success…</a:t>
            </a:r>
            <a:endParaRPr lang="en-US" sz="4000">
              <a:solidFill>
                <a:srgbClr val="FECA7E"/>
              </a:solidFill>
              <a:latin typeface="Verdana" pitchFamily="34" charset="0"/>
            </a:endParaRPr>
          </a:p>
        </p:txBody>
      </p:sp>
      <p:sp>
        <p:nvSpPr>
          <p:cNvPr id="460803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295400"/>
            <a:ext cx="9258300" cy="5181600"/>
          </a:xfrm>
        </p:spPr>
        <p:txBody>
          <a:bodyPr>
            <a:normAutofit lnSpcReduction="10000"/>
          </a:bodyPr>
          <a:lstStyle/>
          <a:p>
            <a:pPr marL="320040" indent="-320040" fontAlgn="auto">
              <a:lnSpc>
                <a:spcPct val="90000"/>
              </a:lnSpc>
              <a:spcAft>
                <a:spcPts val="0"/>
              </a:spcAft>
              <a:buFont typeface="Wingdings 2"/>
              <a:buChar char=""/>
              <a:defRPr/>
            </a:pPr>
            <a:r>
              <a:rPr lang="en-US" sz="2400" dirty="0" smtClean="0"/>
              <a:t>Find Correct Mentor and Project</a:t>
            </a:r>
          </a:p>
          <a:p>
            <a:pPr marL="320040" indent="-320040" fontAlgn="auto">
              <a:lnSpc>
                <a:spcPct val="90000"/>
              </a:lnSpc>
              <a:spcAft>
                <a:spcPts val="0"/>
              </a:spcAft>
              <a:buFont typeface="Wingdings 2"/>
              <a:buChar char=""/>
              <a:defRPr/>
            </a:pPr>
            <a:r>
              <a:rPr lang="en-US" sz="2000" dirty="0" smtClean="0"/>
              <a:t>.</a:t>
            </a:r>
          </a:p>
          <a:p>
            <a:pPr marL="320040" indent="-320040" fontAlgn="auto">
              <a:lnSpc>
                <a:spcPct val="90000"/>
              </a:lnSpc>
              <a:spcAft>
                <a:spcPts val="0"/>
              </a:spcAft>
              <a:buFont typeface="Wingdings 2"/>
              <a:buChar char=""/>
              <a:defRPr/>
            </a:pPr>
            <a:r>
              <a:rPr lang="en-US" sz="2400" dirty="0" smtClean="0"/>
              <a:t>Learn about career paths</a:t>
            </a:r>
          </a:p>
          <a:p>
            <a:pPr marL="631190" lvl="1" indent="-320040" fontAlgn="auto">
              <a:lnSpc>
                <a:spcPct val="90000"/>
              </a:lnSpc>
              <a:spcAft>
                <a:spcPts val="0"/>
              </a:spcAft>
              <a:buFont typeface="Wingdings 2"/>
              <a:buChar char=""/>
              <a:defRPr/>
            </a:pPr>
            <a:r>
              <a:rPr lang="en-US" sz="2000" dirty="0" smtClean="0"/>
              <a:t>Look at least one step beyond - where do you want to go?</a:t>
            </a:r>
          </a:p>
          <a:p>
            <a:pPr marL="320040" indent="-320040" fontAlgn="auto">
              <a:lnSpc>
                <a:spcPct val="90000"/>
              </a:lnSpc>
              <a:spcAft>
                <a:spcPts val="0"/>
              </a:spcAft>
              <a:buFont typeface="Wingdings 2"/>
              <a:buChar char=""/>
              <a:defRPr/>
            </a:pPr>
            <a:r>
              <a:rPr lang="en-US" sz="2400" dirty="0" smtClean="0"/>
              <a:t>Make a decision…you can always change it…</a:t>
            </a:r>
          </a:p>
          <a:p>
            <a:pPr marL="320040" indent="-320040" fontAlgn="auto">
              <a:lnSpc>
                <a:spcPct val="90000"/>
              </a:lnSpc>
              <a:spcAft>
                <a:spcPts val="0"/>
              </a:spcAft>
              <a:buFont typeface="Wingdings 2"/>
              <a:buChar char=""/>
              <a:defRPr/>
            </a:pPr>
            <a:r>
              <a:rPr lang="en-US" sz="2400" dirty="0" smtClean="0"/>
              <a:t>What must you accomplish in GS?</a:t>
            </a:r>
          </a:p>
          <a:p>
            <a:pPr marL="631190" lvl="1" indent="-320040" fontAlgn="auto">
              <a:lnSpc>
                <a:spcPct val="90000"/>
              </a:lnSpc>
              <a:spcAft>
                <a:spcPts val="0"/>
              </a:spcAft>
              <a:buFont typeface="Wingdings 2"/>
              <a:buChar char=""/>
              <a:defRPr/>
            </a:pPr>
            <a:r>
              <a:rPr lang="en-US" sz="2000" dirty="0" smtClean="0"/>
              <a:t>Tests, etc</a:t>
            </a:r>
          </a:p>
          <a:p>
            <a:pPr marL="631190" lvl="1" indent="-320040" fontAlgn="auto">
              <a:lnSpc>
                <a:spcPct val="90000"/>
              </a:lnSpc>
              <a:spcAft>
                <a:spcPts val="0"/>
              </a:spcAft>
              <a:buFont typeface="Wingdings 2"/>
              <a:buChar char=""/>
              <a:defRPr/>
            </a:pPr>
            <a:r>
              <a:rPr lang="en-US" sz="2400" dirty="0" smtClean="0"/>
              <a:t>Determine </a:t>
            </a:r>
            <a:r>
              <a:rPr lang="en-US" sz="2400" dirty="0"/>
              <a:t>what you need to gain</a:t>
            </a:r>
          </a:p>
          <a:p>
            <a:pPr marL="630936" lvl="1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"/>
              <a:defRPr/>
            </a:pPr>
            <a:r>
              <a:rPr lang="en-US" sz="2000" dirty="0"/>
              <a:t>Technical Skills</a:t>
            </a:r>
          </a:p>
          <a:p>
            <a:pPr marL="630936" lvl="1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"/>
              <a:defRPr/>
            </a:pPr>
            <a:r>
              <a:rPr lang="en-US" sz="2000" dirty="0"/>
              <a:t>Knowledge of Field</a:t>
            </a:r>
          </a:p>
          <a:p>
            <a:pPr marL="630936" lvl="1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"/>
              <a:defRPr/>
            </a:pPr>
            <a:r>
              <a:rPr lang="en-US" sz="2000" dirty="0"/>
              <a:t>Professional Skills</a:t>
            </a:r>
          </a:p>
          <a:p>
            <a:pPr marL="630936" lvl="1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"/>
              <a:defRPr/>
            </a:pPr>
            <a:r>
              <a:rPr lang="en-US" sz="2000" dirty="0"/>
              <a:t>Accomplishments (products of science)</a:t>
            </a:r>
          </a:p>
          <a:p>
            <a:pPr marL="630936" lvl="1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"/>
              <a:defRPr/>
            </a:pPr>
            <a:r>
              <a:rPr lang="en-US" sz="2000" dirty="0"/>
              <a:t>Network/References</a:t>
            </a:r>
          </a:p>
          <a:p>
            <a:pPr marL="630936" lvl="1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"/>
              <a:defRPr/>
            </a:pPr>
            <a:r>
              <a:rPr lang="en-US" sz="2000" dirty="0"/>
              <a:t>Confidence</a:t>
            </a:r>
          </a:p>
          <a:p>
            <a:pPr marL="630936" lvl="1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"/>
              <a:defRPr/>
            </a:pPr>
            <a:r>
              <a:rPr lang="en-US" sz="2000" dirty="0"/>
              <a:t>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39328" y="0"/>
            <a:ext cx="9608344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PI Considerations</a:t>
            </a:r>
          </a:p>
        </p:txBody>
      </p:sp>
      <p:sp>
        <p:nvSpPr>
          <p:cNvPr id="35021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39328" y="1066801"/>
            <a:ext cx="9608344" cy="5410199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2400" dirty="0" smtClean="0">
                <a:latin typeface="+mj-lt"/>
              </a:rPr>
              <a:t>What do they study?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2000" dirty="0" smtClean="0">
                <a:latin typeface="+mj-lt"/>
              </a:rPr>
              <a:t>Good field?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2000" dirty="0" smtClean="0">
                <a:latin typeface="+mj-lt"/>
              </a:rPr>
              <a:t>Choose something that they do….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2400" dirty="0" smtClean="0">
                <a:latin typeface="+mj-lt"/>
              </a:rPr>
              <a:t>Do you like one another?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2400" dirty="0" smtClean="0">
                <a:latin typeface="+mj-lt"/>
              </a:rPr>
              <a:t>Reputation - Ability as educators and mentors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2400" dirty="0" smtClean="0">
                <a:latin typeface="+mj-lt"/>
              </a:rPr>
              <a:t>Ability as scientists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sz="2000" dirty="0" smtClean="0">
                <a:latin typeface="+mj-lt"/>
              </a:rPr>
              <a:t>Grants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dirty="0" smtClean="0">
                <a:latin typeface="+mj-lt"/>
              </a:rPr>
              <a:t>RO1 </a:t>
            </a:r>
            <a:r>
              <a:rPr lang="en-US" dirty="0" smtClean="0">
                <a:latin typeface="+mj-lt"/>
                <a:hlinkClick r:id="rId3"/>
              </a:rPr>
              <a:t>http://grants.nih.gov/grants/funding/r01.htm</a:t>
            </a:r>
            <a:r>
              <a:rPr lang="en-US" dirty="0" smtClean="0">
                <a:latin typeface="+mj-lt"/>
              </a:rPr>
              <a:t> 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sz="2000" dirty="0" smtClean="0">
                <a:latin typeface="+mj-lt"/>
              </a:rPr>
              <a:t>Publications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dirty="0" smtClean="0">
                <a:latin typeface="+mj-lt"/>
              </a:rPr>
              <a:t>Nature, Science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sz="2000" dirty="0" smtClean="0">
                <a:latin typeface="+mj-lt"/>
              </a:rPr>
              <a:t>Awards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dirty="0" smtClean="0">
                <a:latin typeface="+mj-lt"/>
              </a:rPr>
              <a:t>Nobel Prizes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sz="2000" dirty="0" smtClean="0">
                <a:latin typeface="+mj-lt"/>
              </a:rPr>
              <a:t>National Academy of Sciences Members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dirty="0" smtClean="0">
                <a:latin typeface="+mj-lt"/>
                <a:hlinkClick r:id="rId4"/>
              </a:rPr>
              <a:t>http://www.nationalacademies.org/</a:t>
            </a:r>
            <a:endParaRPr lang="en-US" dirty="0" smtClean="0">
              <a:latin typeface="+mj-lt"/>
            </a:endParaRP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000" dirty="0" smtClean="0">
                <a:latin typeface="+mj-lt"/>
              </a:rPr>
              <a:t>Know how to “Play the game” of science…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2400" dirty="0" smtClean="0">
                <a:latin typeface="+mj-lt"/>
              </a:rPr>
              <a:t>Ability to support you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2400" dirty="0" smtClean="0">
                <a:latin typeface="+mj-lt"/>
              </a:rPr>
              <a:t>Mentoring </a:t>
            </a:r>
            <a:r>
              <a:rPr lang="en-US" sz="2400" dirty="0" err="1" smtClean="0">
                <a:latin typeface="+mj-lt"/>
              </a:rPr>
              <a:t>vs</a:t>
            </a:r>
            <a:r>
              <a:rPr lang="en-US" sz="2400" dirty="0" smtClean="0">
                <a:latin typeface="+mj-lt"/>
              </a:rPr>
              <a:t> Reputation…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9601200" cy="1371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>
                <a:solidFill>
                  <a:schemeClr val="tx2">
                    <a:tint val="100000"/>
                    <a:satMod val="250000"/>
                  </a:schemeClr>
                </a:solidFill>
                <a:latin typeface="Verdana" pitchFamily="34" charset="0"/>
              </a:rPr>
              <a:t>The most important person- your major or research advisor: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905000"/>
            <a:ext cx="6896100" cy="4648200"/>
          </a:xfrm>
        </p:spPr>
        <p:txBody>
          <a:bodyPr/>
          <a:lstStyle/>
          <a:p>
            <a:r>
              <a:rPr lang="en-US" sz="2800" smtClean="0"/>
              <a:t>An advisor should give you:</a:t>
            </a:r>
          </a:p>
          <a:p>
            <a:pPr lvl="1"/>
            <a:r>
              <a:rPr lang="en-US" sz="2400" smtClean="0"/>
              <a:t>Advice</a:t>
            </a:r>
          </a:p>
          <a:p>
            <a:pPr lvl="1"/>
            <a:r>
              <a:rPr lang="en-US" sz="2400" smtClean="0"/>
              <a:t>Can be a mentor…</a:t>
            </a:r>
          </a:p>
          <a:p>
            <a:pPr lvl="1"/>
            <a:r>
              <a:rPr lang="en-US" sz="2400" smtClean="0"/>
              <a:t>Second-hand reputation</a:t>
            </a:r>
          </a:p>
          <a:p>
            <a:pPr lvl="1"/>
            <a:r>
              <a:rPr lang="en-US" sz="2400" smtClean="0"/>
              <a:t>Knowledge of professional activities</a:t>
            </a:r>
          </a:p>
          <a:p>
            <a:pPr lvl="1"/>
            <a:r>
              <a:rPr lang="en-US" sz="2400" smtClean="0"/>
              <a:t>Possible financial support/assistance</a:t>
            </a:r>
          </a:p>
          <a:p>
            <a:pPr lvl="1"/>
            <a:r>
              <a:rPr lang="en-US" sz="2400" smtClean="0"/>
              <a:t>Role model</a:t>
            </a:r>
          </a:p>
          <a:p>
            <a:pPr lvl="1"/>
            <a:r>
              <a:rPr lang="en-US" sz="2400" smtClean="0"/>
              <a:t>Introductions/networking</a:t>
            </a:r>
          </a:p>
          <a:p>
            <a:pPr lvl="1"/>
            <a:r>
              <a:rPr lang="en-US" sz="2400" b="1" smtClean="0"/>
              <a:t>Letters of recommendation</a:t>
            </a:r>
          </a:p>
          <a:p>
            <a:pPr lvl="1"/>
            <a:r>
              <a:rPr lang="en-US" sz="2400" smtClean="0"/>
              <a:t>Respect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6667500" y="5181600"/>
            <a:ext cx="32004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000" b="1">
                <a:latin typeface="Tahoma" pitchFamily="34" charset="0"/>
                <a:hlinkClick r:id="rId3"/>
              </a:rPr>
              <a:t>http://bower-lab.org</a:t>
            </a:r>
            <a:endParaRPr lang="en-US" sz="2000" b="1">
              <a:latin typeface="Tahoma" pitchFamily="34" charset="0"/>
            </a:endParaRPr>
          </a:p>
          <a:p>
            <a:endParaRPr lang="en-US" sz="2000" b="1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381000"/>
            <a:ext cx="874395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i="1">
                <a:solidFill>
                  <a:schemeClr val="tx2">
                    <a:tint val="100000"/>
                    <a:satMod val="250000"/>
                  </a:schemeClr>
                </a:solidFill>
                <a:latin typeface="Verdana" pitchFamily="34" charset="0"/>
              </a:rPr>
              <a:t>Your</a:t>
            </a:r>
            <a:r>
              <a:rPr lang="en-US">
                <a:solidFill>
                  <a:schemeClr val="tx2">
                    <a:tint val="100000"/>
                    <a:satMod val="250000"/>
                  </a:schemeClr>
                </a:solidFill>
                <a:latin typeface="Verdana" pitchFamily="34" charset="0"/>
              </a:rPr>
              <a:t> responsibilities to your advisor and lab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279650"/>
            <a:ext cx="8343900" cy="4121150"/>
          </a:xfrm>
        </p:spPr>
        <p:txBody>
          <a:bodyPr/>
          <a:lstStyle/>
          <a:p>
            <a:r>
              <a:rPr lang="en-US" smtClean="0"/>
              <a:t>A laboratory is an extended family!</a:t>
            </a:r>
          </a:p>
          <a:p>
            <a:pPr lvl="1"/>
            <a:r>
              <a:rPr lang="en-US" smtClean="0"/>
              <a:t>Your best effort</a:t>
            </a:r>
          </a:p>
          <a:p>
            <a:pPr lvl="2"/>
            <a:r>
              <a:rPr lang="en-US" smtClean="0"/>
              <a:t>Show up when you say you will!</a:t>
            </a:r>
          </a:p>
          <a:p>
            <a:pPr lvl="1"/>
            <a:r>
              <a:rPr lang="en-US" smtClean="0"/>
              <a:t>Honesty</a:t>
            </a:r>
          </a:p>
          <a:p>
            <a:pPr lvl="1"/>
            <a:r>
              <a:rPr lang="en-US" smtClean="0"/>
              <a:t>Productivity</a:t>
            </a:r>
          </a:p>
          <a:p>
            <a:pPr lvl="1"/>
            <a:r>
              <a:rPr lang="en-US" smtClean="0"/>
              <a:t>Assistance- Teamwork</a:t>
            </a:r>
          </a:p>
          <a:p>
            <a:pPr lvl="1"/>
            <a:r>
              <a:rPr lang="en-US" smtClean="0"/>
              <a:t>Feedback/communication</a:t>
            </a:r>
          </a:p>
          <a:p>
            <a:pPr lvl="1"/>
            <a:r>
              <a:rPr lang="en-US" smtClean="0"/>
              <a:t>Respect/Loyalty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152400"/>
            <a:ext cx="92583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tint val="100000"/>
                    <a:satMod val="250000"/>
                  </a:schemeClr>
                </a:solidFill>
              </a:rPr>
              <a:t>How to Impress Faculty…  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1371600"/>
            <a:ext cx="9258300" cy="47625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/>
              <a:t>Strong grasp of your course work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Strong work ethic and productivity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Attitude- enjoyment of what you are doing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Teamwork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Respect self and others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Good communication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Honesty/Integrity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High level critical thinking (take time to think!)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How do you approach problems?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What is the next step of your project?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What are the implications of your project?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5011" grpId="0" build="p" bldLvl="3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0"/>
            <a:ext cx="92583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tint val="100000"/>
                    <a:satMod val="250000"/>
                  </a:schemeClr>
                </a:solidFill>
              </a:rPr>
              <a:t>Standard Ph.D. Training Path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85725" y="2438400"/>
            <a:ext cx="1285875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 smtClean="0">
                <a:latin typeface="Tahoma" pitchFamily="34" charset="0"/>
              </a:rPr>
              <a:t>UG – </a:t>
            </a:r>
            <a:br>
              <a:rPr lang="en-US" sz="1600" dirty="0" smtClean="0">
                <a:latin typeface="Tahoma" pitchFamily="34" charset="0"/>
              </a:rPr>
            </a:br>
            <a:r>
              <a:rPr lang="en-US" sz="1600" dirty="0" smtClean="0">
                <a:latin typeface="Tahoma" pitchFamily="34" charset="0"/>
              </a:rPr>
              <a:t>Sciences</a:t>
            </a:r>
            <a:endParaRPr lang="en-US" sz="1600" dirty="0">
              <a:latin typeface="Tahoma" pitchFamily="34" charset="0"/>
            </a:endParaRP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V="1">
            <a:off x="1543050" y="3276600"/>
            <a:ext cx="1457325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2486025" y="4724400"/>
            <a:ext cx="154305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Tahoma" pitchFamily="34" charset="0"/>
              </a:rPr>
              <a:t>M.S. Degree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714500" y="1447800"/>
            <a:ext cx="154305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Tahoma" pitchFamily="34" charset="0"/>
              </a:rPr>
              <a:t>Post Bacc</a:t>
            </a:r>
          </a:p>
          <a:p>
            <a:pPr algn="ctr"/>
            <a:r>
              <a:rPr lang="en-US" sz="1600">
                <a:latin typeface="Tahoma" pitchFamily="34" charset="0"/>
              </a:rPr>
              <a:t>Research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3343275" y="2819400"/>
            <a:ext cx="154305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Tahoma" pitchFamily="34" charset="0"/>
              </a:rPr>
              <a:t>Doctoral</a:t>
            </a:r>
          </a:p>
          <a:p>
            <a:pPr algn="ctr"/>
            <a:r>
              <a:rPr lang="en-US" sz="1600">
                <a:latin typeface="Tahoma" pitchFamily="34" charset="0"/>
              </a:rPr>
              <a:t>Studies</a:t>
            </a: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V="1">
            <a:off x="1457325" y="2362200"/>
            <a:ext cx="600075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1543050" y="3352800"/>
            <a:ext cx="171450" cy="2286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3343275" y="1981200"/>
            <a:ext cx="51435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V="1">
            <a:off x="3171825" y="3810000"/>
            <a:ext cx="51435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5486400" y="1905000"/>
            <a:ext cx="1971675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Tahoma" pitchFamily="34" charset="0"/>
              </a:rPr>
              <a:t>Academic Postdoc</a:t>
            </a: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5486400" y="2819400"/>
            <a:ext cx="1971675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Tahoma" pitchFamily="34" charset="0"/>
              </a:rPr>
              <a:t>Industry Postdoc</a:t>
            </a: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5486400" y="2362200"/>
            <a:ext cx="1971675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Tahoma" pitchFamily="34" charset="0"/>
              </a:rPr>
              <a:t>Government</a:t>
            </a:r>
          </a:p>
          <a:p>
            <a:pPr algn="ctr"/>
            <a:r>
              <a:rPr lang="en-US" sz="1600">
                <a:latin typeface="Tahoma" pitchFamily="34" charset="0"/>
              </a:rPr>
              <a:t> Postdoc</a:t>
            </a:r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5486400" y="4038600"/>
            <a:ext cx="1971675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Tahoma" pitchFamily="34" charset="0"/>
              </a:rPr>
              <a:t>Continue</a:t>
            </a:r>
          </a:p>
          <a:p>
            <a:pPr algn="ctr"/>
            <a:r>
              <a:rPr lang="en-US" sz="1600">
                <a:latin typeface="Tahoma" pitchFamily="34" charset="0"/>
              </a:rPr>
              <a:t>Education</a:t>
            </a:r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5486400" y="4876800"/>
            <a:ext cx="1971675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Tahoma" pitchFamily="34" charset="0"/>
              </a:rPr>
              <a:t>Other Career</a:t>
            </a:r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8229600" y="1524000"/>
            <a:ext cx="1628775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ahoma" pitchFamily="34" charset="0"/>
              </a:rPr>
              <a:t>Academics</a:t>
            </a:r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8229600" y="2667000"/>
            <a:ext cx="1628775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ahoma" pitchFamily="34" charset="0"/>
              </a:rPr>
              <a:t>Government</a:t>
            </a:r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8229600" y="3810000"/>
            <a:ext cx="1628775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ahoma" pitchFamily="34" charset="0"/>
              </a:rPr>
              <a:t>Industry</a:t>
            </a:r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8229600" y="5029200"/>
            <a:ext cx="1628775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ahoma" pitchFamily="34" charset="0"/>
              </a:rPr>
              <a:t>Other</a:t>
            </a:r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 flipV="1">
            <a:off x="4972050" y="2286000"/>
            <a:ext cx="428625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 flipV="1">
            <a:off x="4972050" y="2743200"/>
            <a:ext cx="428625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>
            <a:off x="4972050" y="3200400"/>
            <a:ext cx="428625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80" name="Line 24"/>
          <p:cNvSpPr>
            <a:spLocks noChangeShapeType="1"/>
          </p:cNvSpPr>
          <p:nvPr/>
        </p:nvSpPr>
        <p:spPr bwMode="auto">
          <a:xfrm>
            <a:off x="4972050" y="3200400"/>
            <a:ext cx="428625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81" name="Line 25"/>
          <p:cNvSpPr>
            <a:spLocks noChangeShapeType="1"/>
          </p:cNvSpPr>
          <p:nvPr/>
        </p:nvSpPr>
        <p:spPr bwMode="auto">
          <a:xfrm>
            <a:off x="4972050" y="3200400"/>
            <a:ext cx="428625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82" name="Line 26"/>
          <p:cNvSpPr>
            <a:spLocks noChangeShapeType="1"/>
          </p:cNvSpPr>
          <p:nvPr/>
        </p:nvSpPr>
        <p:spPr bwMode="auto">
          <a:xfrm flipV="1">
            <a:off x="7543800" y="1981200"/>
            <a:ext cx="600075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83" name="Line 27"/>
          <p:cNvSpPr>
            <a:spLocks noChangeShapeType="1"/>
          </p:cNvSpPr>
          <p:nvPr/>
        </p:nvSpPr>
        <p:spPr bwMode="auto">
          <a:xfrm>
            <a:off x="7543800" y="2362200"/>
            <a:ext cx="593725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84" name="Line 28"/>
          <p:cNvSpPr>
            <a:spLocks noChangeShapeType="1"/>
          </p:cNvSpPr>
          <p:nvPr/>
        </p:nvSpPr>
        <p:spPr bwMode="auto">
          <a:xfrm>
            <a:off x="7543800" y="2362200"/>
            <a:ext cx="685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85" name="Line 29"/>
          <p:cNvSpPr>
            <a:spLocks noChangeShapeType="1"/>
          </p:cNvSpPr>
          <p:nvPr/>
        </p:nvSpPr>
        <p:spPr bwMode="auto">
          <a:xfrm>
            <a:off x="7543800" y="2362200"/>
            <a:ext cx="600075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2057400" y="1066800"/>
            <a:ext cx="10175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ahoma" pitchFamily="34" charset="0"/>
              </a:rPr>
              <a:t>1-2 Yrs</a:t>
            </a:r>
          </a:p>
        </p:txBody>
      </p:sp>
      <p:sp>
        <p:nvSpPr>
          <p:cNvPr id="19487" name="Line 31"/>
          <p:cNvSpPr>
            <a:spLocks noChangeShapeType="1"/>
          </p:cNvSpPr>
          <p:nvPr/>
        </p:nvSpPr>
        <p:spPr bwMode="auto">
          <a:xfrm>
            <a:off x="4972050" y="3276600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88" name="Line 32"/>
          <p:cNvSpPr>
            <a:spLocks noChangeShapeType="1"/>
          </p:cNvSpPr>
          <p:nvPr/>
        </p:nvSpPr>
        <p:spPr bwMode="auto">
          <a:xfrm>
            <a:off x="4972050" y="6096000"/>
            <a:ext cx="2571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89" name="Line 33"/>
          <p:cNvSpPr>
            <a:spLocks noChangeShapeType="1"/>
          </p:cNvSpPr>
          <p:nvPr/>
        </p:nvSpPr>
        <p:spPr bwMode="auto">
          <a:xfrm flipV="1">
            <a:off x="7543800" y="5257800"/>
            <a:ext cx="257175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90" name="Rectangle 34"/>
          <p:cNvSpPr>
            <a:spLocks noChangeArrowheads="1"/>
          </p:cNvSpPr>
          <p:nvPr/>
        </p:nvSpPr>
        <p:spPr bwMode="auto">
          <a:xfrm>
            <a:off x="85725" y="3352800"/>
            <a:ext cx="1285875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Tahoma" pitchFamily="34" charset="0"/>
              </a:rPr>
              <a:t>UG –</a:t>
            </a:r>
          </a:p>
          <a:p>
            <a:pPr algn="ctr"/>
            <a:r>
              <a:rPr lang="en-US" sz="1600">
                <a:latin typeface="Tahoma" pitchFamily="34" charset="0"/>
              </a:rPr>
              <a:t> Engineering</a:t>
            </a:r>
          </a:p>
        </p:txBody>
      </p:sp>
      <p:sp>
        <p:nvSpPr>
          <p:cNvPr id="19491" name="Rectangle 35"/>
          <p:cNvSpPr>
            <a:spLocks noChangeArrowheads="1"/>
          </p:cNvSpPr>
          <p:nvPr/>
        </p:nvSpPr>
        <p:spPr bwMode="auto">
          <a:xfrm>
            <a:off x="4286250" y="5562600"/>
            <a:ext cx="154305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Tahoma" pitchFamily="34" charset="0"/>
              </a:rPr>
              <a:t>Engineering</a:t>
            </a:r>
          </a:p>
        </p:txBody>
      </p:sp>
      <p:sp>
        <p:nvSpPr>
          <p:cNvPr id="19492" name="Line 36"/>
          <p:cNvSpPr>
            <a:spLocks noChangeShapeType="1"/>
          </p:cNvSpPr>
          <p:nvPr/>
        </p:nvSpPr>
        <p:spPr bwMode="auto">
          <a:xfrm flipV="1">
            <a:off x="1971675" y="5334000"/>
            <a:ext cx="428625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93" name="Rectangle 37"/>
          <p:cNvSpPr>
            <a:spLocks noChangeArrowheads="1"/>
          </p:cNvSpPr>
          <p:nvPr/>
        </p:nvSpPr>
        <p:spPr bwMode="auto">
          <a:xfrm>
            <a:off x="857250" y="5791200"/>
            <a:ext cx="154305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Tahoma" pitchFamily="34" charset="0"/>
              </a:rPr>
              <a:t>Work</a:t>
            </a:r>
          </a:p>
        </p:txBody>
      </p:sp>
      <p:sp>
        <p:nvSpPr>
          <p:cNvPr id="19494" name="Text Box 38"/>
          <p:cNvSpPr txBox="1">
            <a:spLocks noChangeArrowheads="1"/>
          </p:cNvSpPr>
          <p:nvPr/>
        </p:nvSpPr>
        <p:spPr bwMode="auto">
          <a:xfrm>
            <a:off x="5915025" y="1462088"/>
            <a:ext cx="11795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ahoma" pitchFamily="34" charset="0"/>
              </a:rPr>
              <a:t>3 - 6 Yrs</a:t>
            </a:r>
          </a:p>
        </p:txBody>
      </p:sp>
      <p:sp>
        <p:nvSpPr>
          <p:cNvPr id="19495" name="Line 39"/>
          <p:cNvSpPr>
            <a:spLocks noChangeShapeType="1"/>
          </p:cNvSpPr>
          <p:nvPr/>
        </p:nvSpPr>
        <p:spPr bwMode="auto">
          <a:xfrm flipV="1">
            <a:off x="1885950" y="3505200"/>
            <a:ext cx="1114425" cy="198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96" name="Line 40"/>
          <p:cNvSpPr>
            <a:spLocks noChangeShapeType="1"/>
          </p:cNvSpPr>
          <p:nvPr/>
        </p:nvSpPr>
        <p:spPr bwMode="auto">
          <a:xfrm>
            <a:off x="1543050" y="3352800"/>
            <a:ext cx="85725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97" name="Text Box 41"/>
          <p:cNvSpPr txBox="1">
            <a:spLocks noChangeArrowheads="1"/>
          </p:cNvSpPr>
          <p:nvPr/>
        </p:nvSpPr>
        <p:spPr bwMode="auto">
          <a:xfrm>
            <a:off x="3686175" y="2286000"/>
            <a:ext cx="1179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ahoma" pitchFamily="34" charset="0"/>
              </a:rPr>
              <a:t>4 - 7 Yrs</a:t>
            </a:r>
          </a:p>
        </p:txBody>
      </p:sp>
      <p:sp>
        <p:nvSpPr>
          <p:cNvPr id="469034" name="Line 42"/>
          <p:cNvSpPr>
            <a:spLocks noChangeShapeType="1"/>
          </p:cNvSpPr>
          <p:nvPr/>
        </p:nvSpPr>
        <p:spPr bwMode="auto">
          <a:xfrm>
            <a:off x="4076700" y="1752600"/>
            <a:ext cx="0" cy="990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69035" name="Line 43"/>
          <p:cNvSpPr>
            <a:spLocks noChangeShapeType="1"/>
          </p:cNvSpPr>
          <p:nvPr/>
        </p:nvSpPr>
        <p:spPr bwMode="auto">
          <a:xfrm>
            <a:off x="4229100" y="1600200"/>
            <a:ext cx="3352800" cy="8382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9034" grpId="0" animBg="1"/>
      <p:bldP spid="4690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3"/>
          <p:cNvSpPr>
            <a:spLocks noChangeArrowheads="1"/>
          </p:cNvSpPr>
          <p:nvPr/>
        </p:nvSpPr>
        <p:spPr bwMode="auto">
          <a:xfrm>
            <a:off x="2933700" y="6324600"/>
            <a:ext cx="43878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http://users.skynet.be/J.Beever/pave.htm</a:t>
            </a:r>
            <a:r>
              <a:rPr lang="en-US" dirty="0"/>
              <a:t> </a:t>
            </a:r>
          </a:p>
        </p:txBody>
      </p:sp>
      <p:pic>
        <p:nvPicPr>
          <p:cNvPr id="8195" name="Picture 14" descr="2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6300" y="381000"/>
            <a:ext cx="7848600" cy="588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228600"/>
            <a:ext cx="9258300" cy="6556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>
                <a:solidFill>
                  <a:schemeClr val="tx2">
                    <a:tint val="100000"/>
                    <a:satMod val="250000"/>
                  </a:schemeClr>
                </a:solidFill>
                <a:latin typeface="Verdana" pitchFamily="34" charset="0"/>
              </a:rPr>
              <a:t>What are Your Objectives?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800100" y="1143000"/>
            <a:ext cx="8610600" cy="54102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3200" dirty="0" smtClean="0"/>
              <a:t>Desired career path</a:t>
            </a:r>
          </a:p>
          <a:p>
            <a:pPr lvl="1">
              <a:lnSpc>
                <a:spcPct val="80000"/>
              </a:lnSpc>
            </a:pPr>
            <a:r>
              <a:rPr lang="en-US" sz="3200" dirty="0" smtClean="0"/>
              <a:t>Doctoral Program?</a:t>
            </a:r>
          </a:p>
          <a:p>
            <a:pPr lvl="1">
              <a:lnSpc>
                <a:spcPct val="80000"/>
              </a:lnSpc>
            </a:pPr>
            <a:r>
              <a:rPr lang="en-US" sz="3200" dirty="0" err="1" smtClean="0"/>
              <a:t>Postdoc</a:t>
            </a:r>
            <a:r>
              <a:rPr lang="en-US" sz="3200" dirty="0" smtClean="0"/>
              <a:t>?</a:t>
            </a:r>
          </a:p>
          <a:p>
            <a:pPr lvl="2">
              <a:lnSpc>
                <a:spcPct val="80000"/>
              </a:lnSpc>
            </a:pPr>
            <a:r>
              <a:rPr lang="en-US" sz="3200" dirty="0" smtClean="0"/>
              <a:t>Where</a:t>
            </a:r>
          </a:p>
          <a:p>
            <a:pPr lvl="2">
              <a:lnSpc>
                <a:spcPct val="80000"/>
              </a:lnSpc>
            </a:pPr>
            <a:r>
              <a:rPr lang="en-US" sz="3200" dirty="0" smtClean="0"/>
              <a:t>Field</a:t>
            </a:r>
          </a:p>
          <a:p>
            <a:pPr lvl="2">
              <a:lnSpc>
                <a:spcPct val="80000"/>
              </a:lnSpc>
            </a:pPr>
            <a:r>
              <a:rPr lang="en-US" sz="3200" dirty="0" smtClean="0"/>
              <a:t>With whom</a:t>
            </a:r>
          </a:p>
          <a:p>
            <a:pPr lvl="1">
              <a:lnSpc>
                <a:spcPct val="80000"/>
              </a:lnSpc>
            </a:pPr>
            <a:r>
              <a:rPr lang="en-US" sz="3200" dirty="0" smtClean="0"/>
              <a:t>Professional Position…?</a:t>
            </a:r>
          </a:p>
          <a:p>
            <a:pPr lvl="2">
              <a:lnSpc>
                <a:spcPct val="80000"/>
              </a:lnSpc>
            </a:pPr>
            <a:r>
              <a:rPr lang="en-US" sz="3000" dirty="0" smtClean="0"/>
              <a:t>Industry?</a:t>
            </a:r>
          </a:p>
          <a:p>
            <a:pPr lvl="2">
              <a:lnSpc>
                <a:spcPct val="80000"/>
              </a:lnSpc>
            </a:pPr>
            <a:r>
              <a:rPr lang="en-US" sz="3000" dirty="0" smtClean="0"/>
              <a:t>Government?</a:t>
            </a:r>
          </a:p>
          <a:p>
            <a:pPr lvl="2">
              <a:lnSpc>
                <a:spcPct val="80000"/>
              </a:lnSpc>
            </a:pPr>
            <a:r>
              <a:rPr lang="en-US" sz="3000" dirty="0" smtClean="0"/>
              <a:t>Law</a:t>
            </a:r>
          </a:p>
          <a:p>
            <a:pPr lvl="2">
              <a:lnSpc>
                <a:spcPct val="80000"/>
              </a:lnSpc>
            </a:pPr>
            <a:r>
              <a:rPr lang="en-US" sz="3000" dirty="0" smtClean="0"/>
              <a:t>Contractor</a:t>
            </a:r>
          </a:p>
          <a:p>
            <a:pPr lvl="2">
              <a:lnSpc>
                <a:spcPct val="80000"/>
              </a:lnSpc>
            </a:pPr>
            <a:r>
              <a:rPr lang="en-US" sz="3000" dirty="0" smtClean="0"/>
              <a:t>Etc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152400"/>
            <a:ext cx="8743950" cy="685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2">
                    <a:tint val="100000"/>
                    <a:satMod val="250000"/>
                  </a:schemeClr>
                </a:solidFill>
                <a:latin typeface="Verdana" pitchFamily="34" charset="0"/>
              </a:rPr>
              <a:t>Activities for Degree I</a:t>
            </a:r>
            <a:endParaRPr lang="en-US" sz="3200" dirty="0">
              <a:solidFill>
                <a:schemeClr val="hlink"/>
              </a:solidFill>
              <a:latin typeface="Verdana" pitchFamily="34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1" y="1066800"/>
            <a:ext cx="8381999" cy="5410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dirty="0" smtClean="0">
                <a:latin typeface="Verdana" pitchFamily="34" charset="0"/>
              </a:rPr>
              <a:t>Find correct laboratory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Verdana" pitchFamily="34" charset="0"/>
              </a:rPr>
              <a:t>Required courses/exams – LEARN material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Verdana" pitchFamily="34" charset="0"/>
              </a:rPr>
              <a:t>Other valuable courses – Career path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Verdana" pitchFamily="34" charset="0"/>
              </a:rPr>
              <a:t>Forming committees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Verdana" pitchFamily="34" charset="0"/>
              </a:rPr>
              <a:t>Research 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Verdana" pitchFamily="34" charset="0"/>
              </a:rPr>
              <a:t>Presentations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Verdana" pitchFamily="34" charset="0"/>
              </a:rPr>
              <a:t>Develop Network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Verdana" pitchFamily="34" charset="0"/>
              </a:rPr>
              <a:t>Manage weaknesses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Verdana" pitchFamily="34" charset="0"/>
              </a:rPr>
              <a:t>Exams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Verdana" pitchFamily="34" charset="0"/>
              </a:rPr>
              <a:t>Thesis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Verdana" pitchFamily="34" charset="0"/>
              </a:rPr>
              <a:t>Abstract/conferences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Verdana" pitchFamily="34" charset="0"/>
              </a:rPr>
              <a:t>Scientific Papers!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52400"/>
            <a:ext cx="9258300" cy="838200"/>
          </a:xfrm>
        </p:spPr>
        <p:txBody>
          <a:bodyPr/>
          <a:lstStyle/>
          <a:p>
            <a:r>
              <a:rPr lang="en-US" dirty="0" smtClean="0"/>
              <a:t>More Activities for Degree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95400"/>
            <a:ext cx="8869680" cy="512064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400" dirty="0" smtClean="0">
                <a:latin typeface="Verdana" pitchFamily="34" charset="0"/>
              </a:rPr>
              <a:t>Volunteer Activities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Verdana" pitchFamily="34" charset="0"/>
              </a:rPr>
              <a:t>Additional Training – Business?  Management? Certifications?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Patents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Invited Lectures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Collaborations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Mentoring Students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Service on Committees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Teaching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Grant writing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Line up </a:t>
            </a:r>
            <a:r>
              <a:rPr lang="en-US" dirty="0" err="1" smtClean="0"/>
              <a:t>postdoc</a:t>
            </a:r>
            <a:r>
              <a:rPr lang="en-US" dirty="0" smtClean="0"/>
              <a:t>…or next position!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Write and complete thesis (Papers?)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152400"/>
            <a:ext cx="9944100" cy="533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tx2">
                    <a:tint val="100000"/>
                    <a:satMod val="250000"/>
                  </a:schemeClr>
                </a:solidFill>
                <a:latin typeface="Verdana" pitchFamily="34" charset="0"/>
              </a:rPr>
              <a:t>What you gain, overall…</a:t>
            </a:r>
            <a:endParaRPr lang="en-US" sz="2800" dirty="0">
              <a:solidFill>
                <a:schemeClr val="tx2">
                  <a:tint val="100000"/>
                  <a:satMod val="250000"/>
                </a:schemeClr>
              </a:solidFill>
              <a:latin typeface="Verdana" pitchFamily="34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95300" y="1143000"/>
            <a:ext cx="86487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Techniques and their application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Problem solving/Critical thinking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Experimental design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Literature/foundation in your field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Specific knowledge of problem area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How to learn and adapt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Communication/publication skills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Ethics/acceptable practices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Laboratory support – finances/grants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How to work cooperatively with others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Laboratory management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Networking!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874395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>
                <a:solidFill>
                  <a:schemeClr val="tx2">
                    <a:tint val="100000"/>
                    <a:satMod val="250000"/>
                  </a:schemeClr>
                </a:solidFill>
                <a:latin typeface="Verdana" pitchFamily="34" charset="0"/>
              </a:rPr>
              <a:t>Where do you learn necessary skills?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066800" y="1143000"/>
            <a:ext cx="7696200" cy="5334000"/>
          </a:xfrm>
        </p:spPr>
        <p:txBody>
          <a:bodyPr/>
          <a:lstStyle/>
          <a:p>
            <a:r>
              <a:rPr lang="en-US" dirty="0" smtClean="0"/>
              <a:t>Mainly through experience, from your Research Advisor/Mentor…</a:t>
            </a:r>
          </a:p>
          <a:p>
            <a:r>
              <a:rPr lang="en-US" dirty="0" smtClean="0"/>
              <a:t>Through other Mentors </a:t>
            </a:r>
          </a:p>
          <a:p>
            <a:r>
              <a:rPr lang="en-US" dirty="0" smtClean="0"/>
              <a:t>Increasingly through lectures or classes such as this one…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a Plan – Timetable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 all activities on it!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8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800">
                <a:solidFill>
                  <a:schemeClr val="tx2">
                    <a:tint val="100000"/>
                    <a:satMod val="250000"/>
                  </a:schemeClr>
                </a:solidFill>
              </a:rPr>
              <a:t>Small opportunities are often the beginning of great enterprises….</a:t>
            </a:r>
          </a:p>
        </p:txBody>
      </p:sp>
      <p:sp>
        <p:nvSpPr>
          <p:cNvPr id="3277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61975" y="1560513"/>
            <a:ext cx="5743575" cy="1219200"/>
          </a:xfrm>
        </p:spPr>
        <p:txBody>
          <a:bodyPr/>
          <a:lstStyle/>
          <a:p>
            <a:r>
              <a:rPr lang="en-US" smtClean="0">
                <a:solidFill>
                  <a:schemeClr val="tx2"/>
                </a:solidFill>
              </a:rPr>
              <a:t>~Demosthenes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304800"/>
            <a:ext cx="874395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tint val="100000"/>
                    <a:satMod val="250000"/>
                  </a:schemeClr>
                </a:solidFill>
                <a:latin typeface="Verdana" pitchFamily="34" charset="0"/>
              </a:rPr>
              <a:t>Typical Progression Thru Doctoral Education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71525" y="1600200"/>
            <a:ext cx="8220075" cy="4953000"/>
          </a:xfrm>
        </p:spPr>
        <p:txBody>
          <a:bodyPr/>
          <a:lstStyle/>
          <a:p>
            <a:r>
              <a:rPr lang="en-US" sz="2400" smtClean="0"/>
              <a:t>Year 1:  Courses; rotations (3); Choose lab</a:t>
            </a:r>
          </a:p>
          <a:p>
            <a:r>
              <a:rPr lang="en-US" sz="2400" smtClean="0"/>
              <a:t>Year 2:  Courses; Exam</a:t>
            </a:r>
          </a:p>
          <a:p>
            <a:pPr lvl="1"/>
            <a:r>
              <a:rPr lang="en-US" sz="2000" smtClean="0"/>
              <a:t>Form Qualifying Examination Committee</a:t>
            </a:r>
          </a:p>
          <a:p>
            <a:pPr lvl="1"/>
            <a:r>
              <a:rPr lang="en-US" sz="2000" smtClean="0"/>
              <a:t>Written:  Over coursework</a:t>
            </a:r>
          </a:p>
          <a:p>
            <a:pPr lvl="1"/>
            <a:r>
              <a:rPr lang="en-US" sz="2000" smtClean="0"/>
              <a:t>Oral Exam; mock oral proposal NRSA 10 page format. (can be own research; can also submit it)</a:t>
            </a:r>
          </a:p>
          <a:p>
            <a:r>
              <a:rPr lang="en-US" sz="2400" smtClean="0"/>
              <a:t>Year 3:  Proposal; Research/Seminars</a:t>
            </a:r>
          </a:p>
          <a:p>
            <a:pPr lvl="1"/>
            <a:r>
              <a:rPr lang="en-US" sz="2000" smtClean="0"/>
              <a:t>Form Dissertation Committee</a:t>
            </a:r>
          </a:p>
          <a:p>
            <a:pPr lvl="1"/>
            <a:r>
              <a:rPr lang="en-US" sz="2000" smtClean="0"/>
              <a:t>Final real proposal presented</a:t>
            </a:r>
          </a:p>
          <a:p>
            <a:r>
              <a:rPr lang="en-US" sz="2400" smtClean="0"/>
              <a:t>Year 4 Research; Seminar courses</a:t>
            </a:r>
          </a:p>
          <a:p>
            <a:r>
              <a:rPr lang="en-US" sz="2400" smtClean="0"/>
              <a:t>Year 5 Research; Seminar courses; Writing</a:t>
            </a:r>
          </a:p>
          <a:p>
            <a:r>
              <a:rPr lang="en-US" sz="2400" smtClean="0"/>
              <a:t>Year 6 ?? Research; seminars; Writing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76200"/>
            <a:ext cx="874395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tint val="100000"/>
                    <a:satMod val="250000"/>
                  </a:schemeClr>
                </a:solidFill>
                <a:latin typeface="Verdana" pitchFamily="34" charset="0"/>
              </a:rPr>
              <a:t>How to Efficiently Progress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idx="1"/>
          </p:nvPr>
        </p:nvSpPr>
        <p:spPr>
          <a:xfrm>
            <a:off x="771525" y="1524000"/>
            <a:ext cx="8743950" cy="4876800"/>
          </a:xfrm>
        </p:spPr>
        <p:txBody>
          <a:bodyPr>
            <a:normAutofit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 2"/>
              <a:buChar char=""/>
              <a:defRPr/>
            </a:pPr>
            <a:r>
              <a:rPr lang="en-US" sz="2800" dirty="0"/>
              <a:t>Select Advisor(s) and Committees</a:t>
            </a:r>
          </a:p>
          <a:p>
            <a:pPr marL="630936" lvl="1" indent="-274320" fontAlgn="auto">
              <a:spcAft>
                <a:spcPts val="0"/>
              </a:spcAft>
              <a:buFont typeface="Wingdings 2"/>
              <a:buChar char=""/>
              <a:defRPr/>
            </a:pPr>
            <a:r>
              <a:rPr lang="en-US" sz="2400" dirty="0"/>
              <a:t>Advisor</a:t>
            </a:r>
          </a:p>
          <a:p>
            <a:pPr marL="630936" lvl="1" indent="-274320" fontAlgn="auto">
              <a:spcAft>
                <a:spcPts val="0"/>
              </a:spcAft>
              <a:buFont typeface="Wingdings 2"/>
              <a:buChar char=""/>
              <a:defRPr/>
            </a:pPr>
            <a:r>
              <a:rPr lang="en-US" sz="2400" dirty="0"/>
              <a:t>Advising committee</a:t>
            </a:r>
          </a:p>
          <a:p>
            <a:pPr marL="630936" lvl="1" indent="-274320" fontAlgn="auto">
              <a:spcAft>
                <a:spcPts val="0"/>
              </a:spcAft>
              <a:buFont typeface="Wingdings 2"/>
              <a:buChar char=""/>
              <a:defRPr/>
            </a:pPr>
            <a:r>
              <a:rPr lang="en-US" sz="2400" dirty="0"/>
              <a:t>Mentor(s)</a:t>
            </a:r>
          </a:p>
          <a:p>
            <a:pPr marL="320040" indent="-320040" fontAlgn="auto">
              <a:spcAft>
                <a:spcPts val="0"/>
              </a:spcAft>
              <a:buFont typeface="Wingdings 2"/>
              <a:buChar char=""/>
              <a:defRPr/>
            </a:pPr>
            <a:r>
              <a:rPr lang="en-US" sz="2800" dirty="0"/>
              <a:t>Develop plan to complete degree milestones </a:t>
            </a:r>
          </a:p>
          <a:p>
            <a:pPr marL="630936" lvl="1" indent="-274320" fontAlgn="auto">
              <a:spcAft>
                <a:spcPts val="0"/>
              </a:spcAft>
              <a:buFont typeface="Wingdings 2"/>
              <a:buChar char=""/>
              <a:defRPr/>
            </a:pPr>
            <a:r>
              <a:rPr lang="en-US" sz="2400" dirty="0"/>
              <a:t>Courses</a:t>
            </a:r>
          </a:p>
          <a:p>
            <a:pPr marL="630936" lvl="1" indent="-274320" fontAlgn="auto">
              <a:spcAft>
                <a:spcPts val="0"/>
              </a:spcAft>
              <a:buFont typeface="Wingdings 2"/>
              <a:buChar char=""/>
              <a:defRPr/>
            </a:pPr>
            <a:r>
              <a:rPr lang="en-US" sz="2400" dirty="0"/>
              <a:t>Exams</a:t>
            </a:r>
          </a:p>
          <a:p>
            <a:pPr marL="630936" lvl="1" indent="-274320" fontAlgn="auto">
              <a:spcAft>
                <a:spcPts val="0"/>
              </a:spcAft>
              <a:buFont typeface="Wingdings 2"/>
              <a:buChar char=""/>
              <a:defRPr/>
            </a:pPr>
            <a:r>
              <a:rPr lang="en-US" sz="2400" dirty="0" smtClean="0"/>
              <a:t>Research</a:t>
            </a:r>
          </a:p>
          <a:p>
            <a:pPr marL="320040" indent="-320040" fontAlgn="auto">
              <a:spcAft>
                <a:spcPts val="0"/>
              </a:spcAft>
              <a:buFont typeface="Wingdings 2"/>
              <a:buChar char=""/>
              <a:defRPr/>
            </a:pPr>
            <a:r>
              <a:rPr lang="en-US" sz="2800" dirty="0" smtClean="0"/>
              <a:t>Accomplish Personal Goals…</a:t>
            </a:r>
            <a:endParaRPr lang="en-US" sz="2800" dirty="0"/>
          </a:p>
          <a:p>
            <a:pPr marL="320040" indent="-320040" fontAlgn="auto">
              <a:spcAft>
                <a:spcPts val="0"/>
              </a:spcAft>
              <a:buFont typeface="Wingdings 2"/>
              <a:buChar char=""/>
              <a:defRPr/>
            </a:pPr>
            <a:r>
              <a:rPr lang="en-US" sz="2800" dirty="0"/>
              <a:t>Handle problems along the way</a:t>
            </a:r>
          </a:p>
          <a:p>
            <a:pPr marL="320040" indent="-320040" fontAlgn="auto">
              <a:spcAft>
                <a:spcPts val="0"/>
              </a:spcAft>
              <a:buFont typeface="Wingdings 2"/>
              <a:buChar char=""/>
              <a:defRPr/>
            </a:pPr>
            <a:r>
              <a:rPr lang="en-US" sz="2800" dirty="0"/>
              <a:t>Prepare to move on…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0"/>
            <a:ext cx="9258300" cy="1371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tint val="100000"/>
                    <a:satMod val="250000"/>
                  </a:schemeClr>
                </a:solidFill>
                <a:latin typeface="Verdana" pitchFamily="34" charset="0"/>
              </a:rPr>
              <a:t>What Research Project do You Want to Tackle?</a:t>
            </a:r>
            <a:endParaRPr lang="en-US" sz="4000" dirty="0">
              <a:solidFill>
                <a:srgbClr val="FECA7E"/>
              </a:solidFill>
              <a:latin typeface="Verdana" pitchFamily="34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514350" y="1600200"/>
            <a:ext cx="9277350" cy="5029200"/>
          </a:xfrm>
        </p:spPr>
        <p:txBody>
          <a:bodyPr/>
          <a:lstStyle/>
          <a:p>
            <a:r>
              <a:rPr lang="en-US" sz="2800" smtClean="0"/>
              <a:t>You must be interested in it!</a:t>
            </a:r>
          </a:p>
          <a:p>
            <a:r>
              <a:rPr lang="en-US" sz="2800" smtClean="0"/>
              <a:t>Best if it is also your Mentor’s grant project…</a:t>
            </a:r>
          </a:p>
          <a:p>
            <a:r>
              <a:rPr lang="en-US" sz="2800" smtClean="0"/>
              <a:t>Likely to yield results!</a:t>
            </a:r>
          </a:p>
          <a:p>
            <a:r>
              <a:rPr lang="en-US" sz="2800" smtClean="0"/>
              <a:t>Presence of other local sources of expertise</a:t>
            </a:r>
          </a:p>
          <a:p>
            <a:r>
              <a:rPr lang="en-US" sz="2800" smtClean="0"/>
              <a:t>Consider future marketability!</a:t>
            </a:r>
          </a:p>
          <a:p>
            <a:r>
              <a:rPr lang="en-US" sz="2800" smtClean="0"/>
              <a:t>Availability of a “secret weapon”</a:t>
            </a:r>
          </a:p>
          <a:p>
            <a:pPr lvl="1"/>
            <a:r>
              <a:rPr lang="en-US" sz="2400" smtClean="0"/>
              <a:t>What is unique in the lab or environment?</a:t>
            </a:r>
          </a:p>
          <a:p>
            <a:pPr lvl="2"/>
            <a:r>
              <a:rPr lang="en-US" sz="2000" smtClean="0"/>
              <a:t>Methodology</a:t>
            </a:r>
          </a:p>
          <a:p>
            <a:pPr lvl="2"/>
            <a:r>
              <a:rPr lang="en-US" sz="2000" smtClean="0"/>
              <a:t>Insights</a:t>
            </a:r>
          </a:p>
          <a:p>
            <a:pPr lvl="2"/>
            <a:r>
              <a:rPr lang="en-US" sz="2000" smtClean="0"/>
              <a:t>Preliminary data</a:t>
            </a:r>
          </a:p>
          <a:p>
            <a:pPr lvl="2"/>
            <a:r>
              <a:rPr lang="en-US" sz="2000" smtClean="0"/>
              <a:t>Resources/equipment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ChangeArrowheads="1"/>
          </p:cNvSpPr>
          <p:nvPr/>
        </p:nvSpPr>
        <p:spPr bwMode="auto">
          <a:xfrm>
            <a:off x="5067300" y="6491288"/>
            <a:ext cx="43878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hlinkClick r:id="rId3"/>
              </a:rPr>
              <a:t>http://users.skynet.be/J.Beever/pave.htm</a:t>
            </a:r>
            <a:r>
              <a:rPr lang="en-US"/>
              <a:t> </a:t>
            </a:r>
          </a:p>
        </p:txBody>
      </p:sp>
      <p:pic>
        <p:nvPicPr>
          <p:cNvPr id="9219" name="Picture 15" descr="1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900" y="609600"/>
            <a:ext cx="8915400" cy="577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0"/>
            <a:ext cx="9258300" cy="1371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>
                <a:solidFill>
                  <a:schemeClr val="tx2">
                    <a:tint val="100000"/>
                    <a:satMod val="250000"/>
                  </a:schemeClr>
                </a:solidFill>
                <a:latin typeface="Verdana" pitchFamily="34" charset="0"/>
              </a:rPr>
              <a:t>Selecting a Research Problem: </a:t>
            </a:r>
            <a:r>
              <a:rPr lang="en-US" sz="4000" dirty="0" smtClean="0">
                <a:solidFill>
                  <a:schemeClr val="tx2">
                    <a:tint val="100000"/>
                    <a:satMod val="250000"/>
                  </a:schemeClr>
                </a:solidFill>
                <a:latin typeface="Verdana" pitchFamily="34" charset="0"/>
              </a:rPr>
              <a:t>Additional Considerations</a:t>
            </a:r>
            <a:endParaRPr lang="en-US" sz="4000" dirty="0">
              <a:solidFill>
                <a:schemeClr val="tx2">
                  <a:tint val="100000"/>
                  <a:satMod val="250000"/>
                </a:schemeClr>
              </a:solidFill>
              <a:latin typeface="Verdana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905000"/>
            <a:ext cx="9296400" cy="4343400"/>
          </a:xfrm>
        </p:spPr>
        <p:txBody>
          <a:bodyPr/>
          <a:lstStyle/>
          <a:p>
            <a:r>
              <a:rPr lang="en-US" smtClean="0"/>
              <a:t>Determining how many Problems/Specific Aims</a:t>
            </a:r>
          </a:p>
          <a:p>
            <a:pPr lvl="1"/>
            <a:r>
              <a:rPr lang="en-US" smtClean="0"/>
              <a:t>more than one</a:t>
            </a:r>
          </a:p>
          <a:p>
            <a:pPr lvl="1"/>
            <a:r>
              <a:rPr lang="en-US" smtClean="0"/>
              <a:t>less than four</a:t>
            </a:r>
          </a:p>
          <a:p>
            <a:r>
              <a:rPr lang="en-US" smtClean="0"/>
              <a:t>Developing hypotheses</a:t>
            </a:r>
          </a:p>
          <a:p>
            <a:r>
              <a:rPr lang="en-US" smtClean="0"/>
              <a:t>Working collaboratively</a:t>
            </a:r>
          </a:p>
          <a:p>
            <a:r>
              <a:rPr lang="en-US" smtClean="0"/>
              <a:t>Knowing when to start, publish, quit…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1143000"/>
            <a:ext cx="9296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tint val="100000"/>
                    <a:satMod val="250000"/>
                  </a:schemeClr>
                </a:solidFill>
                <a:latin typeface="Verdana" pitchFamily="34" charset="0"/>
              </a:rPr>
              <a:t>Problems that may occur:</a:t>
            </a:r>
            <a:br>
              <a:rPr lang="en-US">
                <a:solidFill>
                  <a:schemeClr val="tx2">
                    <a:tint val="100000"/>
                    <a:satMod val="250000"/>
                  </a:schemeClr>
                </a:solidFill>
                <a:latin typeface="Verdana" pitchFamily="34" charset="0"/>
              </a:rPr>
            </a:br>
            <a:r>
              <a:rPr lang="en-US">
                <a:solidFill>
                  <a:schemeClr val="tx2">
                    <a:tint val="100000"/>
                    <a:satMod val="250000"/>
                  </a:schemeClr>
                </a:solidFill>
                <a:latin typeface="Verdana" pitchFamily="34" charset="0"/>
              </a:rPr>
              <a:t>		</a:t>
            </a:r>
            <a:br>
              <a:rPr lang="en-US">
                <a:solidFill>
                  <a:schemeClr val="tx2">
                    <a:tint val="100000"/>
                    <a:satMod val="250000"/>
                  </a:schemeClr>
                </a:solidFill>
                <a:latin typeface="Verdana" pitchFamily="34" charset="0"/>
              </a:rPr>
            </a:br>
            <a:r>
              <a:rPr lang="en-US" sz="4000">
                <a:solidFill>
                  <a:srgbClr val="FEB446"/>
                </a:solidFill>
                <a:latin typeface="Verdana" pitchFamily="34" charset="0"/>
              </a:rPr>
              <a:t>Your advisor...</a:t>
            </a:r>
            <a:endParaRPr lang="en-US">
              <a:solidFill>
                <a:schemeClr val="tx2">
                  <a:tint val="100000"/>
                  <a:satMod val="250000"/>
                </a:schemeClr>
              </a:solidFill>
              <a:latin typeface="Verdana" pitchFamily="34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514350" y="2449513"/>
            <a:ext cx="9258300" cy="4027487"/>
          </a:xfrm>
        </p:spPr>
        <p:txBody>
          <a:bodyPr/>
          <a:lstStyle/>
          <a:p>
            <a:r>
              <a:rPr lang="en-US" sz="2800" smtClean="0"/>
              <a:t>has different priorities from yours</a:t>
            </a:r>
          </a:p>
          <a:p>
            <a:r>
              <a:rPr lang="en-US" sz="2800" smtClean="0"/>
              <a:t>does not provide much feedback</a:t>
            </a:r>
          </a:p>
          <a:p>
            <a:r>
              <a:rPr lang="en-US" sz="2800" smtClean="0"/>
              <a:t>leaves the institution</a:t>
            </a:r>
          </a:p>
          <a:p>
            <a:r>
              <a:rPr lang="en-US" sz="2800" smtClean="0"/>
              <a:t>feels you are not working hard enough</a:t>
            </a:r>
          </a:p>
          <a:p>
            <a:r>
              <a:rPr lang="en-US" sz="2800" smtClean="0"/>
              <a:t>does not get along with others in department</a:t>
            </a:r>
          </a:p>
          <a:p>
            <a:r>
              <a:rPr lang="en-US" sz="2800" smtClean="0"/>
              <a:t>does not get along with you</a:t>
            </a:r>
          </a:p>
          <a:p>
            <a:r>
              <a:rPr lang="en-US" sz="2800" smtClean="0"/>
              <a:t>behaves in a way you find irresponsible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609600"/>
            <a:ext cx="9286875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tint val="100000"/>
                    <a:satMod val="250000"/>
                  </a:schemeClr>
                </a:solidFill>
                <a:latin typeface="Verdana" pitchFamily="34" charset="0"/>
              </a:rPr>
              <a:t>Problems that may occur:</a:t>
            </a:r>
            <a:br>
              <a:rPr lang="en-US">
                <a:solidFill>
                  <a:schemeClr val="tx2">
                    <a:tint val="100000"/>
                    <a:satMod val="250000"/>
                  </a:schemeClr>
                </a:solidFill>
                <a:latin typeface="Verdana" pitchFamily="34" charset="0"/>
              </a:rPr>
            </a:br>
            <a:r>
              <a:rPr lang="en-US" sz="4000">
                <a:solidFill>
                  <a:srgbClr val="FEB446"/>
                </a:solidFill>
                <a:latin typeface="Verdana" pitchFamily="34" charset="0"/>
              </a:rPr>
              <a:t>You...</a:t>
            </a:r>
            <a:endParaRPr lang="en-US">
              <a:solidFill>
                <a:schemeClr val="tx2">
                  <a:tint val="100000"/>
                  <a:satMod val="250000"/>
                </a:schemeClr>
              </a:solidFill>
              <a:latin typeface="Verdana" pitchFamily="34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514350" y="2022475"/>
            <a:ext cx="9258300" cy="4530725"/>
          </a:xfrm>
        </p:spPr>
        <p:txBody>
          <a:bodyPr/>
          <a:lstStyle/>
          <a:p>
            <a:r>
              <a:rPr lang="en-US" smtClean="0"/>
              <a:t>Have a major life change</a:t>
            </a:r>
          </a:p>
          <a:p>
            <a:r>
              <a:rPr lang="en-US" smtClean="0"/>
              <a:t>Want to change advisors</a:t>
            </a:r>
          </a:p>
          <a:p>
            <a:r>
              <a:rPr lang="en-US" smtClean="0"/>
              <a:t>change your research interests</a:t>
            </a:r>
          </a:p>
          <a:p>
            <a:r>
              <a:rPr lang="en-US" smtClean="0"/>
              <a:t>change your career objectives</a:t>
            </a:r>
          </a:p>
          <a:p>
            <a:r>
              <a:rPr lang="en-US" smtClean="0"/>
              <a:t>become overwhelmed</a:t>
            </a:r>
          </a:p>
          <a:p>
            <a:r>
              <a:rPr lang="en-US" smtClean="0"/>
              <a:t>become </a:t>
            </a:r>
            <a:r>
              <a:rPr lang="en-US" i="1" smtClean="0">
                <a:solidFill>
                  <a:schemeClr val="tx2"/>
                </a:solidFill>
              </a:rPr>
              <a:t>under-</a:t>
            </a:r>
            <a:r>
              <a:rPr lang="en-US" smtClean="0"/>
              <a:t>whelmed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228600"/>
            <a:ext cx="9258300" cy="8080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tint val="100000"/>
                    <a:satMod val="250000"/>
                  </a:schemeClr>
                </a:solidFill>
              </a:rPr>
              <a:t>When Things Get Tough…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 2"/>
              <a:buChar char=""/>
              <a:defRPr/>
            </a:pPr>
            <a:r>
              <a:rPr lang="en-US" dirty="0"/>
              <a:t>Grad school has very stressful times</a:t>
            </a:r>
          </a:p>
          <a:p>
            <a:pPr marL="320040" indent="-320040" fontAlgn="auto">
              <a:spcAft>
                <a:spcPts val="0"/>
              </a:spcAft>
              <a:buFont typeface="Wingdings 2"/>
              <a:buChar char=""/>
              <a:defRPr/>
            </a:pPr>
            <a:r>
              <a:rPr lang="en-US" dirty="0" smtClean="0"/>
              <a:t>Most have </a:t>
            </a:r>
            <a:r>
              <a:rPr lang="en-US" dirty="0"/>
              <a:t>a “burn out” time</a:t>
            </a:r>
          </a:p>
          <a:p>
            <a:pPr marL="320040" indent="-320040" fontAlgn="auto">
              <a:spcAft>
                <a:spcPts val="0"/>
              </a:spcAft>
              <a:buFont typeface="Wingdings 2"/>
              <a:buChar char=""/>
              <a:defRPr/>
            </a:pPr>
            <a:r>
              <a:rPr lang="en-US" dirty="0"/>
              <a:t>Try to stick it out</a:t>
            </a:r>
            <a:r>
              <a:rPr lang="en-US" dirty="0" smtClean="0"/>
              <a:t>!</a:t>
            </a:r>
          </a:p>
          <a:p>
            <a:pPr marL="630936" lvl="1" indent="-274320" fontAlgn="auto">
              <a:spcAft>
                <a:spcPts val="0"/>
              </a:spcAft>
              <a:buFont typeface="Wingdings 2"/>
              <a:buChar char=""/>
              <a:defRPr/>
            </a:pPr>
            <a:r>
              <a:rPr lang="en-US" dirty="0" smtClean="0"/>
              <a:t>Talk to people</a:t>
            </a:r>
          </a:p>
          <a:p>
            <a:pPr marL="630936" lvl="1" indent="-274320" fontAlgn="auto">
              <a:spcAft>
                <a:spcPts val="0"/>
              </a:spcAft>
              <a:buFont typeface="Wingdings 2"/>
              <a:buChar char=""/>
              <a:defRPr/>
            </a:pPr>
            <a:r>
              <a:rPr lang="en-US" dirty="0" smtClean="0"/>
              <a:t>Reach Out/Don’t isolate</a:t>
            </a:r>
          </a:p>
          <a:p>
            <a:pPr marL="630936" lvl="1" indent="-274320" fontAlgn="auto">
              <a:spcAft>
                <a:spcPts val="0"/>
              </a:spcAft>
              <a:buFont typeface="Wingdings 2"/>
              <a:buChar char=""/>
              <a:defRPr/>
            </a:pPr>
            <a:r>
              <a:rPr lang="en-US" dirty="0" smtClean="0"/>
              <a:t>Get counseling if needed</a:t>
            </a:r>
            <a:endParaRPr lang="en-US" dirty="0"/>
          </a:p>
          <a:p>
            <a:pPr marL="320040" indent="-320040" fontAlgn="auto">
              <a:spcAft>
                <a:spcPts val="0"/>
              </a:spcAft>
              <a:buFont typeface="Wingdings 2"/>
              <a:buChar char=""/>
              <a:defRPr/>
            </a:pPr>
            <a:r>
              <a:rPr lang="en-US" dirty="0"/>
              <a:t>Keep your eye on the prize!</a:t>
            </a:r>
          </a:p>
          <a:p>
            <a:pPr marL="320040" indent="-320040" fontAlgn="auto">
              <a:spcAft>
                <a:spcPts val="0"/>
              </a:spcAft>
              <a:buFont typeface="Wingdings 2"/>
              <a:buChar char=""/>
              <a:defRPr/>
            </a:pPr>
            <a:r>
              <a:rPr lang="en-US" dirty="0"/>
              <a:t>You will evolve; you must become a colleague to your mentor, as you develop as a scientist…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tint val="100000"/>
                    <a:satMod val="250000"/>
                  </a:schemeClr>
                </a:solidFill>
              </a:rPr>
              <a:t>Overall…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latin typeface="Verdana" pitchFamily="34" charset="0"/>
              </a:rPr>
              <a:t>Develop a great perspective!</a:t>
            </a:r>
          </a:p>
          <a:p>
            <a:r>
              <a:rPr lang="en-US" smtClean="0">
                <a:latin typeface="Verdana" pitchFamily="34" charset="0"/>
              </a:rPr>
              <a:t>Take steps to plan your future</a:t>
            </a:r>
          </a:p>
          <a:p>
            <a:r>
              <a:rPr lang="en-US" smtClean="0">
                <a:latin typeface="Verdana" pitchFamily="34" charset="0"/>
              </a:rPr>
              <a:t>Take advantage of opportunities</a:t>
            </a:r>
          </a:p>
          <a:p>
            <a:r>
              <a:rPr lang="en-US" smtClean="0">
                <a:latin typeface="Verdana" pitchFamily="34" charset="0"/>
              </a:rPr>
              <a:t>Build credentials</a:t>
            </a:r>
          </a:p>
          <a:p>
            <a:r>
              <a:rPr lang="en-US" smtClean="0">
                <a:latin typeface="Verdana" pitchFamily="34" charset="0"/>
              </a:rPr>
              <a:t>Achieve your dreams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atMod val="250000"/>
                  </a:schemeClr>
                </a:solidFill>
                <a:latin typeface="Verdana" pitchFamily="34" charset="0"/>
              </a:rPr>
              <a:t>P.S…</a:t>
            </a:r>
            <a:endParaRPr lang="en-US" dirty="0">
              <a:solidFill>
                <a:schemeClr val="tx2">
                  <a:tint val="100000"/>
                  <a:satMod val="250000"/>
                </a:schemeClr>
              </a:solidFill>
              <a:latin typeface="Verdana" pitchFamily="34" charset="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good perspective at the beginning will assist you in progressing efficiently through your training and launching into a career…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lobster-wrongview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95300" y="381000"/>
            <a:ext cx="9144000" cy="6096000"/>
          </a:xfrm>
          <a:noFill/>
        </p:spPr>
      </p:pic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5829300" y="6415088"/>
            <a:ext cx="43878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hlinkClick r:id="rId4"/>
              </a:rPr>
              <a:t>http://users.skynet.be/J.Beever/pave.htm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lobster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" y="228600"/>
            <a:ext cx="9448800" cy="629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5753100" y="6324600"/>
            <a:ext cx="43878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hlinkClick r:id="rId4"/>
              </a:rPr>
              <a:t>http://users.skynet.be/J.Beever/pave.htm</a:t>
            </a:r>
            <a:r>
              <a:rPr lang="en-US"/>
              <a:t> 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495300" y="1295400"/>
            <a:ext cx="2981325" cy="708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4000">
                <a:solidFill>
                  <a:srgbClr val="FF6600"/>
                </a:solidFill>
              </a:rPr>
              <a:t>The End…?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8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71525" y="1844675"/>
            <a:ext cx="8743950" cy="27273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tint val="100000"/>
                    <a:satMod val="250000"/>
                  </a:schemeClr>
                </a:solidFill>
              </a:rPr>
              <a:t>Your Point of View Really Matters in </a:t>
            </a:r>
            <a:r>
              <a:rPr lang="en-US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 life…</a:t>
            </a:r>
            <a:br>
              <a:rPr lang="en-US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Particularly </a:t>
            </a:r>
            <a:r>
              <a:rPr lang="en-US" dirty="0">
                <a:solidFill>
                  <a:schemeClr val="tx2">
                    <a:tint val="100000"/>
                    <a:satMod val="250000"/>
                  </a:schemeClr>
                </a:solidFill>
              </a:rPr>
              <a:t>Involving your </a:t>
            </a:r>
            <a:r>
              <a:rPr lang="en-US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Future</a:t>
            </a:r>
            <a:endParaRPr lang="en-US" dirty="0">
              <a:solidFill>
                <a:schemeClr val="tx2">
                  <a:tint val="100000"/>
                  <a:satMod val="2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71525" y="1295400"/>
            <a:ext cx="8743950" cy="2819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tint val="100000"/>
                    <a:satMod val="250000"/>
                  </a:schemeClr>
                </a:solidFill>
              </a:rPr>
              <a:t>Thought Question #1:</a:t>
            </a:r>
            <a:br>
              <a:rPr lang="en-US" dirty="0">
                <a:solidFill>
                  <a:schemeClr val="tx2">
                    <a:tint val="100000"/>
                    <a:satMod val="250000"/>
                  </a:schemeClr>
                </a:solidFill>
              </a:rPr>
            </a:br>
            <a:r>
              <a:rPr lang="en-US" dirty="0">
                <a:solidFill>
                  <a:schemeClr val="tx2">
                    <a:tint val="100000"/>
                    <a:satMod val="250000"/>
                  </a:schemeClr>
                </a:solidFill>
              </a:rPr>
              <a:t> How do you view your </a:t>
            </a:r>
            <a:r>
              <a:rPr lang="en-US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graduate </a:t>
            </a:r>
            <a:r>
              <a:rPr lang="en-US" dirty="0">
                <a:solidFill>
                  <a:schemeClr val="tx2">
                    <a:tint val="100000"/>
                    <a:satMod val="250000"/>
                  </a:schemeClr>
                </a:solidFill>
              </a:rPr>
              <a:t>career?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4" name="Rectangle 4"/>
          <p:cNvSpPr>
            <a:spLocks noGrp="1" noChangeArrowheads="1"/>
          </p:cNvSpPr>
          <p:nvPr>
            <p:ph type="title"/>
          </p:nvPr>
        </p:nvSpPr>
        <p:spPr>
          <a:xfrm>
            <a:off x="514350" y="152400"/>
            <a:ext cx="92583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tint val="100000"/>
                    <a:satMod val="250000"/>
                  </a:schemeClr>
                </a:solidFill>
              </a:rPr>
              <a:t>Attitudes about </a:t>
            </a:r>
            <a:r>
              <a:rPr lang="en-US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Doctoral Education</a:t>
            </a:r>
            <a:endParaRPr lang="en-US" dirty="0">
              <a:solidFill>
                <a:schemeClr val="tx2">
                  <a:tint val="100000"/>
                  <a:satMod val="250000"/>
                </a:schemeClr>
              </a:solidFill>
            </a:endParaRPr>
          </a:p>
        </p:txBody>
      </p:sp>
      <p:sp>
        <p:nvSpPr>
          <p:cNvPr id="4608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14350" y="1371600"/>
            <a:ext cx="9258300" cy="4922838"/>
          </a:xfrm>
        </p:spPr>
        <p:txBody>
          <a:bodyPr>
            <a:normAutofit fontScale="92500" lnSpcReduction="20000"/>
          </a:bodyPr>
          <a:lstStyle/>
          <a:p>
            <a:pPr marL="320040" indent="-320040" fontAlgn="auto">
              <a:lnSpc>
                <a:spcPct val="90000"/>
              </a:lnSpc>
              <a:spcAft>
                <a:spcPts val="0"/>
              </a:spcAft>
              <a:buFont typeface="Wingdings 2"/>
              <a:buChar char=""/>
              <a:defRPr/>
            </a:pPr>
            <a:r>
              <a:rPr lang="en-US" sz="3200" dirty="0" smtClean="0"/>
              <a:t>Something </a:t>
            </a:r>
            <a:r>
              <a:rPr lang="en-US" sz="3200" dirty="0"/>
              <a:t>my parents made me </a:t>
            </a:r>
            <a:r>
              <a:rPr lang="en-US" sz="3200" dirty="0" smtClean="0"/>
              <a:t>do</a:t>
            </a:r>
          </a:p>
          <a:p>
            <a:pPr marL="320040" indent="-320040" fontAlgn="auto">
              <a:lnSpc>
                <a:spcPct val="90000"/>
              </a:lnSpc>
              <a:spcAft>
                <a:spcPts val="0"/>
              </a:spcAft>
              <a:buFont typeface="Wingdings 2"/>
              <a:buChar char=""/>
              <a:defRPr/>
            </a:pPr>
            <a:r>
              <a:rPr lang="en-US" sz="3200" dirty="0" smtClean="0"/>
              <a:t>Holding pattern until I figure myself out</a:t>
            </a:r>
          </a:p>
          <a:p>
            <a:pPr marL="320040" indent="-320040" fontAlgn="auto">
              <a:lnSpc>
                <a:spcPct val="90000"/>
              </a:lnSpc>
              <a:spcAft>
                <a:spcPts val="0"/>
              </a:spcAft>
              <a:buFont typeface="Wingdings 2"/>
              <a:buChar char=""/>
              <a:defRPr/>
            </a:pPr>
            <a:r>
              <a:rPr lang="en-US" sz="3200" dirty="0" smtClean="0"/>
              <a:t>A job to help me get by</a:t>
            </a:r>
          </a:p>
          <a:p>
            <a:pPr marL="320040" indent="-320040" fontAlgn="auto">
              <a:lnSpc>
                <a:spcPct val="90000"/>
              </a:lnSpc>
              <a:spcAft>
                <a:spcPts val="0"/>
              </a:spcAft>
              <a:buFont typeface="Wingdings 2"/>
              <a:buChar char=""/>
              <a:defRPr/>
            </a:pPr>
            <a:r>
              <a:rPr lang="en-US" sz="3200" dirty="0" smtClean="0"/>
              <a:t>Compromise because I didn’t get into Med School</a:t>
            </a:r>
            <a:endParaRPr lang="en-US" sz="3200" dirty="0"/>
          </a:p>
          <a:p>
            <a:pPr marL="320040" indent="-320040" fontAlgn="auto">
              <a:lnSpc>
                <a:spcPct val="90000"/>
              </a:lnSpc>
              <a:spcAft>
                <a:spcPts val="0"/>
              </a:spcAft>
              <a:buFont typeface="Wingdings 2"/>
              <a:buChar char=""/>
              <a:defRPr/>
            </a:pPr>
            <a:r>
              <a:rPr lang="en-US" sz="3200" dirty="0" smtClean="0"/>
              <a:t>I’m good at school…might as well get a Ph.D.</a:t>
            </a:r>
          </a:p>
          <a:p>
            <a:pPr marL="320040" indent="-320040" fontAlgn="auto">
              <a:lnSpc>
                <a:spcPct val="90000"/>
              </a:lnSpc>
              <a:spcAft>
                <a:spcPts val="0"/>
              </a:spcAft>
              <a:buFont typeface="Wingdings 2"/>
              <a:buChar char=""/>
              <a:defRPr/>
            </a:pPr>
            <a:r>
              <a:rPr lang="en-US" sz="3200" dirty="0" smtClean="0"/>
              <a:t>It’s all about grades!</a:t>
            </a:r>
          </a:p>
          <a:p>
            <a:pPr marL="320040" indent="-320040" fontAlgn="auto">
              <a:lnSpc>
                <a:spcPct val="90000"/>
              </a:lnSpc>
              <a:spcAft>
                <a:spcPts val="0"/>
              </a:spcAft>
              <a:buFont typeface="Wingdings 2"/>
              <a:buChar char=""/>
              <a:defRPr/>
            </a:pPr>
            <a:r>
              <a:rPr lang="en-US" sz="3200" dirty="0" smtClean="0"/>
              <a:t>It’s all about research!</a:t>
            </a:r>
          </a:p>
          <a:p>
            <a:pPr marL="320040" indent="-320040" fontAlgn="auto">
              <a:lnSpc>
                <a:spcPct val="90000"/>
              </a:lnSpc>
              <a:spcAft>
                <a:spcPts val="0"/>
              </a:spcAft>
              <a:buFont typeface="Wingdings 2"/>
              <a:buChar char=""/>
              <a:defRPr/>
            </a:pPr>
            <a:r>
              <a:rPr lang="en-US" sz="3200" dirty="0" smtClean="0"/>
              <a:t>It’s a way </a:t>
            </a:r>
            <a:r>
              <a:rPr lang="en-US" sz="3200" dirty="0"/>
              <a:t>of life</a:t>
            </a:r>
          </a:p>
          <a:p>
            <a:pPr marL="320040" indent="-320040" fontAlgn="auto">
              <a:lnSpc>
                <a:spcPct val="90000"/>
              </a:lnSpc>
              <a:spcAft>
                <a:spcPts val="0"/>
              </a:spcAft>
              <a:buFont typeface="Wingdings 2"/>
              <a:buChar char=""/>
              <a:defRPr/>
            </a:pPr>
            <a:r>
              <a:rPr lang="en-US" sz="3200" dirty="0" smtClean="0"/>
              <a:t>It’s a </a:t>
            </a:r>
            <a:r>
              <a:rPr lang="en-US" sz="3200" dirty="0"/>
              <a:t>guaranteed ticket for a good job</a:t>
            </a:r>
          </a:p>
          <a:p>
            <a:pPr marL="320040" indent="-320040" fontAlgn="auto">
              <a:lnSpc>
                <a:spcPct val="90000"/>
              </a:lnSpc>
              <a:spcAft>
                <a:spcPts val="0"/>
              </a:spcAft>
              <a:buFont typeface="Wingdings 2"/>
              <a:buChar char=""/>
              <a:defRPr/>
            </a:pPr>
            <a:r>
              <a:rPr lang="en-US" sz="3200" dirty="0" smtClean="0">
                <a:solidFill>
                  <a:schemeClr val="accent4"/>
                </a:solidFill>
              </a:rPr>
              <a:t>It’s a time </a:t>
            </a:r>
            <a:r>
              <a:rPr lang="en-US" sz="3200" dirty="0">
                <a:solidFill>
                  <a:schemeClr val="accent4"/>
                </a:solidFill>
              </a:rPr>
              <a:t>to build </a:t>
            </a:r>
            <a:r>
              <a:rPr lang="en-US" sz="3200" dirty="0" smtClean="0">
                <a:solidFill>
                  <a:schemeClr val="accent4"/>
                </a:solidFill>
              </a:rPr>
              <a:t>credentials and develop yourself </a:t>
            </a:r>
            <a:r>
              <a:rPr lang="en-US" sz="3200" dirty="0">
                <a:solidFill>
                  <a:schemeClr val="accent4"/>
                </a:solidFill>
              </a:rPr>
              <a:t>for a future career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2000" fill="hold"/>
                                        <p:tgtEl>
                                          <p:spTgt spid="4608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" y="0"/>
            <a:ext cx="950595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2">
                    <a:tint val="100000"/>
                    <a:satMod val="250000"/>
                  </a:schemeClr>
                </a:solidFill>
                <a:latin typeface="Verdana" pitchFamily="34" charset="0"/>
              </a:rPr>
              <a:t>Attitude Influences Performance</a:t>
            </a:r>
            <a:endParaRPr lang="en-US" sz="4000" dirty="0">
              <a:solidFill>
                <a:schemeClr val="tx2">
                  <a:tint val="100000"/>
                  <a:satMod val="250000"/>
                </a:schemeClr>
              </a:solidFill>
              <a:latin typeface="Verdana" pitchFamily="34" charset="0"/>
            </a:endParaRP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143000"/>
            <a:ext cx="8610600" cy="5486400"/>
          </a:xfrm>
        </p:spPr>
        <p:txBody>
          <a:bodyPr>
            <a:normAutofit/>
          </a:bodyPr>
          <a:lstStyle/>
          <a:p>
            <a:pPr marL="320040" indent="-320040" fontAlgn="auto">
              <a:lnSpc>
                <a:spcPct val="90000"/>
              </a:lnSpc>
              <a:spcAft>
                <a:spcPts val="0"/>
              </a:spcAft>
              <a:buFont typeface="Wingdings 2"/>
              <a:buChar char=""/>
              <a:defRPr/>
            </a:pPr>
            <a:r>
              <a:rPr lang="en-US" dirty="0" smtClean="0">
                <a:latin typeface="Verdana" pitchFamily="34" charset="0"/>
              </a:rPr>
              <a:t>Sabotage degree completion or Career accomplishment</a:t>
            </a:r>
          </a:p>
          <a:p>
            <a:pPr marL="320040" indent="-320040" fontAlgn="auto">
              <a:lnSpc>
                <a:spcPct val="90000"/>
              </a:lnSpc>
              <a:spcAft>
                <a:spcPts val="0"/>
              </a:spcAft>
              <a:buFont typeface="Wingdings 2"/>
              <a:buChar char=""/>
              <a:defRPr/>
            </a:pPr>
            <a:endParaRPr lang="en-US" dirty="0" smtClean="0">
              <a:latin typeface="Verdana" pitchFamily="34" charset="0"/>
            </a:endParaRPr>
          </a:p>
          <a:p>
            <a:pPr marL="320040" indent="-320040" fontAlgn="auto">
              <a:lnSpc>
                <a:spcPct val="90000"/>
              </a:lnSpc>
              <a:spcAft>
                <a:spcPts val="0"/>
              </a:spcAft>
              <a:buFont typeface="Wingdings 2"/>
              <a:buChar char=""/>
              <a:defRPr/>
            </a:pPr>
            <a:r>
              <a:rPr lang="en-US" dirty="0" smtClean="0">
                <a:latin typeface="Verdana" pitchFamily="34" charset="0"/>
              </a:rPr>
              <a:t>Other attitudes to watch for…</a:t>
            </a:r>
          </a:p>
          <a:p>
            <a:pPr marL="630936" lvl="1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"/>
              <a:defRPr/>
            </a:pPr>
            <a:r>
              <a:rPr lang="en-US" dirty="0" smtClean="0">
                <a:latin typeface="Verdana" pitchFamily="34" charset="0"/>
              </a:rPr>
              <a:t>Apathy</a:t>
            </a:r>
          </a:p>
          <a:p>
            <a:pPr marL="923036" lvl="2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"/>
              <a:defRPr/>
            </a:pPr>
            <a:r>
              <a:rPr lang="en-US" dirty="0" smtClean="0">
                <a:latin typeface="Verdana" pitchFamily="34" charset="0"/>
              </a:rPr>
              <a:t>Lack of commitment</a:t>
            </a:r>
          </a:p>
          <a:p>
            <a:pPr marL="923036" lvl="2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"/>
              <a:defRPr/>
            </a:pPr>
            <a:r>
              <a:rPr lang="en-US" dirty="0" smtClean="0">
                <a:latin typeface="Verdana" pitchFamily="34" charset="0"/>
              </a:rPr>
              <a:t>Lack of goals</a:t>
            </a:r>
          </a:p>
          <a:p>
            <a:pPr marL="923036" lvl="2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"/>
              <a:defRPr/>
            </a:pPr>
            <a:r>
              <a:rPr lang="en-US" dirty="0" smtClean="0">
                <a:latin typeface="Verdana" pitchFamily="34" charset="0"/>
              </a:rPr>
              <a:t>Lack of drive</a:t>
            </a:r>
          </a:p>
          <a:p>
            <a:pPr marL="630936" lvl="1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"/>
              <a:defRPr/>
            </a:pPr>
            <a:r>
              <a:rPr lang="en-US" sz="2400" dirty="0" smtClean="0">
                <a:latin typeface="Verdana" pitchFamily="34" charset="0"/>
              </a:rPr>
              <a:t>Arrogance – An Island - no assistance or advice</a:t>
            </a:r>
          </a:p>
          <a:p>
            <a:pPr marL="630936" lvl="1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"/>
              <a:defRPr/>
            </a:pPr>
            <a:r>
              <a:rPr lang="en-US" sz="2400" dirty="0" smtClean="0">
                <a:latin typeface="Verdana" pitchFamily="34" charset="0"/>
              </a:rPr>
              <a:t>Pride – Can’t make mistakes</a:t>
            </a:r>
          </a:p>
          <a:p>
            <a:pPr marL="630936" lvl="1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"/>
              <a:defRPr/>
            </a:pPr>
            <a:r>
              <a:rPr lang="en-US" sz="2400" dirty="0" smtClean="0">
                <a:latin typeface="Verdana" pitchFamily="34" charset="0"/>
              </a:rPr>
              <a:t>Anger – Hate bureaucracy, policies, etc…</a:t>
            </a:r>
          </a:p>
          <a:p>
            <a:pPr marL="630936" lvl="1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"/>
              <a:defRPr/>
            </a:pPr>
            <a:r>
              <a:rPr lang="en-US" sz="2400" dirty="0" smtClean="0">
                <a:latin typeface="Verdana" pitchFamily="34" charset="0"/>
              </a:rPr>
              <a:t>Fear - Imposter Syndrome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304800"/>
            <a:ext cx="9258300" cy="914400"/>
          </a:xfrm>
        </p:spPr>
        <p:txBody>
          <a:bodyPr/>
          <a:lstStyle/>
          <a:p>
            <a:r>
              <a:rPr lang="en-US" dirty="0" smtClean="0"/>
              <a:t>Balance is also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600200"/>
            <a:ext cx="9258300" cy="4694238"/>
          </a:xfrm>
        </p:spPr>
        <p:txBody>
          <a:bodyPr/>
          <a:lstStyle/>
          <a:p>
            <a:pPr marL="320294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"/>
              <a:defRPr/>
            </a:pPr>
            <a:r>
              <a:rPr lang="en-US" dirty="0" smtClean="0">
                <a:latin typeface="Verdana" pitchFamily="34" charset="0"/>
              </a:rPr>
              <a:t>Narrow Focus can lead to problems</a:t>
            </a:r>
          </a:p>
          <a:p>
            <a:pPr marL="631444" lvl="1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"/>
              <a:defRPr/>
            </a:pPr>
            <a:r>
              <a:rPr lang="en-US" dirty="0" smtClean="0">
                <a:latin typeface="Verdana" pitchFamily="34" charset="0"/>
              </a:rPr>
              <a:t>Classes only</a:t>
            </a:r>
          </a:p>
          <a:p>
            <a:pPr marL="631444" lvl="1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"/>
              <a:defRPr/>
            </a:pPr>
            <a:r>
              <a:rPr lang="en-US" dirty="0" smtClean="0">
                <a:latin typeface="Verdana" pitchFamily="34" charset="0"/>
              </a:rPr>
              <a:t>Research</a:t>
            </a:r>
          </a:p>
          <a:p>
            <a:pPr marL="631444" lvl="1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"/>
              <a:defRPr/>
            </a:pPr>
            <a:r>
              <a:rPr lang="en-US" dirty="0" smtClean="0">
                <a:latin typeface="Verdana" pitchFamily="34" charset="0"/>
              </a:rPr>
              <a:t>Degree only</a:t>
            </a:r>
          </a:p>
          <a:p>
            <a:pPr marL="631444" lvl="1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"/>
              <a:defRPr/>
            </a:pPr>
            <a:r>
              <a:rPr lang="en-US" dirty="0" smtClean="0">
                <a:latin typeface="Verdana" pitchFamily="34" charset="0"/>
              </a:rPr>
              <a:t>Grades only</a:t>
            </a:r>
          </a:p>
          <a:p>
            <a:pPr marL="631444" lvl="1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"/>
              <a:defRPr/>
            </a:pPr>
            <a:r>
              <a:rPr lang="en-US" dirty="0" smtClean="0">
                <a:latin typeface="Verdana" pitchFamily="34" charset="0"/>
              </a:rPr>
              <a:t>Completion only</a:t>
            </a:r>
          </a:p>
          <a:p>
            <a:pPr marL="320294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"/>
              <a:defRPr/>
            </a:pPr>
            <a:r>
              <a:rPr lang="en-US" dirty="0" smtClean="0">
                <a:latin typeface="Verdana" pitchFamily="34" charset="0"/>
              </a:rPr>
              <a:t>Balance to prevent burnout </a:t>
            </a:r>
          </a:p>
          <a:p>
            <a:pPr marL="631444" lvl="1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"/>
              <a:defRPr/>
            </a:pPr>
            <a:r>
              <a:rPr lang="en-US" dirty="0" smtClean="0">
                <a:latin typeface="Verdana" pitchFamily="34" charset="0"/>
              </a:rPr>
              <a:t>Family</a:t>
            </a:r>
          </a:p>
          <a:p>
            <a:pPr marL="631444" lvl="1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"/>
              <a:defRPr/>
            </a:pPr>
            <a:r>
              <a:rPr lang="en-US" dirty="0" smtClean="0">
                <a:latin typeface="Verdana" pitchFamily="34" charset="0"/>
              </a:rPr>
              <a:t>Exercise</a:t>
            </a:r>
          </a:p>
          <a:p>
            <a:pPr marL="631444" lvl="1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"/>
              <a:defRPr/>
            </a:pPr>
            <a:r>
              <a:rPr lang="en-US" dirty="0" smtClean="0">
                <a:latin typeface="Verdana" pitchFamily="34" charset="0"/>
              </a:rPr>
              <a:t>Free time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28600"/>
            <a:ext cx="92583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Relationships are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143000"/>
            <a:ext cx="9258300" cy="5151438"/>
          </a:xfrm>
        </p:spPr>
        <p:txBody>
          <a:bodyPr/>
          <a:lstStyle/>
          <a:p>
            <a:pPr marL="319088" lvl="1" indent="-319088">
              <a:buClr>
                <a:schemeClr val="accent1"/>
              </a:buClr>
              <a:buSzPct val="70000"/>
              <a:buFont typeface="Wingdings 2" pitchFamily="18" charset="2"/>
              <a:buChar char=""/>
            </a:pPr>
            <a:r>
              <a:rPr lang="en-US" dirty="0" smtClean="0"/>
              <a:t>70-80% of jobs obtained through people you know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Personal relationships – family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Your PI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Other mentors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Other faculty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People from conferences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Books!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Wonderful network of other students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Tend to follow throughout life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Collaborations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Can assist and support now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Old tests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Study groups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Deluxe</Template>
  <TotalTime>2924</TotalTime>
  <Pages>54</Pages>
  <Words>1332</Words>
  <Application>Microsoft Office PowerPoint</Application>
  <PresentationFormat>35mm Slides</PresentationFormat>
  <Paragraphs>341</Paragraphs>
  <Slides>37</Slides>
  <Notes>37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Deluxe</vt:lpstr>
      <vt:lpstr>Taking Charge of Your Training to Maximize Your Future…  – Graduate Student Edition </vt:lpstr>
      <vt:lpstr>PowerPoint Presentation</vt:lpstr>
      <vt:lpstr>PowerPoint Presentation</vt:lpstr>
      <vt:lpstr>Your Point of View Really Matters in  life… Particularly Involving your Future</vt:lpstr>
      <vt:lpstr>Thought Question #1:  How do you view your graduate career?</vt:lpstr>
      <vt:lpstr>Attitudes about Doctoral Education</vt:lpstr>
      <vt:lpstr>Attitude Influences Performance</vt:lpstr>
      <vt:lpstr>Balance is also important</vt:lpstr>
      <vt:lpstr>Relationships are important</vt:lpstr>
      <vt:lpstr>Always be planning and focusing on the next step, after graduation!</vt:lpstr>
      <vt:lpstr>Planning is bringing the future into the present so that you can do something about it now   </vt:lpstr>
      <vt:lpstr>You Must Take Charge of Your Own Training!</vt:lpstr>
      <vt:lpstr>Why You Must Take Charge…</vt:lpstr>
      <vt:lpstr>Preparing for Success…</vt:lpstr>
      <vt:lpstr>PI Considerations</vt:lpstr>
      <vt:lpstr>The most important person- your major or research advisor:</vt:lpstr>
      <vt:lpstr>Your responsibilities to your advisor and lab</vt:lpstr>
      <vt:lpstr>How to Impress Faculty…  </vt:lpstr>
      <vt:lpstr>Standard Ph.D. Training Path</vt:lpstr>
      <vt:lpstr>What are Your Objectives?</vt:lpstr>
      <vt:lpstr>Activities for Degree I</vt:lpstr>
      <vt:lpstr>More Activities for Degree</vt:lpstr>
      <vt:lpstr>What you gain, overall…</vt:lpstr>
      <vt:lpstr>Where do you learn necessary skills?</vt:lpstr>
      <vt:lpstr>Make a Plan – Timetable </vt:lpstr>
      <vt:lpstr>Small opportunities are often the beginning of great enterprises….</vt:lpstr>
      <vt:lpstr>Typical Progression Thru Doctoral Education</vt:lpstr>
      <vt:lpstr>How to Efficiently Progress</vt:lpstr>
      <vt:lpstr>What Research Project do You Want to Tackle?</vt:lpstr>
      <vt:lpstr>Selecting a Research Problem: Additional Considerations</vt:lpstr>
      <vt:lpstr>Problems that may occur:    Your advisor...</vt:lpstr>
      <vt:lpstr>Problems that may occur: You...</vt:lpstr>
      <vt:lpstr>When Things Get Tough…</vt:lpstr>
      <vt:lpstr>Overall…</vt:lpstr>
      <vt:lpstr>P.S…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Moving on</dc:title>
  <dc:subject/>
  <dc:creator>Michael Zigmond</dc:creator>
  <cp:keywords/>
  <dc:description/>
  <cp:lastModifiedBy>Patricia Ramirez</cp:lastModifiedBy>
  <cp:revision>154</cp:revision>
  <cp:lastPrinted>1998-10-28T18:39:15Z</cp:lastPrinted>
  <dcterms:created xsi:type="dcterms:W3CDTF">1996-09-22T16:38:04Z</dcterms:created>
  <dcterms:modified xsi:type="dcterms:W3CDTF">2013-09-23T14:34:43Z</dcterms:modified>
</cp:coreProperties>
</file>