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9" r:id="rId3"/>
    <p:sldId id="264" r:id="rId4"/>
    <p:sldId id="274" r:id="rId5"/>
    <p:sldId id="272" r:id="rId6"/>
    <p:sldId id="261" r:id="rId7"/>
    <p:sldId id="258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340"/>
    <a:srgbClr val="F15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04" autoAdjust="0"/>
    <p:restoredTop sz="94617"/>
  </p:normalViewPr>
  <p:slideViewPr>
    <p:cSldViewPr snapToGrid="0" snapToObjects="1">
      <p:cViewPr varScale="1">
        <p:scale>
          <a:sx n="101" d="100"/>
          <a:sy n="101" d="100"/>
        </p:scale>
        <p:origin x="62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D502CFBF-963A-43F1-A42B-7D514F836C3E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7A8DDDBB-BE99-4F73-B81F-9A73983B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62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5896171C-6C02-41F2-841A-16E3B7C9FAF6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09808A04-4F30-4D14-A4A3-903948F17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24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08A04-4F30-4D14-A4A3-903948F178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58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08A04-4F30-4D14-A4A3-903948F178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8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08A04-4F30-4D14-A4A3-903948F178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60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08A04-4F30-4D14-A4A3-903948F178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80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08A04-4F30-4D14-A4A3-903948F178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50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08A04-4F30-4D14-A4A3-903948F178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07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08A04-4F30-4D14-A4A3-903948F178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63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60350" y="6480676"/>
            <a:ext cx="8623300" cy="37732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aseline="0">
                <a:solidFill>
                  <a:schemeClr val="bg1"/>
                </a:solidFill>
              </a:defRPr>
            </a:lvl1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Department or Office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71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87626"/>
            <a:ext cx="2949178" cy="3273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60350" y="6480676"/>
            <a:ext cx="8623300" cy="37732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aseline="0">
                <a:solidFill>
                  <a:schemeClr val="bg1"/>
                </a:solidFill>
              </a:defRPr>
            </a:lvl1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Department or Office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2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35131" y="807028"/>
            <a:ext cx="86762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35131" y="2267527"/>
            <a:ext cx="8676257" cy="395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60350" y="6480676"/>
            <a:ext cx="8623300" cy="37732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aseline="0">
                <a:solidFill>
                  <a:schemeClr val="bg1"/>
                </a:solidFill>
              </a:defRPr>
            </a:lvl1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Department or Office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747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1" y="807028"/>
            <a:ext cx="8676257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" y="2267527"/>
            <a:ext cx="8676257" cy="3952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60350" y="6480676"/>
            <a:ext cx="8623300" cy="37732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aseline="0">
                <a:solidFill>
                  <a:schemeClr val="bg1"/>
                </a:solidFill>
              </a:defRPr>
            </a:lvl1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Department or Office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11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60350" y="6480676"/>
            <a:ext cx="8623300" cy="37732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aseline="0">
                <a:solidFill>
                  <a:schemeClr val="bg1"/>
                </a:solidFill>
              </a:defRPr>
            </a:lvl1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Department or Office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1" y="807028"/>
            <a:ext cx="8676257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60350" y="6480676"/>
            <a:ext cx="8623300" cy="37732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aseline="0">
                <a:solidFill>
                  <a:schemeClr val="bg1"/>
                </a:solidFill>
              </a:defRPr>
            </a:lvl1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Department or Office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8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58683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74720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098632"/>
            <a:ext cx="3868340" cy="29973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274720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98632"/>
            <a:ext cx="3887391" cy="29973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60350" y="6480676"/>
            <a:ext cx="8623300" cy="37732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aseline="0">
                <a:solidFill>
                  <a:schemeClr val="bg1"/>
                </a:solidFill>
              </a:defRPr>
            </a:lvl1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Department or Office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548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1" y="807028"/>
            <a:ext cx="8676257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60350" y="6480676"/>
            <a:ext cx="8623300" cy="37732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aseline="0">
                <a:solidFill>
                  <a:schemeClr val="bg1"/>
                </a:solidFill>
              </a:defRPr>
            </a:lvl1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Department or Office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65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60350" y="6480676"/>
            <a:ext cx="8623300" cy="37732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aseline="0">
                <a:solidFill>
                  <a:schemeClr val="bg1"/>
                </a:solidFill>
              </a:defRPr>
            </a:lvl1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Department or Office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25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87626"/>
            <a:ext cx="2949178" cy="3273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60350" y="6480676"/>
            <a:ext cx="8623300" cy="37732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aseline="0">
                <a:solidFill>
                  <a:schemeClr val="bg1"/>
                </a:solidFill>
              </a:defRPr>
            </a:lvl1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Department or Office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32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678"/>
            <a:ext cx="9144000" cy="5747652"/>
          </a:xfrm>
          <a:prstGeom prst="rect">
            <a:avLst/>
          </a:prstGeom>
          <a:solidFill>
            <a:srgbClr val="0C2340">
              <a:alpha val="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26926"/>
            <a:ext cx="9144000" cy="431074"/>
          </a:xfrm>
          <a:prstGeom prst="rect">
            <a:avLst/>
          </a:prstGeom>
          <a:solidFill>
            <a:srgbClr val="0C23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33549"/>
          </a:xfrm>
          <a:prstGeom prst="rect">
            <a:avLst/>
          </a:prstGeom>
          <a:solidFill>
            <a:srgbClr val="0C23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8592"/>
            <a:ext cx="9144000" cy="0"/>
          </a:xfrm>
          <a:prstGeom prst="line">
            <a:avLst/>
          </a:prstGeom>
          <a:ln w="25400">
            <a:solidFill>
              <a:srgbClr val="F15A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420395"/>
            <a:ext cx="9144000" cy="0"/>
          </a:xfrm>
          <a:prstGeom prst="line">
            <a:avLst/>
          </a:prstGeom>
          <a:ln w="25400">
            <a:solidFill>
              <a:srgbClr val="F15A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57" y="192194"/>
            <a:ext cx="2924219" cy="2421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611" y="177800"/>
            <a:ext cx="1043039" cy="3095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888" y="177800"/>
            <a:ext cx="1229614" cy="30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5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23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82327" y="4652790"/>
            <a:ext cx="4800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26000"/>
                </a:solidFill>
                <a:latin typeface="Helvetica"/>
                <a:cs typeface="Helvetica"/>
              </a:rPr>
              <a:t>Racing to Reaccreditation</a:t>
            </a:r>
            <a:endParaRPr lang="en-US" b="1" dirty="0">
              <a:solidFill>
                <a:srgbClr val="F26000"/>
              </a:solidFill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82326" y="5022122"/>
            <a:ext cx="4800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26000"/>
                </a:solidFill>
                <a:latin typeface="Helvetica"/>
                <a:cs typeface="Helvetica"/>
              </a:rPr>
              <a:t>SACSCOC Reaffirmation of Accreditation 2020</a:t>
            </a:r>
            <a:endParaRPr lang="en-US" sz="1400" dirty="0">
              <a:solidFill>
                <a:srgbClr val="F26000"/>
              </a:solidFill>
              <a:latin typeface="Helvetica"/>
              <a:cs typeface="Helvetica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43" y="3849904"/>
            <a:ext cx="3624072" cy="658368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3886200" y="3849904"/>
            <a:ext cx="0" cy="1420959"/>
          </a:xfrm>
          <a:prstGeom prst="line">
            <a:avLst/>
          </a:prstGeom>
          <a:ln w="25400">
            <a:solidFill>
              <a:srgbClr val="F15A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604" y="257663"/>
            <a:ext cx="916695" cy="635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Reaffirmation </a:t>
            </a:r>
            <a:r>
              <a:rPr lang="en-US" dirty="0"/>
              <a:t>of A</a:t>
            </a:r>
            <a:r>
              <a:rPr lang="en-US" dirty="0" smtClean="0"/>
              <a:t>ccreditation?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Reaccreditation process </a:t>
            </a:r>
            <a:r>
              <a:rPr lang="en-US" dirty="0"/>
              <a:t>for the Southern Association of Colleges and Schools Commission on Colleges (SACSCOC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/>
              <a:t>10-year cycle examining about 100 </a:t>
            </a:r>
            <a:r>
              <a:rPr lang="en-US" i="1" dirty="0" smtClean="0"/>
              <a:t>Principles of Accreditation</a:t>
            </a:r>
            <a:r>
              <a:rPr lang="en-US" dirty="0" smtClean="0"/>
              <a:t>. Includes a comprehensive report and on-site review. </a:t>
            </a:r>
          </a:p>
          <a:p>
            <a:r>
              <a:rPr lang="en-US" dirty="0"/>
              <a:t>Accreditation gives </a:t>
            </a:r>
            <a:r>
              <a:rPr lang="en-US" dirty="0" smtClean="0"/>
              <a:t>UTSA degree-granting </a:t>
            </a:r>
            <a:r>
              <a:rPr lang="en-US" dirty="0"/>
              <a:t>authority and </a:t>
            </a:r>
            <a:r>
              <a:rPr lang="en-US" dirty="0" smtClean="0"/>
              <a:t>the ability </a:t>
            </a:r>
            <a:r>
              <a:rPr lang="en-US" dirty="0"/>
              <a:t>to receive federal </a:t>
            </a:r>
            <a:r>
              <a:rPr lang="en-US" dirty="0" smtClean="0"/>
              <a:t>funding</a:t>
            </a:r>
            <a:r>
              <a:rPr 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Institutional Effectiveness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05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Institutional Mission</a:t>
            </a:r>
          </a:p>
          <a:p>
            <a:r>
              <a:rPr lang="en-US" dirty="0" smtClean="0"/>
              <a:t>Governance and Administration</a:t>
            </a:r>
          </a:p>
          <a:p>
            <a:r>
              <a:rPr lang="en-US" dirty="0" smtClean="0"/>
              <a:t>Institutional Effectiveness</a:t>
            </a:r>
          </a:p>
          <a:p>
            <a:r>
              <a:rPr lang="en-US" dirty="0" smtClean="0"/>
              <a:t>Educational Programs, Graduate and Undergraduate</a:t>
            </a:r>
          </a:p>
          <a:p>
            <a:r>
              <a:rPr lang="en-US" dirty="0" smtClean="0"/>
              <a:t>Faculty</a:t>
            </a:r>
          </a:p>
          <a:p>
            <a:r>
              <a:rPr lang="en-US" dirty="0" smtClean="0"/>
              <a:t>Library</a:t>
            </a:r>
          </a:p>
          <a:p>
            <a:r>
              <a:rPr lang="en-US" dirty="0" smtClean="0"/>
              <a:t>Student Affairs and Services</a:t>
            </a:r>
          </a:p>
          <a:p>
            <a:r>
              <a:rPr lang="en-US" dirty="0" smtClean="0"/>
              <a:t>Resources, including Fiscal and Physical</a:t>
            </a:r>
          </a:p>
          <a:p>
            <a:r>
              <a:rPr lang="en-US" dirty="0" smtClean="0"/>
              <a:t>Policy Compliance, including Federal Standards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Institutional Effectiveness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2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From SACSCOC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51" y="1013429"/>
            <a:ext cx="7663898" cy="51208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847" y="2188111"/>
            <a:ext cx="184697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Spring 2018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39762" y="2189433"/>
            <a:ext cx="167385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Sept. 2019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75990" y="2188110"/>
            <a:ext cx="184698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Spring 2020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72888" y="4972392"/>
            <a:ext cx="158889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Dec.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2020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473716" y="1420330"/>
            <a:ext cx="2015295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Status Check</a:t>
            </a:r>
          </a:p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Fall 2017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3898" y="2649775"/>
            <a:ext cx="2645583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Compliance Cert. Report</a:t>
            </a:r>
          </a:p>
        </p:txBody>
      </p:sp>
    </p:spTree>
    <p:extLst>
      <p:ext uri="{BB962C8B-B14F-4D97-AF65-F5344CB8AC3E}">
        <p14:creationId xmlns:p14="http://schemas.microsoft.com/office/powerpoint/2010/main" val="123321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23" y="0"/>
            <a:ext cx="5430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1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</a:t>
            </a:r>
            <a:r>
              <a:rPr lang="en-US" dirty="0" smtClean="0"/>
              <a:t>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Per </a:t>
            </a:r>
            <a:r>
              <a:rPr lang="en-US" dirty="0"/>
              <a:t>Dr. Belle Wheelan, President of SACSCOC,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u="sng" dirty="0"/>
              <a:t>S</a:t>
            </a:r>
            <a:r>
              <a:rPr lang="en-US" i="1" dirty="0"/>
              <a:t>tudents </a:t>
            </a:r>
            <a:r>
              <a:rPr lang="en-US" i="1" u="sng" dirty="0"/>
              <a:t>A</a:t>
            </a:r>
            <a:r>
              <a:rPr lang="en-US" i="1" dirty="0"/>
              <a:t>re </a:t>
            </a:r>
            <a:r>
              <a:rPr lang="en-US" i="1" u="sng" dirty="0"/>
              <a:t>C</a:t>
            </a:r>
            <a:r>
              <a:rPr lang="en-US" i="1" dirty="0"/>
              <a:t>entral to </a:t>
            </a:r>
            <a:r>
              <a:rPr lang="en-US" i="1" u="sng" dirty="0"/>
              <a:t>S</a:t>
            </a:r>
            <a:r>
              <a:rPr lang="en-US" i="1" dirty="0"/>
              <a:t>uccess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Institutional Effectiveness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06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23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                  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49"/>
          <a:stretch/>
        </p:blipFill>
        <p:spPr>
          <a:xfrm>
            <a:off x="4254264" y="2996833"/>
            <a:ext cx="2652499" cy="865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238" y="2996833"/>
            <a:ext cx="1801852" cy="8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8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194DF8D-65A7-A44D-A948-ECEBC0E10D05}" vid="{508897A3-098B-224C-B9A3-C5B67EC0D0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Accreditation</Template>
  <TotalTime>6472</TotalTime>
  <Words>145</Words>
  <Application>Microsoft Office PowerPoint</Application>
  <PresentationFormat>On-screen Show (4:3)</PresentationFormat>
  <Paragraphs>41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</vt:lpstr>
      <vt:lpstr>Office Theme</vt:lpstr>
      <vt:lpstr>PowerPoint Presentation</vt:lpstr>
      <vt:lpstr>What is Reaffirmation of Accreditation?</vt:lpstr>
      <vt:lpstr>Comprehensive Review</vt:lpstr>
      <vt:lpstr>PowerPoint Presentation</vt:lpstr>
      <vt:lpstr>PowerPoint Presentation</vt:lpstr>
      <vt:lpstr>Desired Philosophy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Joaquin Herrera</dc:creator>
  <cp:lastModifiedBy>Kasey Neece-Fielder</cp:lastModifiedBy>
  <cp:revision>53</cp:revision>
  <cp:lastPrinted>2017-10-05T18:34:35Z</cp:lastPrinted>
  <dcterms:created xsi:type="dcterms:W3CDTF">2017-06-13T20:33:31Z</dcterms:created>
  <dcterms:modified xsi:type="dcterms:W3CDTF">2018-01-11T15:33:22Z</dcterms:modified>
</cp:coreProperties>
</file>